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75" r:id="rId6"/>
    <p:sldId id="270" r:id="rId7"/>
    <p:sldId id="276" r:id="rId8"/>
    <p:sldId id="295" r:id="rId9"/>
    <p:sldId id="290" r:id="rId10"/>
    <p:sldId id="291" r:id="rId11"/>
    <p:sldId id="293" r:id="rId12"/>
    <p:sldId id="296" r:id="rId13"/>
    <p:sldId id="294" r:id="rId14"/>
  </p:sldIdLst>
  <p:sldSz cx="12188825" cy="6858000"/>
  <p:notesSz cx="6858000" cy="9144000"/>
  <p:defaultTextStyle>
    <a:defPPr rtl="0">
      <a:defRPr lang="hr-h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Zadana sekcija" id="{54B276F7-8C05-41C5-B09F-C2C9E81294FB}">
          <p14:sldIdLst>
            <p14:sldId id="256"/>
            <p14:sldId id="275"/>
            <p14:sldId id="270"/>
            <p14:sldId id="276"/>
            <p14:sldId id="295"/>
            <p14:sldId id="290"/>
            <p14:sldId id="291"/>
            <p14:sldId id="293"/>
            <p14:sldId id="296"/>
            <p14:sldId id="294"/>
          </p14:sldIdLst>
        </p14:section>
      </p14:sectionLst>
    </p:ex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332" autoAdjust="0"/>
  </p:normalViewPr>
  <p:slideViewPr>
    <p:cSldViewPr>
      <p:cViewPr varScale="1">
        <p:scale>
          <a:sx n="88" d="100"/>
          <a:sy n="88" d="100"/>
        </p:scale>
        <p:origin x="494" y="62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90" d="100"/>
          <a:sy n="90" d="100"/>
        </p:scale>
        <p:origin x="2064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zaglavlj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hr-HR" dirty="0"/>
          </a:p>
        </p:txBody>
      </p:sp>
      <p:sp>
        <p:nvSpPr>
          <p:cNvPr id="3" name="Rezervirano mjesto za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5074006-5FD5-471E-B09F-FB1710822C14}" type="datetime1">
              <a:rPr lang="hr-HR" smtClean="0"/>
              <a:t>04.11.2024.</a:t>
            </a:fld>
            <a:endParaRPr lang="hr-HR" dirty="0"/>
          </a:p>
        </p:txBody>
      </p:sp>
      <p:sp>
        <p:nvSpPr>
          <p:cNvPr id="4" name="Rezervirano mjesto za podnožj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hr-HR" dirty="0"/>
          </a:p>
        </p:txBody>
      </p:sp>
      <p:sp>
        <p:nvSpPr>
          <p:cNvPr id="5" name="Rezervirano mjesto za broj slajd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98ED8CD-4E4C-49AC-BDC6-2963BA49E54F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4341795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zaglavlj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hr-HR" noProof="0" dirty="0"/>
          </a:p>
        </p:txBody>
      </p:sp>
      <p:sp>
        <p:nvSpPr>
          <p:cNvPr id="3" name="Rezervirano mjesto za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DCDE649-D803-4808-8846-EE9FF64533EA}" type="datetime1">
              <a:rPr lang="hr-HR" noProof="0" smtClean="0"/>
              <a:t>04.11.2024.</a:t>
            </a:fld>
            <a:endParaRPr lang="hr-HR" noProof="0" dirty="0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hr-HR" noProof="0" dirty="0"/>
          </a:p>
        </p:txBody>
      </p:sp>
      <p:sp>
        <p:nvSpPr>
          <p:cNvPr id="5" name="Rezervirano mjesto za bilješk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hr-HR" noProof="0" dirty="0" smtClean="0"/>
              <a:t>Kliknite da biste uredili stilove teksta matrice</a:t>
            </a:r>
          </a:p>
          <a:p>
            <a:pPr lvl="1" rtl="0"/>
            <a:r>
              <a:rPr lang="hr-HR" noProof="0" dirty="0" smtClean="0"/>
              <a:t>Druga razina</a:t>
            </a:r>
          </a:p>
          <a:p>
            <a:pPr lvl="2" rtl="0"/>
            <a:r>
              <a:rPr lang="hr-HR" noProof="0" dirty="0" smtClean="0"/>
              <a:t>Treća razina</a:t>
            </a:r>
          </a:p>
          <a:p>
            <a:pPr lvl="3" rtl="0"/>
            <a:r>
              <a:rPr lang="hr-HR" noProof="0" dirty="0" smtClean="0"/>
              <a:t>Četvrta razina</a:t>
            </a:r>
          </a:p>
          <a:p>
            <a:pPr lvl="4" rtl="0"/>
            <a:r>
              <a:rPr lang="hr-HR" noProof="0" dirty="0" smtClean="0"/>
              <a:t>Peta razina</a:t>
            </a:r>
            <a:endParaRPr lang="hr-HR" noProof="0" dirty="0"/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hr-HR" noProof="0" dirty="0"/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FB91549-43BF-425A-AF25-75262019208C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423928641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FB91549-43BF-425A-AF25-75262019208C}" type="slidenum">
              <a:rPr lang="hr-HR" smtClean="0"/>
              <a:t>1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242280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FB91549-43BF-425A-AF25-75262019208C}" type="slidenum">
              <a:rPr lang="hr-HR" smtClean="0"/>
              <a:t>2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1421966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FB91549-43BF-425A-AF25-75262019208C}" type="slidenum">
              <a:rPr lang="hr-HR" smtClean="0"/>
              <a:t>3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506977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FB91549-43BF-425A-AF25-75262019208C}" type="slidenum">
              <a:rPr lang="hr-HR" smtClean="0"/>
              <a:t>4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65514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 descr="Pogled na oblake i plavo nebo obrubljeno staklenim zgradama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73625" y="0"/>
            <a:ext cx="7315200" cy="6858001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08013" y="685801"/>
            <a:ext cx="3962400" cy="4724399"/>
          </a:xfrm>
        </p:spPr>
        <p:txBody>
          <a:bodyPr rtlCol="0">
            <a:normAutofit/>
          </a:bodyPr>
          <a:lstStyle>
            <a:lvl1pPr>
              <a:defRPr sz="4800"/>
            </a:lvl1pPr>
          </a:lstStyle>
          <a:p>
            <a:pPr rtl="0"/>
            <a:r>
              <a:rPr lang="hr-HR" noProof="0" smtClean="0"/>
              <a:t>Uredite stil naslova matrice</a:t>
            </a:r>
            <a:endParaRPr lang="hr-HR" noProof="0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608013" y="5410200"/>
            <a:ext cx="3962400" cy="762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hr-HR" noProof="0" smtClean="0"/>
              <a:t>Kliknite da biste uredili stil podnaslova matrice</a:t>
            </a:r>
            <a:endParaRPr lang="hr-HR" noProof="0" dirty="0"/>
          </a:p>
        </p:txBody>
      </p:sp>
      <p:sp>
        <p:nvSpPr>
          <p:cNvPr id="8" name="Rezervirano mjesto za datum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B9E94C-03F3-4F73-96E1-E18CD690B505}" type="datetime1">
              <a:rPr lang="hr-HR" noProof="0" smtClean="0"/>
              <a:t>04.11.2024.</a:t>
            </a:fld>
            <a:endParaRPr lang="hr-HR" noProof="0" dirty="0"/>
          </a:p>
        </p:txBody>
      </p:sp>
      <p:sp>
        <p:nvSpPr>
          <p:cNvPr id="9" name="Rezervirano mjesto za podnožje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 dirty="0" smtClean="0"/>
              <a:t>Dodajte podnožje</a:t>
            </a:r>
            <a:endParaRPr lang="hr-HR" noProof="0" dirty="0"/>
          </a:p>
        </p:txBody>
      </p:sp>
      <p:sp>
        <p:nvSpPr>
          <p:cNvPr id="10" name="Rezervirano mjesto za broj slajda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hr-HR" noProof="0" smtClean="0"/>
              <a:pPr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27348395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 noProof="0" smtClean="0"/>
              <a:t>Uredite stil naslova matrice</a:t>
            </a:r>
            <a:endParaRPr lang="hr-HR" noProof="0" dirty="0"/>
          </a:p>
        </p:txBody>
      </p:sp>
      <p:sp>
        <p:nvSpPr>
          <p:cNvPr id="3" name="Rezervirano mjesto za sadržaj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hr-HR" noProof="0" smtClean="0"/>
              <a:t>Uredite stilove teksta matrice</a:t>
            </a:r>
          </a:p>
          <a:p>
            <a:pPr lvl="1" rtl="0"/>
            <a:r>
              <a:rPr lang="hr-HR" noProof="0" smtClean="0"/>
              <a:t>Druga razina</a:t>
            </a:r>
          </a:p>
          <a:p>
            <a:pPr lvl="2" rtl="0"/>
            <a:r>
              <a:rPr lang="hr-HR" noProof="0" smtClean="0"/>
              <a:t>Treća razina</a:t>
            </a:r>
          </a:p>
          <a:p>
            <a:pPr lvl="3" rtl="0"/>
            <a:r>
              <a:rPr lang="hr-HR" noProof="0" smtClean="0"/>
              <a:t>Četvrta razina</a:t>
            </a:r>
          </a:p>
          <a:p>
            <a:pPr lvl="4" rtl="0"/>
            <a:r>
              <a:rPr lang="hr-HR" noProof="0" smtClean="0"/>
              <a:t>Peta razina</a:t>
            </a:r>
            <a:endParaRPr lang="hr-HR" noProof="0" dirty="0"/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27D4266-7C66-46FF-B776-6F66C27E7BA4}" type="datetime1">
              <a:rPr lang="hr-HR" noProof="0" smtClean="0"/>
              <a:t>04.11.2024.</a:t>
            </a:fld>
            <a:endParaRPr lang="hr-HR" noProof="0" dirty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 dirty="0" smtClean="0"/>
              <a:t>Dodajte podnožje</a:t>
            </a:r>
            <a:endParaRPr lang="hr-HR" noProof="0" dirty="0"/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3137862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08013" y="2590800"/>
            <a:ext cx="8229599" cy="2819400"/>
          </a:xfrm>
        </p:spPr>
        <p:txBody>
          <a:bodyPr rtlCol="0" anchor="b">
            <a:normAutofit/>
          </a:bodyPr>
          <a:lstStyle>
            <a:lvl1pPr algn="l">
              <a:defRPr sz="4800" b="0" cap="none" baseline="0"/>
            </a:lvl1pPr>
          </a:lstStyle>
          <a:p>
            <a:pPr rtl="0"/>
            <a:r>
              <a:rPr lang="hr-HR" noProof="0" smtClean="0"/>
              <a:t>Uredite stil naslova matrice</a:t>
            </a:r>
            <a:endParaRPr lang="hr-HR" noProof="0" dirty="0"/>
          </a:p>
        </p:txBody>
      </p:sp>
      <p:sp>
        <p:nvSpPr>
          <p:cNvPr id="3" name="Rezervirano mjesto za tekst 2"/>
          <p:cNvSpPr>
            <a:spLocks noGrp="1"/>
          </p:cNvSpPr>
          <p:nvPr>
            <p:ph type="body" idx="1"/>
          </p:nvPr>
        </p:nvSpPr>
        <p:spPr>
          <a:xfrm>
            <a:off x="606425" y="5410200"/>
            <a:ext cx="8231187" cy="762000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hr-HR" noProof="0" smtClean="0"/>
              <a:t>Uredite stilove teksta matrice</a:t>
            </a:r>
          </a:p>
        </p:txBody>
      </p:sp>
      <p:sp>
        <p:nvSpPr>
          <p:cNvPr id="7" name="Rezervirano mjesto za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45BB133-2E38-4C9C-ACF8-BDCF30D94D2A}" type="datetime1">
              <a:rPr lang="hr-HR" noProof="0" smtClean="0"/>
              <a:t>04.11.2024.</a:t>
            </a:fld>
            <a:endParaRPr lang="hr-HR" noProof="0" dirty="0"/>
          </a:p>
        </p:txBody>
      </p:sp>
      <p:sp>
        <p:nvSpPr>
          <p:cNvPr id="8" name="Rezervirano mjesto za podnožj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 dirty="0" smtClean="0"/>
              <a:t>Dodajte podnožje</a:t>
            </a:r>
            <a:endParaRPr lang="hr-HR" noProof="0" dirty="0"/>
          </a:p>
        </p:txBody>
      </p:sp>
      <p:sp>
        <p:nvSpPr>
          <p:cNvPr id="9" name="Rezervirano mjesto za broj slajd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hr-HR" noProof="0" smtClean="0"/>
              <a:pPr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322511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 noProof="0" smtClean="0"/>
              <a:t>Uredite stil naslova matrice</a:t>
            </a:r>
            <a:endParaRPr lang="hr-HR" noProof="0" dirty="0"/>
          </a:p>
        </p:txBody>
      </p:sp>
      <p:sp>
        <p:nvSpPr>
          <p:cNvPr id="3" name="Rezervirano mjesto za sadržaj 2"/>
          <p:cNvSpPr>
            <a:spLocks noGrp="1"/>
          </p:cNvSpPr>
          <p:nvPr>
            <p:ph sz="half" idx="1"/>
          </p:nvPr>
        </p:nvSpPr>
        <p:spPr>
          <a:xfrm>
            <a:off x="1293813" y="685800"/>
            <a:ext cx="5029200" cy="4191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hr-HR" noProof="0" smtClean="0"/>
              <a:t>Uredite stilove teksta matrice</a:t>
            </a:r>
          </a:p>
          <a:p>
            <a:pPr lvl="1" rtl="0"/>
            <a:r>
              <a:rPr lang="hr-HR" noProof="0" smtClean="0"/>
              <a:t>Druga razina</a:t>
            </a:r>
          </a:p>
          <a:p>
            <a:pPr lvl="2" rtl="0"/>
            <a:r>
              <a:rPr lang="hr-HR" noProof="0" smtClean="0"/>
              <a:t>Treća razina</a:t>
            </a:r>
          </a:p>
          <a:p>
            <a:pPr lvl="3" rtl="0"/>
            <a:r>
              <a:rPr lang="hr-HR" noProof="0" smtClean="0"/>
              <a:t>Četvrta razina</a:t>
            </a:r>
          </a:p>
          <a:p>
            <a:pPr lvl="4" rtl="0"/>
            <a:r>
              <a:rPr lang="hr-HR" noProof="0" smtClean="0"/>
              <a:t>Peta razina</a:t>
            </a:r>
            <a:endParaRPr lang="hr-HR" noProof="0" dirty="0"/>
          </a:p>
        </p:txBody>
      </p:sp>
      <p:sp>
        <p:nvSpPr>
          <p:cNvPr id="4" name="Rezervirano mjesto za sadržaj 3"/>
          <p:cNvSpPr>
            <a:spLocks noGrp="1"/>
          </p:cNvSpPr>
          <p:nvPr>
            <p:ph sz="half" idx="2"/>
          </p:nvPr>
        </p:nvSpPr>
        <p:spPr>
          <a:xfrm>
            <a:off x="6551614" y="685800"/>
            <a:ext cx="5029199" cy="4191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hr-HR" noProof="0" smtClean="0"/>
              <a:t>Uredite stilove teksta matrice</a:t>
            </a:r>
          </a:p>
          <a:p>
            <a:pPr lvl="1" rtl="0"/>
            <a:r>
              <a:rPr lang="hr-HR" noProof="0" smtClean="0"/>
              <a:t>Druga razina</a:t>
            </a:r>
          </a:p>
          <a:p>
            <a:pPr lvl="2" rtl="0"/>
            <a:r>
              <a:rPr lang="hr-HR" noProof="0" smtClean="0"/>
              <a:t>Treća razina</a:t>
            </a:r>
          </a:p>
          <a:p>
            <a:pPr lvl="3" rtl="0"/>
            <a:r>
              <a:rPr lang="hr-HR" noProof="0" smtClean="0"/>
              <a:t>Četvrta razina</a:t>
            </a:r>
          </a:p>
          <a:p>
            <a:pPr lvl="4" rtl="0"/>
            <a:r>
              <a:rPr lang="hr-HR" noProof="0" smtClean="0"/>
              <a:t>Peta razina</a:t>
            </a:r>
            <a:endParaRPr lang="hr-HR" noProof="0" dirty="0"/>
          </a:p>
        </p:txBody>
      </p:sp>
      <p:sp>
        <p:nvSpPr>
          <p:cNvPr id="5" name="Rezervirano mjesto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6EE3DBD-2557-4D31-BF8C-1D5501561478}" type="datetime1">
              <a:rPr lang="hr-HR" noProof="0" smtClean="0"/>
              <a:t>04.11.2024.</a:t>
            </a:fld>
            <a:endParaRPr lang="hr-HR" noProof="0" dirty="0"/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 dirty="0" smtClean="0"/>
              <a:t>Dodajte podnožje</a:t>
            </a:r>
            <a:endParaRPr lang="hr-HR" noProof="0" dirty="0"/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389701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hr-HR" noProof="0" smtClean="0"/>
              <a:t>Uredite stil naslova matrice</a:t>
            </a:r>
            <a:endParaRPr lang="hr-HR" noProof="0" dirty="0"/>
          </a:p>
        </p:txBody>
      </p:sp>
      <p:sp>
        <p:nvSpPr>
          <p:cNvPr id="3" name="Rezervirano mjesto za tekst 2"/>
          <p:cNvSpPr>
            <a:spLocks noGrp="1"/>
          </p:cNvSpPr>
          <p:nvPr>
            <p:ph type="body" idx="1"/>
          </p:nvPr>
        </p:nvSpPr>
        <p:spPr>
          <a:xfrm>
            <a:off x="1293664" y="685800"/>
            <a:ext cx="5029200" cy="99060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hr-HR" noProof="0" smtClean="0"/>
              <a:t>Uredite stilove teksta matrice</a:t>
            </a:r>
          </a:p>
        </p:txBody>
      </p:sp>
      <p:sp>
        <p:nvSpPr>
          <p:cNvPr id="4" name="Rezervirano mjesto za sadržaj 3"/>
          <p:cNvSpPr>
            <a:spLocks noGrp="1"/>
          </p:cNvSpPr>
          <p:nvPr>
            <p:ph sz="half" idx="2"/>
          </p:nvPr>
        </p:nvSpPr>
        <p:spPr>
          <a:xfrm>
            <a:off x="1293664" y="1676400"/>
            <a:ext cx="5029200" cy="3200400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hr-HR" noProof="0" smtClean="0"/>
              <a:t>Uredite stilove teksta matrice</a:t>
            </a:r>
          </a:p>
          <a:p>
            <a:pPr lvl="1" rtl="0"/>
            <a:r>
              <a:rPr lang="hr-HR" noProof="0" smtClean="0"/>
              <a:t>Druga razina</a:t>
            </a:r>
          </a:p>
          <a:p>
            <a:pPr lvl="2" rtl="0"/>
            <a:r>
              <a:rPr lang="hr-HR" noProof="0" smtClean="0"/>
              <a:t>Treća razina</a:t>
            </a:r>
          </a:p>
          <a:p>
            <a:pPr lvl="3" rtl="0"/>
            <a:r>
              <a:rPr lang="hr-HR" noProof="0" smtClean="0"/>
              <a:t>Četvrta razina</a:t>
            </a:r>
          </a:p>
          <a:p>
            <a:pPr lvl="4" rtl="0"/>
            <a:r>
              <a:rPr lang="hr-HR" noProof="0" smtClean="0"/>
              <a:t>Peta razina</a:t>
            </a:r>
            <a:endParaRPr lang="hr-HR" noProof="0" dirty="0"/>
          </a:p>
        </p:txBody>
      </p:sp>
      <p:sp>
        <p:nvSpPr>
          <p:cNvPr id="5" name="Rezervirano mjesto za tekst 4"/>
          <p:cNvSpPr>
            <a:spLocks noGrp="1"/>
          </p:cNvSpPr>
          <p:nvPr>
            <p:ph type="body" sz="quarter" idx="3"/>
          </p:nvPr>
        </p:nvSpPr>
        <p:spPr>
          <a:xfrm>
            <a:off x="6551613" y="685800"/>
            <a:ext cx="5029200" cy="99060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hr-HR" noProof="0" smtClean="0"/>
              <a:t>Uredite stilove teksta matrice</a:t>
            </a:r>
          </a:p>
        </p:txBody>
      </p:sp>
      <p:sp>
        <p:nvSpPr>
          <p:cNvPr id="6" name="Rezervirano mjesto za sadržaj 5"/>
          <p:cNvSpPr>
            <a:spLocks noGrp="1"/>
          </p:cNvSpPr>
          <p:nvPr>
            <p:ph sz="quarter" idx="4"/>
          </p:nvPr>
        </p:nvSpPr>
        <p:spPr>
          <a:xfrm>
            <a:off x="6550025" y="1676400"/>
            <a:ext cx="5029200" cy="3200400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hr-HR" noProof="0" smtClean="0"/>
              <a:t>Uredite stilove teksta matrice</a:t>
            </a:r>
          </a:p>
          <a:p>
            <a:pPr lvl="1" rtl="0"/>
            <a:r>
              <a:rPr lang="hr-HR" noProof="0" smtClean="0"/>
              <a:t>Druga razina</a:t>
            </a:r>
          </a:p>
          <a:p>
            <a:pPr lvl="2" rtl="0"/>
            <a:r>
              <a:rPr lang="hr-HR" noProof="0" smtClean="0"/>
              <a:t>Treća razina</a:t>
            </a:r>
          </a:p>
          <a:p>
            <a:pPr lvl="3" rtl="0"/>
            <a:r>
              <a:rPr lang="hr-HR" noProof="0" smtClean="0"/>
              <a:t>Četvrta razina</a:t>
            </a:r>
          </a:p>
          <a:p>
            <a:pPr lvl="4" rtl="0"/>
            <a:r>
              <a:rPr lang="hr-HR" noProof="0" smtClean="0"/>
              <a:t>Peta razina</a:t>
            </a:r>
            <a:endParaRPr lang="hr-HR" noProof="0" dirty="0"/>
          </a:p>
        </p:txBody>
      </p:sp>
      <p:sp>
        <p:nvSpPr>
          <p:cNvPr id="7" name="Rezervirano mjesto za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3AED960-F02F-417A-9C5C-EDABA7BB3C67}" type="datetime1">
              <a:rPr lang="hr-HR" noProof="0" smtClean="0"/>
              <a:t>04.11.2024.</a:t>
            </a:fld>
            <a:endParaRPr lang="hr-HR" noProof="0" dirty="0"/>
          </a:p>
        </p:txBody>
      </p:sp>
      <p:sp>
        <p:nvSpPr>
          <p:cNvPr id="8" name="Rezervirano mjesto za podnožj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 dirty="0" smtClean="0"/>
              <a:t>Dodajte podnožje</a:t>
            </a:r>
            <a:endParaRPr lang="hr-HR" noProof="0" dirty="0"/>
          </a:p>
        </p:txBody>
      </p:sp>
      <p:sp>
        <p:nvSpPr>
          <p:cNvPr id="9" name="Rezervirano mjesto za broj slajd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51309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 noProof="0" smtClean="0"/>
              <a:t>Uredite stil naslova matrice</a:t>
            </a:r>
            <a:endParaRPr lang="hr-HR" noProof="0" dirty="0"/>
          </a:p>
        </p:txBody>
      </p:sp>
      <p:sp>
        <p:nvSpPr>
          <p:cNvPr id="3" name="Rezervirano mjesto za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82A57F0-50CA-401D-977D-1F9C7D2F87DD}" type="datetime1">
              <a:rPr lang="hr-HR" noProof="0" smtClean="0"/>
              <a:t>04.11.2024.</a:t>
            </a:fld>
            <a:endParaRPr lang="hr-HR" noProof="0" dirty="0"/>
          </a:p>
        </p:txBody>
      </p:sp>
      <p:sp>
        <p:nvSpPr>
          <p:cNvPr id="4" name="Rezervirano mjesto za podnožj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 dirty="0" smtClean="0"/>
              <a:t>Dodajte podnožje</a:t>
            </a:r>
            <a:endParaRPr lang="hr-HR" noProof="0" dirty="0"/>
          </a:p>
        </p:txBody>
      </p:sp>
      <p:sp>
        <p:nvSpPr>
          <p:cNvPr id="5" name="Rezervirano mjesto za broj slajd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313442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45164D7-5854-4D28-A99C-A8C6952441E9}" type="datetime1">
              <a:rPr lang="hr-HR" noProof="0" smtClean="0"/>
              <a:t>04.11.2024.</a:t>
            </a:fld>
            <a:endParaRPr lang="hr-HR" noProof="0" dirty="0"/>
          </a:p>
        </p:txBody>
      </p:sp>
      <p:sp>
        <p:nvSpPr>
          <p:cNvPr id="3" name="Rezervirano mjesto za podnožj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 dirty="0" smtClean="0"/>
              <a:t>Dodajte podnožje</a:t>
            </a:r>
            <a:endParaRPr lang="hr-HR" noProof="0" dirty="0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191031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08014" y="685800"/>
            <a:ext cx="3962400" cy="4724400"/>
          </a:xfrm>
        </p:spPr>
        <p:txBody>
          <a:bodyPr rtlCol="0" anchor="b">
            <a:noAutofit/>
          </a:bodyPr>
          <a:lstStyle>
            <a:lvl1pPr algn="l">
              <a:defRPr sz="3600" b="0"/>
            </a:lvl1pPr>
          </a:lstStyle>
          <a:p>
            <a:pPr rtl="0"/>
            <a:r>
              <a:rPr lang="hr-HR" noProof="0" smtClean="0"/>
              <a:t>Uredite stil naslova matrice</a:t>
            </a:r>
            <a:endParaRPr lang="hr-HR" noProof="0" dirty="0"/>
          </a:p>
        </p:txBody>
      </p:sp>
      <p:sp>
        <p:nvSpPr>
          <p:cNvPr id="3" name="Rezervirano mjesto za sadržaj 2"/>
          <p:cNvSpPr>
            <a:spLocks noGrp="1"/>
          </p:cNvSpPr>
          <p:nvPr>
            <p:ph idx="1"/>
          </p:nvPr>
        </p:nvSpPr>
        <p:spPr>
          <a:xfrm>
            <a:off x="4875212" y="685800"/>
            <a:ext cx="6704171" cy="5486400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hr-HR" noProof="0" smtClean="0"/>
              <a:t>Uredite stilove teksta matrice</a:t>
            </a:r>
          </a:p>
          <a:p>
            <a:pPr lvl="1" rtl="0"/>
            <a:r>
              <a:rPr lang="hr-HR" noProof="0" smtClean="0"/>
              <a:t>Druga razina</a:t>
            </a:r>
          </a:p>
          <a:p>
            <a:pPr lvl="2" rtl="0"/>
            <a:r>
              <a:rPr lang="hr-HR" noProof="0" smtClean="0"/>
              <a:t>Treća razina</a:t>
            </a:r>
          </a:p>
          <a:p>
            <a:pPr lvl="3" rtl="0"/>
            <a:r>
              <a:rPr lang="hr-HR" noProof="0" smtClean="0"/>
              <a:t>Četvrta razina</a:t>
            </a:r>
          </a:p>
          <a:p>
            <a:pPr lvl="4" rtl="0"/>
            <a:r>
              <a:rPr lang="hr-HR" noProof="0" smtClean="0"/>
              <a:t>Peta razina</a:t>
            </a:r>
            <a:endParaRPr lang="hr-HR" noProof="0" dirty="0"/>
          </a:p>
        </p:txBody>
      </p:sp>
      <p:sp>
        <p:nvSpPr>
          <p:cNvPr id="4" name="Rezervirano mjesto za tekst 3"/>
          <p:cNvSpPr>
            <a:spLocks noGrp="1"/>
          </p:cNvSpPr>
          <p:nvPr>
            <p:ph type="body" sz="half" idx="2"/>
          </p:nvPr>
        </p:nvSpPr>
        <p:spPr>
          <a:xfrm>
            <a:off x="608013" y="5410200"/>
            <a:ext cx="3962400" cy="7620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hr-HR" noProof="0" smtClean="0"/>
              <a:t>Uredite stilove teksta matrice</a:t>
            </a:r>
          </a:p>
        </p:txBody>
      </p:sp>
      <p:sp>
        <p:nvSpPr>
          <p:cNvPr id="5" name="Rezervirano mjesto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73CE9E6-AF66-4159-B841-A858301C6295}" type="datetime1">
              <a:rPr lang="hr-HR" noProof="0" smtClean="0"/>
              <a:t>04.11.2024.</a:t>
            </a:fld>
            <a:endParaRPr lang="hr-HR" noProof="0" dirty="0"/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 dirty="0" smtClean="0"/>
              <a:t>Dodajte podnožje</a:t>
            </a:r>
            <a:endParaRPr lang="hr-HR" noProof="0" dirty="0"/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223472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08014" y="685800"/>
            <a:ext cx="3962400" cy="4724400"/>
          </a:xfrm>
        </p:spPr>
        <p:txBody>
          <a:bodyPr rtlCol="0" anchor="b">
            <a:normAutofit/>
          </a:bodyPr>
          <a:lstStyle>
            <a:lvl1pPr algn="l">
              <a:defRPr sz="3600" b="0"/>
            </a:lvl1pPr>
          </a:lstStyle>
          <a:p>
            <a:pPr rtl="0"/>
            <a:r>
              <a:rPr lang="hr-HR" noProof="0" smtClean="0"/>
              <a:t>Uredite stil naslova matrice</a:t>
            </a:r>
            <a:endParaRPr lang="hr-HR" noProof="0" dirty="0"/>
          </a:p>
        </p:txBody>
      </p:sp>
      <p:sp>
        <p:nvSpPr>
          <p:cNvPr id="3" name="Rezervirano mjesto za sliku 2" descr="Prazno rezervirano mjesto za dodavanje slike. Kliknite rezervirano mjesto i odaberite sliku koju želite dodati"/>
          <p:cNvSpPr>
            <a:spLocks noGrp="1"/>
          </p:cNvSpPr>
          <p:nvPr>
            <p:ph type="pic" idx="1"/>
          </p:nvPr>
        </p:nvSpPr>
        <p:spPr>
          <a:xfrm>
            <a:off x="4875213" y="685800"/>
            <a:ext cx="6705600" cy="5486400"/>
          </a:xfrm>
          <a:ln w="63500">
            <a:solidFill>
              <a:schemeClr val="bg1"/>
            </a:solidFill>
            <a:miter lim="800000"/>
          </a:ln>
        </p:spPr>
        <p:txBody>
          <a:bodyPr rtlCol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hr-HR" noProof="0" smtClean="0"/>
              <a:t>Kliknite ikonu da biste dodali  sliku</a:t>
            </a:r>
            <a:endParaRPr lang="hr-HR" noProof="0" dirty="0"/>
          </a:p>
        </p:txBody>
      </p:sp>
      <p:sp>
        <p:nvSpPr>
          <p:cNvPr id="4" name="Rezervirano mjesto za tekst 3"/>
          <p:cNvSpPr>
            <a:spLocks noGrp="1"/>
          </p:cNvSpPr>
          <p:nvPr>
            <p:ph type="body" sz="half" idx="2"/>
          </p:nvPr>
        </p:nvSpPr>
        <p:spPr>
          <a:xfrm>
            <a:off x="608013" y="5410200"/>
            <a:ext cx="3962400" cy="7620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hr-HR" noProof="0" smtClean="0"/>
              <a:t>Uredite stilove teksta matrice</a:t>
            </a:r>
          </a:p>
        </p:txBody>
      </p:sp>
      <p:sp>
        <p:nvSpPr>
          <p:cNvPr id="5" name="Rezervirano mjesto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8DC998C-8950-4C4A-95AB-6E74A55F189B}" type="datetime1">
              <a:rPr lang="hr-HR" noProof="0" smtClean="0"/>
              <a:t>04.11.2024.</a:t>
            </a:fld>
            <a:endParaRPr lang="hr-HR" noProof="0" dirty="0"/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 dirty="0" smtClean="0"/>
              <a:t>Dodajte podnožje</a:t>
            </a:r>
            <a:endParaRPr lang="hr-HR" noProof="0" dirty="0"/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3352041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 noProof="0" smtClean="0"/>
              <a:t>Uredite stil naslova matrice</a:t>
            </a:r>
            <a:endParaRPr lang="hr-HR" noProof="0" dirty="0"/>
          </a:p>
        </p:txBody>
      </p:sp>
      <p:sp>
        <p:nvSpPr>
          <p:cNvPr id="3" name="Okomiti tekst s rezerviranim mjestom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hr-HR" noProof="0" smtClean="0"/>
              <a:t>Uredite stilove teksta matrice</a:t>
            </a:r>
          </a:p>
          <a:p>
            <a:pPr lvl="1" rtl="0"/>
            <a:r>
              <a:rPr lang="hr-HR" noProof="0" smtClean="0"/>
              <a:t>Druga razina</a:t>
            </a:r>
          </a:p>
          <a:p>
            <a:pPr lvl="2" rtl="0"/>
            <a:r>
              <a:rPr lang="hr-HR" noProof="0" smtClean="0"/>
              <a:t>Treća razina</a:t>
            </a:r>
          </a:p>
          <a:p>
            <a:pPr lvl="3" rtl="0"/>
            <a:r>
              <a:rPr lang="hr-HR" noProof="0" smtClean="0"/>
              <a:t>Četvrta razina</a:t>
            </a:r>
          </a:p>
          <a:p>
            <a:pPr lvl="4" rtl="0"/>
            <a:r>
              <a:rPr lang="hr-HR" noProof="0" smtClean="0"/>
              <a:t>Peta razina</a:t>
            </a:r>
            <a:endParaRPr lang="hr-HR" noProof="0" dirty="0"/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AE88749-6804-48F0-B5B7-E4FFA5B7413E}" type="datetime1">
              <a:rPr lang="hr-HR" noProof="0" smtClean="0"/>
              <a:t>04.11.2024.</a:t>
            </a:fld>
            <a:endParaRPr lang="hr-HR" noProof="0" dirty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 dirty="0" smtClean="0"/>
              <a:t>Dodajte podnožje</a:t>
            </a:r>
            <a:endParaRPr lang="hr-HR" noProof="0" dirty="0"/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217629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10285412" y="685800"/>
            <a:ext cx="1295401" cy="5486400"/>
          </a:xfrm>
        </p:spPr>
        <p:txBody>
          <a:bodyPr vert="eaVert" rtlCol="0"/>
          <a:lstStyle/>
          <a:p>
            <a:pPr rtl="0"/>
            <a:r>
              <a:rPr lang="hr-HR" noProof="0" smtClean="0"/>
              <a:t>Uredite stil naslova matrice</a:t>
            </a:r>
            <a:endParaRPr lang="hr-HR" noProof="0" dirty="0"/>
          </a:p>
        </p:txBody>
      </p:sp>
      <p:sp>
        <p:nvSpPr>
          <p:cNvPr id="3" name="Okomiti tekst s rezerviranim mjestom 2"/>
          <p:cNvSpPr>
            <a:spLocks noGrp="1"/>
          </p:cNvSpPr>
          <p:nvPr>
            <p:ph type="body" orient="vert" idx="1"/>
          </p:nvPr>
        </p:nvSpPr>
        <p:spPr>
          <a:xfrm>
            <a:off x="608012" y="685800"/>
            <a:ext cx="9474253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hr-HR" noProof="0" smtClean="0"/>
              <a:t>Uredite stilove teksta matrice</a:t>
            </a:r>
          </a:p>
          <a:p>
            <a:pPr lvl="1" rtl="0"/>
            <a:r>
              <a:rPr lang="hr-HR" noProof="0" smtClean="0"/>
              <a:t>Druga razina</a:t>
            </a:r>
          </a:p>
          <a:p>
            <a:pPr lvl="2" rtl="0"/>
            <a:r>
              <a:rPr lang="hr-HR" noProof="0" smtClean="0"/>
              <a:t>Treća razina</a:t>
            </a:r>
          </a:p>
          <a:p>
            <a:pPr lvl="3" rtl="0"/>
            <a:r>
              <a:rPr lang="hr-HR" noProof="0" smtClean="0"/>
              <a:t>Četvrta razina</a:t>
            </a:r>
          </a:p>
          <a:p>
            <a:pPr lvl="4" rtl="0"/>
            <a:r>
              <a:rPr lang="hr-HR" noProof="0" smtClean="0"/>
              <a:t>Peta razina</a:t>
            </a:r>
            <a:endParaRPr lang="hr-HR" noProof="0" dirty="0"/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411144-30DD-4D40-B8CE-3832D8918ED8}" type="datetime1">
              <a:rPr lang="hr-HR" noProof="0" smtClean="0"/>
              <a:t>04.11.2024.</a:t>
            </a:fld>
            <a:endParaRPr lang="hr-HR" noProof="0" dirty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 dirty="0" smtClean="0"/>
              <a:t>Dodajte podnožje</a:t>
            </a:r>
            <a:endParaRPr lang="hr-HR" noProof="0" dirty="0"/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3850052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naslov 1"/>
          <p:cNvSpPr>
            <a:spLocks noGrp="1"/>
          </p:cNvSpPr>
          <p:nvPr>
            <p:ph type="title"/>
          </p:nvPr>
        </p:nvSpPr>
        <p:spPr>
          <a:xfrm>
            <a:off x="609441" y="5105400"/>
            <a:ext cx="10971372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hr-HR" noProof="0" dirty="0" smtClean="0"/>
              <a:t>Kliknite da biste uredili stil naslova matrice</a:t>
            </a:r>
            <a:endParaRPr lang="hr-HR" noProof="0" dirty="0"/>
          </a:p>
        </p:txBody>
      </p:sp>
      <p:sp>
        <p:nvSpPr>
          <p:cNvPr id="3" name="Rezervirano mjesto za tekst 2"/>
          <p:cNvSpPr>
            <a:spLocks noGrp="1"/>
          </p:cNvSpPr>
          <p:nvPr>
            <p:ph type="body" idx="1"/>
          </p:nvPr>
        </p:nvSpPr>
        <p:spPr>
          <a:xfrm>
            <a:off x="1293813" y="685800"/>
            <a:ext cx="10287000" cy="4190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hr-HR" noProof="0" dirty="0" smtClean="0"/>
              <a:t>Kliknite da biste uredili stilove teksta matrice</a:t>
            </a:r>
          </a:p>
          <a:p>
            <a:pPr lvl="1" rtl="0"/>
            <a:r>
              <a:rPr lang="hr-HR" noProof="0" dirty="0" smtClean="0"/>
              <a:t>Druga razina</a:t>
            </a:r>
          </a:p>
          <a:p>
            <a:pPr lvl="2" rtl="0"/>
            <a:r>
              <a:rPr lang="hr-HR" noProof="0" dirty="0" smtClean="0"/>
              <a:t>Treća razina</a:t>
            </a:r>
          </a:p>
          <a:p>
            <a:pPr lvl="3" rtl="0"/>
            <a:r>
              <a:rPr lang="hr-HR" noProof="0" dirty="0" smtClean="0"/>
              <a:t>Četvrta razina</a:t>
            </a:r>
          </a:p>
          <a:p>
            <a:pPr lvl="4" rtl="0"/>
            <a:r>
              <a:rPr lang="hr-HR" noProof="0" dirty="0" smtClean="0"/>
              <a:t>Peta razina</a:t>
            </a:r>
            <a:endParaRPr lang="hr-HR" noProof="0" dirty="0"/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35218083-AB81-47C7-8507-02CC85A92270}" type="datetime1">
              <a:rPr lang="hr-HR" noProof="0" smtClean="0"/>
              <a:t>04.11.2024.</a:t>
            </a:fld>
            <a:endParaRPr lang="hr-HR" noProof="0" dirty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r>
              <a:rPr lang="hr-HR" noProof="0" dirty="0" smtClean="0"/>
              <a:t>Dodajte podnožje</a:t>
            </a:r>
            <a:endParaRPr lang="hr-HR" noProof="0" dirty="0"/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A3F31473-23EB-4724-8B59-FE6D21D89FA4}" type="slidenum">
              <a:rPr lang="hr-HR" noProof="0" smtClean="0"/>
              <a:pPr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34492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15950" indent="-28575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Corbe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80744" indent="-283464" algn="l" defTabSz="914400" rtl="0" eaLnBrk="1" latinLnBrk="0" hangingPunct="1">
        <a:lnSpc>
          <a:spcPct val="90000"/>
        </a:lnSpc>
        <a:spcBef>
          <a:spcPts val="600"/>
        </a:spcBef>
        <a:buFont typeface="Corbe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64792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148840" indent="-283464" algn="l" defTabSz="914400" rtl="0" eaLnBrk="1" latinLnBrk="0" hangingPunct="1">
        <a:lnSpc>
          <a:spcPct val="90000"/>
        </a:lnSpc>
        <a:spcBef>
          <a:spcPts val="600"/>
        </a:spcBef>
        <a:buFont typeface="Corbel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532888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916936" indent="-283464" algn="l" defTabSz="914400" rtl="0" eaLnBrk="1" latinLnBrk="0" hangingPunct="1">
        <a:lnSpc>
          <a:spcPct val="90000"/>
        </a:lnSpc>
        <a:spcBef>
          <a:spcPts val="600"/>
        </a:spcBef>
        <a:buFont typeface="Corbel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300984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45740" y="1052736"/>
            <a:ext cx="4896544" cy="4752528"/>
          </a:xfrm>
        </p:spPr>
        <p:txBody>
          <a:bodyPr rtlCol="0">
            <a:normAutofit/>
          </a:bodyPr>
          <a:lstStyle/>
          <a:p>
            <a:r>
              <a:rPr lang="hr-HR" sz="2200" dirty="0" smtClean="0"/>
              <a:t>MEĐUŽUPANIJSKI STRUČNI SKUP ZA </a:t>
            </a:r>
            <a:r>
              <a:rPr lang="hr-HR" sz="2200" dirty="0" smtClean="0"/>
              <a:t>RAVNATELJE </a:t>
            </a:r>
            <a:r>
              <a:rPr lang="hr-HR" sz="2200" dirty="0" smtClean="0"/>
              <a:t>UČENIČKIH </a:t>
            </a:r>
            <a:r>
              <a:rPr lang="hr-HR" sz="2200" dirty="0" smtClean="0"/>
              <a:t>DOMOVA </a:t>
            </a:r>
            <a:r>
              <a:rPr lang="hr-HR" sz="3100" dirty="0" smtClean="0"/>
              <a:t/>
            </a:r>
            <a:br>
              <a:rPr lang="hr-HR" sz="3100" dirty="0" smtClean="0"/>
            </a:br>
            <a:r>
              <a:rPr lang="hr-HR" sz="3100" dirty="0" smtClean="0"/>
              <a:t/>
            </a:r>
            <a:br>
              <a:rPr lang="hr-HR" sz="3100" dirty="0" smtClean="0"/>
            </a:br>
            <a:r>
              <a:rPr lang="hr-H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UPRAVLJANJE I RUKOVOĐENJE UČENIČKIM DOMOM</a:t>
            </a:r>
            <a:r>
              <a:rPr lang="hr-HR" dirty="0"/>
              <a:t/>
            </a:r>
            <a:br>
              <a:rPr lang="hr-HR" dirty="0"/>
            </a:br>
            <a:r>
              <a:rPr lang="hr-HR" sz="3100" dirty="0" smtClean="0"/>
              <a:t/>
            </a:r>
            <a:br>
              <a:rPr lang="hr-HR" sz="3100" dirty="0" smtClean="0"/>
            </a:br>
            <a:r>
              <a:rPr lang="hr-HR" sz="2000" dirty="0"/>
              <a:t>6</a:t>
            </a:r>
            <a:r>
              <a:rPr lang="hr-HR" sz="2000" dirty="0" smtClean="0"/>
              <a:t>. </a:t>
            </a:r>
            <a:r>
              <a:rPr lang="hr-HR" sz="2000" smtClean="0"/>
              <a:t>11</a:t>
            </a:r>
            <a:r>
              <a:rPr lang="hr-HR" sz="2000" smtClean="0"/>
              <a:t>. </a:t>
            </a:r>
            <a:r>
              <a:rPr lang="hr-HR" sz="2000" dirty="0" smtClean="0"/>
              <a:t>2024., </a:t>
            </a:r>
            <a:r>
              <a:rPr lang="hr-HR" sz="2000" dirty="0" smtClean="0"/>
              <a:t>VARAŽDIN</a:t>
            </a:r>
            <a:endParaRPr lang="hr-HR" sz="2000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5590356" y="1052736"/>
            <a:ext cx="5976664" cy="4471392"/>
          </a:xfrm>
        </p:spPr>
        <p:txBody>
          <a:bodyPr rtlCol="0">
            <a:noAutofit/>
          </a:bodyPr>
          <a:lstStyle/>
          <a:p>
            <a:r>
              <a:rPr lang="hr-HR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NAPREDOVANJE RAVNATELJA U ZVANJE – KOLEGIJALNA PODRŠKA</a:t>
            </a:r>
            <a:endParaRPr lang="hr-HR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Slika 1" descr="neimenovan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3175"/>
            <a:ext cx="2344289" cy="1049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080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08013" y="116632"/>
            <a:ext cx="8229599" cy="1008112"/>
          </a:xfrm>
        </p:spPr>
        <p:txBody>
          <a:bodyPr rtlCol="0"/>
          <a:lstStyle/>
          <a:p>
            <a:pPr rtl="0"/>
            <a:r>
              <a:rPr lang="hr-HR" dirty="0" smtClean="0"/>
              <a:t>SADRŽAJ IZLAGANJA:</a:t>
            </a:r>
            <a:endParaRPr lang="hr-HR" dirty="0"/>
          </a:p>
        </p:txBody>
      </p:sp>
      <p:sp>
        <p:nvSpPr>
          <p:cNvPr id="3" name="Rezervirano mjesto za tekst 2"/>
          <p:cNvSpPr>
            <a:spLocks noGrp="1"/>
          </p:cNvSpPr>
          <p:nvPr>
            <p:ph type="body" idx="1"/>
          </p:nvPr>
        </p:nvSpPr>
        <p:spPr>
          <a:xfrm>
            <a:off x="606425" y="1412776"/>
            <a:ext cx="8231187" cy="4536504"/>
          </a:xfrm>
        </p:spPr>
        <p:txBody>
          <a:bodyPr rtlCol="0">
            <a:normAutofit lnSpcReduction="10000"/>
          </a:bodyPr>
          <a:lstStyle/>
          <a:p>
            <a:r>
              <a:rPr lang="hr-HR" b="1" dirty="0"/>
              <a:t>1. </a:t>
            </a:r>
            <a:r>
              <a:rPr lang="hr-HR" b="1" dirty="0" smtClean="0"/>
              <a:t>PRAVILNIK O NAPREDOVANJU UČITELJA, NASTAVNIKA, STRUČNIH SURADNIKA I RAVNATELJA U OSNOVNIM I SREDNJIM ŠKOLAMA I UČENIČKIM DOMOVIMA </a:t>
            </a:r>
          </a:p>
          <a:p>
            <a:endParaRPr lang="hr-HR" b="1" dirty="0" smtClean="0"/>
          </a:p>
          <a:p>
            <a:r>
              <a:rPr lang="hr-HR" b="1" dirty="0" smtClean="0"/>
              <a:t>2. ZAKON O ODGOJU I OBRAZOVANJU U OSNOVNOJ I SREDNJOJ ŠKOLI, ČL. 125. </a:t>
            </a:r>
          </a:p>
          <a:p>
            <a:endParaRPr lang="hr-HR" b="1" dirty="0" smtClean="0"/>
          </a:p>
          <a:p>
            <a:r>
              <a:rPr lang="hr-HR" b="1" dirty="0" smtClean="0"/>
              <a:t>3. STANDARD ZANIMANJA: RAVNATELJ/RAVNATELJICA ODGOJNO-OBRAZOVNE USTANOVE – ključni poslovi</a:t>
            </a:r>
          </a:p>
          <a:p>
            <a:endParaRPr lang="hr-HR" b="1" dirty="0" smtClean="0"/>
          </a:p>
          <a:p>
            <a:r>
              <a:rPr lang="hr-HR" b="1" dirty="0" smtClean="0"/>
              <a:t>4. KATEGORIJE UVIJETA IZVRSNOSTI</a:t>
            </a:r>
          </a:p>
          <a:p>
            <a:endParaRPr lang="hr-HR" b="1" dirty="0" smtClean="0"/>
          </a:p>
          <a:p>
            <a:r>
              <a:rPr lang="hr-HR" b="1" dirty="0" smtClean="0"/>
              <a:t> </a:t>
            </a:r>
            <a:r>
              <a:rPr lang="hr-HR" b="1" dirty="0"/>
              <a:t>5</a:t>
            </a:r>
            <a:r>
              <a:rPr lang="hr-HR" b="1" dirty="0" smtClean="0"/>
              <a:t>. OBVEZE </a:t>
            </a:r>
            <a:r>
              <a:rPr lang="hr-HR" b="1" dirty="0"/>
              <a:t>ODGOJNO-OBRAZOVNIH RADNIKA ZA VRIJEME TRAJANJA </a:t>
            </a:r>
            <a:r>
              <a:rPr lang="hr-HR" b="1" dirty="0" smtClean="0"/>
              <a:t>ZVANJA</a:t>
            </a:r>
            <a:endParaRPr lang="hr-HR" b="1" dirty="0"/>
          </a:p>
          <a:p>
            <a:endParaRPr lang="hr-HR" b="1" dirty="0"/>
          </a:p>
          <a:p>
            <a:pPr rtl="0"/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353849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slov 12"/>
          <p:cNvSpPr>
            <a:spLocks noGrp="1"/>
          </p:cNvSpPr>
          <p:nvPr>
            <p:ph type="title"/>
          </p:nvPr>
        </p:nvSpPr>
        <p:spPr>
          <a:xfrm>
            <a:off x="632693" y="188640"/>
            <a:ext cx="10971372" cy="648072"/>
          </a:xfrm>
        </p:spPr>
        <p:txBody>
          <a:bodyPr rtlCol="0"/>
          <a:lstStyle/>
          <a:p>
            <a:pPr rtl="0"/>
            <a:r>
              <a:rPr lang="hr-HR" dirty="0" smtClean="0"/>
              <a:t>PRAVILNIK…</a:t>
            </a:r>
            <a:endParaRPr lang="hr-HR" dirty="0"/>
          </a:p>
        </p:txBody>
      </p:sp>
      <p:sp>
        <p:nvSpPr>
          <p:cNvPr id="14" name="Rezervirano mjesto za sadržaj 13"/>
          <p:cNvSpPr>
            <a:spLocks noGrp="1"/>
          </p:cNvSpPr>
          <p:nvPr>
            <p:ph idx="1"/>
          </p:nvPr>
        </p:nvSpPr>
        <p:spPr>
          <a:xfrm>
            <a:off x="405780" y="836712"/>
            <a:ext cx="11031017" cy="6120680"/>
          </a:xfrm>
        </p:spPr>
        <p:txBody>
          <a:bodyPr rtlCol="0">
            <a:normAutofit fontScale="77500" lnSpcReduction="20000"/>
          </a:bodyPr>
          <a:lstStyle/>
          <a:p>
            <a:pPr marL="0" indent="0" rtl="0">
              <a:buNone/>
            </a:pPr>
            <a:r>
              <a:rPr lang="hr-HR" b="1" u="sng" dirty="0" smtClean="0">
                <a:solidFill>
                  <a:srgbClr val="C00000"/>
                </a:solidFill>
              </a:rPr>
              <a:t>JESU LI KATEGORIJE AKTIVNOSTI (I PRIPADAJUĆI POSLOVI) PROPISANE PRAVILNIKOM, ADEKVATNE POSLOVIMA KOJE OBAVLJA RAVNATELJ?</a:t>
            </a:r>
          </a:p>
          <a:p>
            <a:pPr marL="0" indent="0" rtl="0">
              <a:buNone/>
            </a:pPr>
            <a:r>
              <a:rPr lang="hr-HR" sz="2600" b="1" dirty="0" smtClean="0"/>
              <a:t>ORGANIZACIJA </a:t>
            </a:r>
            <a:r>
              <a:rPr lang="hr-HR" sz="2600" b="1" dirty="0"/>
              <a:t>I/ILI PROVEDBA NATJECANJA TE MENTORSTVO UČENICIMA, STUDENTIMA I </a:t>
            </a:r>
            <a:r>
              <a:rPr lang="hr-HR" sz="2600" b="1" dirty="0" smtClean="0"/>
              <a:t>PRIPRAVNICIMA</a:t>
            </a:r>
          </a:p>
          <a:p>
            <a:pPr marL="0" indent="0">
              <a:spcBef>
                <a:spcPts val="0"/>
              </a:spcBef>
              <a:buNone/>
            </a:pPr>
            <a:r>
              <a:rPr lang="hr-HR" sz="2600" b="1" dirty="0"/>
              <a:t>-</a:t>
            </a:r>
            <a:r>
              <a:rPr lang="hr-HR" sz="2600" dirty="0" smtClean="0"/>
              <a:t>Mentorstvo </a:t>
            </a:r>
            <a:r>
              <a:rPr lang="hr-HR" sz="2600" dirty="0"/>
              <a:t>pripravniku do stručnog ispita </a:t>
            </a:r>
            <a:endParaRPr lang="hr-HR" sz="26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hr-HR" sz="2600" dirty="0"/>
              <a:t>-</a:t>
            </a:r>
            <a:r>
              <a:rPr lang="hr-HR" sz="2600" dirty="0" smtClean="0"/>
              <a:t>Mentorstvo </a:t>
            </a:r>
            <a:r>
              <a:rPr lang="hr-HR" sz="2600" dirty="0"/>
              <a:t>učenicima koji sudjeluju na natjecanjima, smotrama i sl. na županijskoj razini uz dodatan bod po učeniku za osvojeno jedno od prva tri mjesta (po učeniku ili natjecateljskoj </a:t>
            </a:r>
            <a:r>
              <a:rPr lang="hr-HR" sz="2600" dirty="0" smtClean="0"/>
              <a:t>ekipi)</a:t>
            </a:r>
          </a:p>
          <a:p>
            <a:pPr marL="0" indent="0">
              <a:spcBef>
                <a:spcPts val="0"/>
              </a:spcBef>
              <a:buNone/>
            </a:pPr>
            <a:endParaRPr lang="hr-HR" sz="2600" b="1" u="sng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hr-HR" b="1" u="sng" dirty="0" smtClean="0"/>
              <a:t>Kada </a:t>
            </a:r>
            <a:r>
              <a:rPr lang="hr-HR" b="1" u="sng" dirty="0"/>
              <a:t>govorimo o napredovanjima </a:t>
            </a:r>
            <a:r>
              <a:rPr lang="hr-HR" b="1" u="sng" dirty="0" smtClean="0"/>
              <a:t>radi se </a:t>
            </a:r>
            <a:r>
              <a:rPr lang="hr-HR" b="1" u="sng" dirty="0"/>
              <a:t>o, kako i sam naziv govori, napredovanju u </a:t>
            </a:r>
            <a:r>
              <a:rPr lang="hr-HR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zvanje</a:t>
            </a:r>
            <a:r>
              <a:rPr lang="hr-HR" b="1" u="sng" dirty="0" smtClean="0"/>
              <a:t>!</a:t>
            </a:r>
          </a:p>
          <a:p>
            <a:pPr marL="0" indent="0">
              <a:buNone/>
            </a:pPr>
            <a:endParaRPr lang="hr-HR" b="1" u="sng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hr-HR" b="1" u="sng" dirty="0" smtClean="0">
                <a:solidFill>
                  <a:srgbClr val="C00000"/>
                </a:solidFill>
              </a:rPr>
              <a:t>JE LI RAVNATELJ/RAVNATELJICA ZVANJE?</a:t>
            </a:r>
          </a:p>
          <a:p>
            <a:pPr marL="0" indent="0">
              <a:buNone/>
            </a:pPr>
            <a:r>
              <a:rPr lang="hr-HR" dirty="0" smtClean="0"/>
              <a:t>Zakon </a:t>
            </a:r>
            <a:r>
              <a:rPr lang="hr-HR" dirty="0"/>
              <a:t>o odgoju i obrazovanju čl. 125. st. 1. navodi</a:t>
            </a:r>
            <a:r>
              <a:rPr lang="hr-HR" u="sng" dirty="0"/>
              <a:t>: </a:t>
            </a:r>
            <a:r>
              <a:rPr lang="hr-HR" b="1" u="sng" dirty="0"/>
              <a:t>„Ravnatelj je poslovodni i stručni </a:t>
            </a:r>
            <a:r>
              <a:rPr lang="hr-HR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voditelj</a:t>
            </a:r>
            <a:r>
              <a:rPr lang="hr-HR" b="1" u="sng" dirty="0"/>
              <a:t> školske ustanove“</a:t>
            </a:r>
            <a:r>
              <a:rPr lang="hr-HR" u="sng" dirty="0"/>
              <a:t>; st. 2. : </a:t>
            </a:r>
            <a:r>
              <a:rPr lang="hr-HR" b="1" u="sng" dirty="0"/>
              <a:t>„Ravnatelj je </a:t>
            </a:r>
            <a:r>
              <a:rPr lang="hr-HR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odgovoran</a:t>
            </a:r>
            <a:r>
              <a:rPr lang="hr-HR" b="1" u="sng" dirty="0"/>
              <a:t> za zakonitost rada i stručni rad školske </a:t>
            </a:r>
            <a:r>
              <a:rPr lang="hr-HR" b="1" u="sng" dirty="0" smtClean="0"/>
              <a:t>ustanove</a:t>
            </a:r>
          </a:p>
          <a:p>
            <a:pPr marL="0" indent="0">
              <a:buNone/>
            </a:pPr>
            <a:endParaRPr lang="hr-HR" b="1" u="sng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hr-HR" b="1" u="sng" dirty="0" smtClean="0">
                <a:solidFill>
                  <a:srgbClr val="C00000"/>
                </a:solidFill>
              </a:rPr>
              <a:t>ŠTO SU KLJUČNI POSLOVI TE KOJE SU POTREBNE KOMPETENCIJE RAVNATELJA?</a:t>
            </a:r>
          </a:p>
          <a:p>
            <a:pPr marL="0" indent="0" rtl="0">
              <a:buNone/>
            </a:pPr>
            <a:r>
              <a:rPr lang="hr-HR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672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slov 12"/>
          <p:cNvSpPr>
            <a:spLocks noGrp="1"/>
          </p:cNvSpPr>
          <p:nvPr>
            <p:ph type="title"/>
          </p:nvPr>
        </p:nvSpPr>
        <p:spPr>
          <a:xfrm>
            <a:off x="333772" y="188640"/>
            <a:ext cx="10971372" cy="1066800"/>
          </a:xfrm>
        </p:spPr>
        <p:txBody>
          <a:bodyPr rtlCol="0"/>
          <a:lstStyle/>
          <a:p>
            <a:r>
              <a:rPr lang="hr-HR" dirty="0" smtClean="0"/>
              <a:t>Standard </a:t>
            </a:r>
            <a:r>
              <a:rPr lang="hr-HR" dirty="0"/>
              <a:t>zanimanja: Ravnatelj/ravnateljica odgojno-obrazovne </a:t>
            </a:r>
            <a:r>
              <a:rPr lang="hr-HR" dirty="0" smtClean="0"/>
              <a:t>ustanove – ključni poslovi</a:t>
            </a:r>
            <a:endParaRPr lang="hr-HR" dirty="0"/>
          </a:p>
        </p:txBody>
      </p:sp>
      <p:sp>
        <p:nvSpPr>
          <p:cNvPr id="14" name="Rezervirano mjesto za sadržaj 13"/>
          <p:cNvSpPr>
            <a:spLocks noGrp="1"/>
          </p:cNvSpPr>
          <p:nvPr>
            <p:ph idx="1"/>
          </p:nvPr>
        </p:nvSpPr>
        <p:spPr>
          <a:xfrm>
            <a:off x="333772" y="1556792"/>
            <a:ext cx="11247041" cy="4968552"/>
          </a:xfrm>
        </p:spPr>
        <p:txBody>
          <a:bodyPr rtlCol="0">
            <a:normAutofit fontScale="92500" lnSpcReduction="20000"/>
          </a:bodyPr>
          <a:lstStyle/>
          <a:p>
            <a:r>
              <a:rPr lang="hr-HR" sz="1700" b="1" dirty="0"/>
              <a:t>STRATEŠKO </a:t>
            </a:r>
            <a:r>
              <a:rPr lang="hr-HR" sz="1700" b="1" dirty="0">
                <a:solidFill>
                  <a:srgbClr val="C00000"/>
                </a:solidFill>
              </a:rPr>
              <a:t>UPRAVLJANJE</a:t>
            </a:r>
            <a:r>
              <a:rPr lang="hr-HR" sz="1700" b="1" dirty="0"/>
              <a:t> U ODGOJNO-OBRAZOVNOJ USTANOVI</a:t>
            </a:r>
            <a:endParaRPr lang="hr-HR" sz="1700" dirty="0"/>
          </a:p>
          <a:p>
            <a:r>
              <a:rPr lang="hr-HR" sz="1700" b="1" dirty="0">
                <a:solidFill>
                  <a:srgbClr val="C00000"/>
                </a:solidFill>
              </a:rPr>
              <a:t>UPRAVLJANJE</a:t>
            </a:r>
            <a:r>
              <a:rPr lang="hr-HR" sz="1700" b="1" dirty="0"/>
              <a:t> LJUDSKIM POTENCIJALIMA U ODGOJNO-OBRAZOVNOJ USTANOVI</a:t>
            </a:r>
            <a:endParaRPr lang="hr-HR" sz="1700" dirty="0"/>
          </a:p>
          <a:p>
            <a:r>
              <a:rPr lang="hr-HR" sz="1700" b="1" dirty="0">
                <a:solidFill>
                  <a:srgbClr val="C00000"/>
                </a:solidFill>
              </a:rPr>
              <a:t>UPRAVLJANJE</a:t>
            </a:r>
            <a:r>
              <a:rPr lang="hr-HR" sz="1700" b="1" dirty="0"/>
              <a:t> ODGOJNO-OBRAZOVNIM PROCESOM</a:t>
            </a:r>
            <a:endParaRPr lang="hr-HR" sz="1700" dirty="0"/>
          </a:p>
          <a:p>
            <a:r>
              <a:rPr lang="hr-HR" sz="1700" b="1" dirty="0"/>
              <a:t>ORGANIZACIJSKO </a:t>
            </a:r>
            <a:r>
              <a:rPr lang="hr-HR" sz="1700" b="1" dirty="0">
                <a:solidFill>
                  <a:srgbClr val="C00000"/>
                </a:solidFill>
              </a:rPr>
              <a:t>UPRAVLJANJE</a:t>
            </a:r>
            <a:r>
              <a:rPr lang="hr-HR" sz="1700" b="1" dirty="0"/>
              <a:t> ODGOJNO-OBRAZOVNOM USTANOVOM</a:t>
            </a:r>
            <a:endParaRPr lang="hr-HR" sz="1700" dirty="0"/>
          </a:p>
          <a:p>
            <a:r>
              <a:rPr lang="hr-HR" sz="1700" b="1" dirty="0">
                <a:solidFill>
                  <a:srgbClr val="C00000"/>
                </a:solidFill>
              </a:rPr>
              <a:t>SURADNJA</a:t>
            </a:r>
            <a:r>
              <a:rPr lang="hr-HR" sz="1700" b="1" dirty="0"/>
              <a:t> S RODITELJIMA I VANJSKIM OKRUŽENJEM</a:t>
            </a:r>
            <a:endParaRPr lang="hr-HR" sz="1700" dirty="0"/>
          </a:p>
          <a:p>
            <a:r>
              <a:rPr lang="hr-HR" sz="1700" b="1" dirty="0">
                <a:solidFill>
                  <a:srgbClr val="C00000"/>
                </a:solidFill>
              </a:rPr>
              <a:t>UPRAVLJANJE</a:t>
            </a:r>
            <a:r>
              <a:rPr lang="hr-HR" sz="1700" b="1" dirty="0"/>
              <a:t> KRIZNIM SITUACIJAMA ODGOJNO-OBRAZOVNE </a:t>
            </a:r>
            <a:r>
              <a:rPr lang="hr-HR" sz="1700" b="1" dirty="0" smtClean="0"/>
              <a:t>USTANOVE</a:t>
            </a:r>
          </a:p>
          <a:p>
            <a:pPr marL="0" indent="0">
              <a:buNone/>
            </a:pPr>
            <a:endParaRPr lang="hr-HR" u="sng" dirty="0" smtClean="0"/>
          </a:p>
          <a:p>
            <a:pPr marL="0" indent="0">
              <a:buNone/>
            </a:pPr>
            <a:r>
              <a:rPr lang="hr-HR" b="1" dirty="0"/>
              <a:t>VOĐENJE I </a:t>
            </a:r>
            <a:r>
              <a:rPr lang="hr-HR" b="1" dirty="0" smtClean="0"/>
              <a:t>UPRAVLJANJE kao odrednice </a:t>
            </a:r>
            <a:r>
              <a:rPr lang="hr-HR" b="1" dirty="0"/>
              <a:t>za vrednovanje kriterija aktivnosti koje se boduju prilikom napredovanja u zvanje </a:t>
            </a:r>
            <a:r>
              <a:rPr lang="hr-HR" b="1" dirty="0" smtClean="0"/>
              <a:t>ravnatelja</a:t>
            </a:r>
            <a:r>
              <a:rPr lang="hr-HR" b="1" dirty="0"/>
              <a:t>!</a:t>
            </a:r>
            <a:endParaRPr lang="hr-HR" b="1" u="sng" dirty="0" smtClean="0"/>
          </a:p>
          <a:p>
            <a:endParaRPr lang="hr-HR" sz="1700" dirty="0" smtClean="0"/>
          </a:p>
          <a:p>
            <a:pPr marL="0" indent="0" rtl="0">
              <a:buNone/>
            </a:pPr>
            <a:endParaRPr lang="hr-HR" dirty="0" smtClean="0"/>
          </a:p>
          <a:p>
            <a:pPr marL="0" indent="0">
              <a:buNone/>
            </a:pPr>
            <a:r>
              <a:rPr lang="hr-HR" dirty="0" smtClean="0"/>
              <a:t> </a:t>
            </a:r>
            <a:endParaRPr lang="hr-HR" dirty="0"/>
          </a:p>
          <a:p>
            <a:pPr marL="0" indent="0" rtl="0">
              <a:buNone/>
            </a:pPr>
            <a:endParaRPr lang="hr-HR" dirty="0" smtClean="0"/>
          </a:p>
        </p:txBody>
      </p:sp>
    </p:spTree>
    <p:extLst>
      <p:ext uri="{BB962C8B-B14F-4D97-AF65-F5344CB8AC3E}">
        <p14:creationId xmlns:p14="http://schemas.microsoft.com/office/powerpoint/2010/main" val="3888635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293813" y="685800"/>
            <a:ext cx="10287000" cy="533548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hr-HR" sz="5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KATEGORIJE UVJETA IZVRSNOSTI</a:t>
            </a:r>
          </a:p>
          <a:p>
            <a:r>
              <a:rPr lang="hr-H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ORGANIZACIJA I/ILI PROVEDBA NATJECANJA TE MENTORSTVO UČENICIMA, STUDENTIMA I PRIPRAVNICIMA</a:t>
            </a:r>
            <a:endParaRPr lang="hr-HR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hr-HR" sz="29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PREDAVANJA, RADIONICE I EDUKACIJE</a:t>
            </a:r>
          </a:p>
          <a:p>
            <a:r>
              <a:rPr lang="hr-HR" sz="29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RAD U STRUČNIM VIJEĆIMA, UDRUGAMA I SL.</a:t>
            </a:r>
          </a:p>
          <a:p>
            <a:r>
              <a:rPr lang="hr-HR" sz="29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STRUČNI ČLANCI, NASTAVNI MATERIJALI I OBRAZOVNI SADRŽAJI</a:t>
            </a:r>
          </a:p>
          <a:p>
            <a:r>
              <a:rPr lang="hr-HR" sz="29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PISANJE RECENZIJE UDŽBENIKA, STRUČNIH KNJIGA, PRIRUČNIKA ILI ČLANAKA (PO BROJU) </a:t>
            </a:r>
          </a:p>
          <a:p>
            <a:r>
              <a:rPr lang="hr-HR" sz="29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PROJEKTI</a:t>
            </a:r>
            <a:endParaRPr lang="hr-HR" sz="29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sz="29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UNAPRJEĐENJE RADA ŠKOLE</a:t>
            </a:r>
          </a:p>
          <a:p>
            <a:r>
              <a:rPr lang="hr-HR" sz="29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RAD NA UNAPRJEĐENJU SUSTAVA OBRAZOVANJA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74648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33772" y="404664"/>
            <a:ext cx="11247041" cy="561662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r-H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OBNAVLJANJE NAPREDOVANJA U ZVANJE i OBVEZE TIJEKOM TRAJANJA ZVANJA</a:t>
            </a:r>
          </a:p>
          <a:p>
            <a:r>
              <a:rPr lang="hr-HR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Članci 20. -23. Pravilnika propisuju </a:t>
            </a:r>
            <a:r>
              <a:rPr lang="hr-HR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Obveze odgojno-obrazovnih radnika vezane uz napredovanje </a:t>
            </a:r>
            <a:r>
              <a:rPr lang="hr-HR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tijekom trajanja zvanja. </a:t>
            </a:r>
          </a:p>
          <a:p>
            <a:endParaRPr lang="hr-HR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hr-H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Članak 10. </a:t>
            </a:r>
            <a:endParaRPr lang="hr-HR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hr-HR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hr-H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4) Uz zahtjev za napredovanje odgojno-obrazovni radnik dužan je dostaviti dokaze o ispunjavanju općih uvjeta za napredovanje, dokaz o ispunjavanju uvjeta izvrsnosti te dokaz o ispunjavanju svih obveza propisanih ovim Pravilnikom …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(5) Iznimno od stavka 4. ovoga članka, odgojno-obrazovni radnik koji podnosi zahtjev za obnavljanje napredovanja u izabrano zvanje dužan je uz zahtjev dostaviti samo dokaz o ispunjavanju obveza propisanih ovim Pravilnikom za zvanje u koje je izabran u trenutku podnošenja zahtjeva.</a:t>
            </a: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27556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Rezervirano mjesto sadržaja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756" y="238689"/>
            <a:ext cx="11703145" cy="661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50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51627" y="404664"/>
            <a:ext cx="10287000" cy="5767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4600" b="1" dirty="0" smtClean="0"/>
              <a:t>UMJESTO ZAKLJUČKA</a:t>
            </a:r>
            <a:endParaRPr lang="hr-HR" sz="46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hr-HR" dirty="0" smtClean="0"/>
              <a:t>Kada govorimo o napredovanju radi se o, kako i sam naziv govori, </a:t>
            </a:r>
            <a:r>
              <a:rPr lang="hr-H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napredovanju u zvanje.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hr-HR" dirty="0" smtClean="0"/>
              <a:t>Poslovi </a:t>
            </a:r>
            <a:r>
              <a:rPr lang="hr-HR" dirty="0"/>
              <a:t>ravnatelja definirani su Zakonom i Standardom zanimanja. Ti poslovi se temelje na </a:t>
            </a:r>
            <a:r>
              <a:rPr lang="hr-H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vođenju i upravljanju</a:t>
            </a:r>
            <a:r>
              <a:rPr lang="hr-HR" dirty="0"/>
              <a:t>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hr-HR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Poslovi vođenja i upravljanja </a:t>
            </a:r>
            <a:r>
              <a:rPr lang="hr-H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predstavljaju odrednice za vrednovanje kriterija </a:t>
            </a:r>
            <a:r>
              <a:rPr lang="hr-HR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akivnosti</a:t>
            </a:r>
            <a:r>
              <a:rPr lang="hr-H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koje se boduju prilikom napredovanja u zvanje </a:t>
            </a:r>
            <a:r>
              <a:rPr lang="hr-HR" dirty="0"/>
              <a:t>kada su ravnatelji u pitanju</a:t>
            </a:r>
            <a:r>
              <a:rPr lang="hr-HR" dirty="0" smtClean="0"/>
              <a:t>. </a:t>
            </a:r>
            <a:endParaRPr lang="hr-HR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hr-HR" dirty="0" smtClean="0"/>
              <a:t>Navedene aktivnosti prihvatljive su samo ukoliko su u skladu s Pravilnikom o napredovanju te ukoliko proizlaze iz poslova ravnatelja koji su definirani Zakonom i </a:t>
            </a:r>
            <a:r>
              <a:rPr lang="hr-HR" dirty="0"/>
              <a:t>S</a:t>
            </a:r>
            <a:r>
              <a:rPr lang="hr-HR" dirty="0" smtClean="0"/>
              <a:t>tandardom zanimanja. </a:t>
            </a:r>
          </a:p>
        </p:txBody>
      </p:sp>
    </p:spTree>
    <p:extLst>
      <p:ext uri="{BB962C8B-B14F-4D97-AF65-F5344CB8AC3E}">
        <p14:creationId xmlns:p14="http://schemas.microsoft.com/office/powerpoint/2010/main" val="2020975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hr-HR" dirty="0"/>
              <a:t>Imajući </a:t>
            </a:r>
            <a:r>
              <a:rPr lang="hr-HR" dirty="0" smtClean="0"/>
              <a:t>u </a:t>
            </a:r>
            <a:r>
              <a:rPr lang="hr-HR" dirty="0"/>
              <a:t>vidu </a:t>
            </a:r>
            <a:r>
              <a:rPr lang="hr-HR" dirty="0" smtClean="0"/>
              <a:t>prethodno navedeno, potičem </a:t>
            </a:r>
            <a:r>
              <a:rPr lang="hr-HR" dirty="0"/>
              <a:t>na zajedničko promišljanje u sklopu ŽSV-a za ravnatelje SŠ i UD o prihvatljivim aktivnostima koje se boduju za napredovanje kao i obvezama ravnatelja za vrijeme trajanja zvanja. </a:t>
            </a:r>
            <a:endParaRPr lang="hr-HR" dirty="0" smtClean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hr-HR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hr-HR" dirty="0"/>
              <a:t>Uloga i važnost ravnatelja kao osobe koja određuje smjer razvoja škole, njenu viziju i misiju, o čijem radu, kako neke studije pokazuju, ovisi i uspjeh učenika pojedine škole, pretpostavlja </a:t>
            </a:r>
            <a:r>
              <a:rPr lang="hr-H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promoviranje izvrsnosti struke i njenu društvenu promociju</a:t>
            </a:r>
            <a:r>
              <a:rPr lang="hr-HR" dirty="0"/>
              <a:t>, a što se napredovanjem u zvanje dodatno potvrđuje.   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264542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293813" y="685800"/>
            <a:ext cx="10287000" cy="54864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hr-HR" dirty="0" smtClean="0">
              <a:solidFill>
                <a:schemeClr val="tx2"/>
              </a:solidFill>
              <a:latin typeface="Bodoni MT" panose="02070603080606020203" pitchFamily="18" charset="0"/>
              <a:ea typeface="Calibri" panose="020F0502020204030204" pitchFamily="34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HVALA NA PAŽNJI !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hr-HR" sz="26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hr-HR" sz="26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hr-HR" sz="26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hr-HR" sz="26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hr-HR" sz="26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hr-HR" sz="26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Arsen Badurina, dipl. teolog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Viši savjetnik za ravnatelje srednjih škola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Agencija za odgoj i obrazovanje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Trpimirova 6, 51000 Rijeka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arsen.badurina@azoo.hr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051320388</a:t>
            </a: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8866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rketing 16x9">
  <a:themeElements>
    <a:clrScheme name="Marketing_16x9">
      <a:dk1>
        <a:srgbClr val="404040"/>
      </a:dk1>
      <a:lt1>
        <a:sysClr val="window" lastClr="FFFFFF"/>
      </a:lt1>
      <a:dk2>
        <a:srgbClr val="000000"/>
      </a:dk2>
      <a:lt2>
        <a:srgbClr val="A1C1DE"/>
      </a:lt2>
      <a:accent1>
        <a:srgbClr val="39527B"/>
      </a:accent1>
      <a:accent2>
        <a:srgbClr val="528DC2"/>
      </a:accent2>
      <a:accent3>
        <a:srgbClr val="7EA939"/>
      </a:accent3>
      <a:accent4>
        <a:srgbClr val="30AEAB"/>
      </a:accent4>
      <a:accent5>
        <a:srgbClr val="31A962"/>
      </a:accent5>
      <a:accent6>
        <a:srgbClr val="78648E"/>
      </a:accent6>
      <a:hlink>
        <a:srgbClr val="7EA939"/>
      </a:hlink>
      <a:folHlink>
        <a:srgbClr val="7F7F7F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4400000" scaled="0"/>
          <a:tileRect/>
        </a:gra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7400000" scaled="0"/>
          <a:tileRect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3665420_TF02801084" id="{C4CD798E-23C0-435A-81D8-E6747766CD44}" vid="{A87A6903-202A-4680-9D2A-03702CADA8AD}"/>
    </a:ext>
  </a:extLst>
</a:theme>
</file>

<file path=ppt/theme/theme2.xml><?xml version="1.0" encoding="utf-8"?>
<a:theme xmlns:a="http://schemas.openxmlformats.org/drawingml/2006/main" name="Tema sustava Office">
  <a:themeElements>
    <a:clrScheme name="Marketing_16x9">
      <a:dk1>
        <a:srgbClr val="404040"/>
      </a:dk1>
      <a:lt1>
        <a:sysClr val="window" lastClr="FFFFFF"/>
      </a:lt1>
      <a:dk2>
        <a:srgbClr val="000000"/>
      </a:dk2>
      <a:lt2>
        <a:srgbClr val="A1C1DE"/>
      </a:lt2>
      <a:accent1>
        <a:srgbClr val="39527B"/>
      </a:accent1>
      <a:accent2>
        <a:srgbClr val="528DC2"/>
      </a:accent2>
      <a:accent3>
        <a:srgbClr val="7EA939"/>
      </a:accent3>
      <a:accent4>
        <a:srgbClr val="30AEAB"/>
      </a:accent4>
      <a:accent5>
        <a:srgbClr val="31A962"/>
      </a:accent5>
      <a:accent6>
        <a:srgbClr val="78648E"/>
      </a:accent6>
      <a:hlink>
        <a:srgbClr val="7EA939"/>
      </a:hlink>
      <a:folHlink>
        <a:srgbClr val="7F7F7F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4400000" scaled="0"/>
          <a:tileRect/>
        </a:gra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7400000" scaled="0"/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sustava Office">
  <a:themeElements>
    <a:clrScheme name="Marketing_16x9">
      <a:dk1>
        <a:srgbClr val="404040"/>
      </a:dk1>
      <a:lt1>
        <a:sysClr val="window" lastClr="FFFFFF"/>
      </a:lt1>
      <a:dk2>
        <a:srgbClr val="000000"/>
      </a:dk2>
      <a:lt2>
        <a:srgbClr val="A1C1DE"/>
      </a:lt2>
      <a:accent1>
        <a:srgbClr val="39527B"/>
      </a:accent1>
      <a:accent2>
        <a:srgbClr val="528DC2"/>
      </a:accent2>
      <a:accent3>
        <a:srgbClr val="7EA939"/>
      </a:accent3>
      <a:accent4>
        <a:srgbClr val="30AEAB"/>
      </a:accent4>
      <a:accent5>
        <a:srgbClr val="31A962"/>
      </a:accent5>
      <a:accent6>
        <a:srgbClr val="78648E"/>
      </a:accent6>
      <a:hlink>
        <a:srgbClr val="7EA939"/>
      </a:hlink>
      <a:folHlink>
        <a:srgbClr val="7F7F7F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4400000" scaled="0"/>
          <a:tileRect/>
        </a:gra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7400000" scaled="0"/>
          <a:tileRect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F9B8BCC-BF24-4800-92E1-9F891BBB27E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0AACE6D-8EB6-447A-8DFD-C2C0C52916AC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40262f94-9f35-4ac3-9a90-690165a166b7"/>
    <ds:schemaRef ds:uri="a4f35948-e619-41b3-aa29-22878b09cfd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CCB2C71-1ED8-4540-B003-293B5E75C71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Prezentacija poslovnog marketinga u staklenoj kocki (široki zaslon)</Template>
  <TotalTime>401</TotalTime>
  <Words>678</Words>
  <Application>Microsoft Office PowerPoint</Application>
  <PresentationFormat>Prilagođeno</PresentationFormat>
  <Paragraphs>78</Paragraphs>
  <Slides>10</Slides>
  <Notes>4</Notes>
  <HiddenSlides>0</HiddenSlides>
  <MMClips>0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10</vt:i4>
      </vt:variant>
    </vt:vector>
  </HeadingPairs>
  <TitlesOfParts>
    <vt:vector size="16" baseType="lpstr">
      <vt:lpstr>Arial</vt:lpstr>
      <vt:lpstr>Bodoni MT</vt:lpstr>
      <vt:lpstr>Calibri</vt:lpstr>
      <vt:lpstr>Corbel</vt:lpstr>
      <vt:lpstr>Times New Roman</vt:lpstr>
      <vt:lpstr>Marketing 16x9</vt:lpstr>
      <vt:lpstr>MEĐUŽUPANIJSKI STRUČNI SKUP ZA RAVNATELJE UČENIČKIH DOMOVA   UPRAVLJANJE I RUKOVOĐENJE UČENIČKIM DOMOM  6. 11. 2024., VARAŽDIN</vt:lpstr>
      <vt:lpstr>SADRŽAJ IZLAGANJA:</vt:lpstr>
      <vt:lpstr>PRAVILNIK…</vt:lpstr>
      <vt:lpstr>Standard zanimanja: Ravnatelj/ravnateljica odgojno-obrazovne ustanove – ključni poslovi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DRŽAVNI STRUČNI SKUP ZA RAVNATELJE SREDNJIH ŠKOLA I UČENIČKIH DOMOVA   KOMPETENCIJE RAVNATELJA I IZAZOVI VOĐENJA SREDNJOŠKOLSKE USTANOVE  11. – 13.3.2024., ZADAR</dc:title>
  <dc:creator>Arsen Badurina</dc:creator>
  <cp:lastModifiedBy>Arsen Badurina</cp:lastModifiedBy>
  <cp:revision>66</cp:revision>
  <dcterms:created xsi:type="dcterms:W3CDTF">2024-02-29T13:01:20Z</dcterms:created>
  <dcterms:modified xsi:type="dcterms:W3CDTF">2024-11-04T09:07:15Z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