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752" r:id="rId1"/>
    <p:sldMasterId id="2147484756" r:id="rId2"/>
    <p:sldMasterId id="2147484768" r:id="rId3"/>
    <p:sldMasterId id="2147484780" r:id="rId4"/>
    <p:sldMasterId id="2147484785" r:id="rId5"/>
  </p:sldMasterIdLst>
  <p:notesMasterIdLst>
    <p:notesMasterId r:id="rId46"/>
  </p:notesMasterIdLst>
  <p:handoutMasterIdLst>
    <p:handoutMasterId r:id="rId47"/>
  </p:handoutMasterIdLst>
  <p:sldIdLst>
    <p:sldId id="489" r:id="rId6"/>
    <p:sldId id="741" r:id="rId7"/>
    <p:sldId id="742" r:id="rId8"/>
    <p:sldId id="723" r:id="rId9"/>
    <p:sldId id="745" r:id="rId10"/>
    <p:sldId id="750" r:id="rId11"/>
    <p:sldId id="755" r:id="rId12"/>
    <p:sldId id="743" r:id="rId13"/>
    <p:sldId id="747" r:id="rId14"/>
    <p:sldId id="748" r:id="rId15"/>
    <p:sldId id="744" r:id="rId16"/>
    <p:sldId id="724" r:id="rId17"/>
    <p:sldId id="726" r:id="rId18"/>
    <p:sldId id="730" r:id="rId19"/>
    <p:sldId id="732" r:id="rId20"/>
    <p:sldId id="733" r:id="rId21"/>
    <p:sldId id="786" r:id="rId22"/>
    <p:sldId id="787" r:id="rId23"/>
    <p:sldId id="788" r:id="rId24"/>
    <p:sldId id="789" r:id="rId25"/>
    <p:sldId id="791" r:id="rId26"/>
    <p:sldId id="790" r:id="rId27"/>
    <p:sldId id="735" r:id="rId28"/>
    <p:sldId id="737" r:id="rId29"/>
    <p:sldId id="760" r:id="rId30"/>
    <p:sldId id="761" r:id="rId31"/>
    <p:sldId id="756" r:id="rId32"/>
    <p:sldId id="778" r:id="rId33"/>
    <p:sldId id="757" r:id="rId34"/>
    <p:sldId id="758" r:id="rId35"/>
    <p:sldId id="780" r:id="rId36"/>
    <p:sldId id="768" r:id="rId37"/>
    <p:sldId id="703" r:id="rId38"/>
    <p:sldId id="771" r:id="rId39"/>
    <p:sldId id="773" r:id="rId40"/>
    <p:sldId id="775" r:id="rId41"/>
    <p:sldId id="774" r:id="rId42"/>
    <p:sldId id="772" r:id="rId43"/>
    <p:sldId id="777" r:id="rId44"/>
    <p:sldId id="785" r:id="rId45"/>
  </p:sldIdLst>
  <p:sldSz cx="12192000" cy="6858000"/>
  <p:notesSz cx="6724650" cy="9774238"/>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Zadana sekcija" id="{67331EA7-C616-4189-BD52-CEAAC1734931}">
          <p14:sldIdLst>
            <p14:sldId id="489"/>
            <p14:sldId id="741"/>
            <p14:sldId id="742"/>
            <p14:sldId id="723"/>
            <p14:sldId id="745"/>
            <p14:sldId id="750"/>
            <p14:sldId id="755"/>
            <p14:sldId id="743"/>
            <p14:sldId id="747"/>
            <p14:sldId id="748"/>
            <p14:sldId id="744"/>
            <p14:sldId id="724"/>
            <p14:sldId id="726"/>
            <p14:sldId id="730"/>
            <p14:sldId id="732"/>
            <p14:sldId id="733"/>
            <p14:sldId id="786"/>
            <p14:sldId id="787"/>
            <p14:sldId id="788"/>
            <p14:sldId id="789"/>
            <p14:sldId id="791"/>
            <p14:sldId id="790"/>
            <p14:sldId id="735"/>
            <p14:sldId id="737"/>
            <p14:sldId id="760"/>
            <p14:sldId id="761"/>
            <p14:sldId id="756"/>
            <p14:sldId id="778"/>
            <p14:sldId id="757"/>
            <p14:sldId id="758"/>
          </p14:sldIdLst>
        </p14:section>
        <p14:section name="Sekcija bez naslova" id="{B3994DC7-F757-4F82-B6FF-7112B4BB048A}">
          <p14:sldIdLst>
            <p14:sldId id="780"/>
            <p14:sldId id="768"/>
            <p14:sldId id="703"/>
            <p14:sldId id="771"/>
            <p14:sldId id="773"/>
            <p14:sldId id="775"/>
            <p14:sldId id="774"/>
            <p14:sldId id="772"/>
            <p14:sldId id="777"/>
            <p14:sldId id="785"/>
          </p14:sldIdLst>
        </p14:section>
      </p14:sectionLst>
    </p:ext>
    <p:ext uri="{EFAFB233-063F-42B5-8137-9DF3F51BA10A}">
      <p15:sldGuideLst xmlns:p15="http://schemas.microsoft.com/office/powerpoint/2012/main">
        <p15:guide id="1" orient="horz" pos="845" userDrawn="1">
          <p15:clr>
            <a:srgbClr val="A4A3A4"/>
          </p15:clr>
        </p15:guide>
        <p15:guide id="2" pos="211" userDrawn="1">
          <p15:clr>
            <a:srgbClr val="A4A3A4"/>
          </p15:clr>
        </p15:guide>
      </p15:sldGuideLst>
    </p:ext>
    <p:ext uri="{2D200454-40CA-4A62-9FC3-DE9A4176ACB9}">
      <p15:notesGuideLst xmlns:p15="http://schemas.microsoft.com/office/powerpoint/2012/main">
        <p15:guide id="1" orient="horz" pos="3079" userDrawn="1">
          <p15:clr>
            <a:srgbClr val="A4A3A4"/>
          </p15:clr>
        </p15:guide>
        <p15:guide id="2" pos="211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or" initials="SGH" lastIdx="40" clrIdx="0">
    <p:extLst>
      <p:ext uri="{19B8F6BF-5375-455C-9EA6-DF929625EA0E}">
        <p15:presenceInfo xmlns:p15="http://schemas.microsoft.com/office/powerpoint/2012/main" userId="Autor" providerId="None"/>
      </p:ext>
    </p:extLst>
  </p:cmAuthor>
  <p:cmAuthor id="2" name="Ivana Žepić" initials="IŽ" lastIdx="1" clrIdx="1">
    <p:extLst>
      <p:ext uri="{19B8F6BF-5375-455C-9EA6-DF929625EA0E}">
        <p15:presenceInfo xmlns:p15="http://schemas.microsoft.com/office/powerpoint/2012/main" userId="Ivana Žepić" providerId="None"/>
      </p:ext>
    </p:extLst>
  </p:cmAuthor>
  <p:cmAuthor id="3" name="Ana Zorić" initials="AZ" lastIdx="32" clrIdx="2">
    <p:extLst>
      <p:ext uri="{19B8F6BF-5375-455C-9EA6-DF929625EA0E}">
        <p15:presenceInfo xmlns:p15="http://schemas.microsoft.com/office/powerpoint/2012/main" userId="S-1-5-21-2051559354-425281599-860360866-16653" providerId="AD"/>
      </p:ext>
    </p:extLst>
  </p:cmAuthor>
  <p:cmAuthor id="4" name="Dominik Tišljar" initials="DT" lastIdx="48" clrIdx="3">
    <p:extLst>
      <p:ext uri="{19B8F6BF-5375-455C-9EA6-DF929625EA0E}">
        <p15:presenceInfo xmlns:p15="http://schemas.microsoft.com/office/powerpoint/2012/main" userId="Dominik Tišlja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E5F2FF"/>
    <a:srgbClr val="D2DEEF"/>
    <a:srgbClr val="D65BE3"/>
    <a:srgbClr val="99CCFF"/>
    <a:srgbClr val="CB05A1"/>
    <a:srgbClr val="0066CC"/>
    <a:srgbClr val="CCCCFF"/>
    <a:srgbClr val="FFCCFF"/>
    <a:srgbClr val="D5E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til 2 - Istic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Svijetli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vijetli stil 2 - Isticanj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Stil teme 1 - Isticanj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Stil teme 1 - Isticanje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1E4AEA4-8DFA-4A89-87EB-49C32662AFE0}" styleName="Srednji stil 2 - Isticanj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Svijetli stil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Srednji sti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Svijetli stil 3 - Isticanje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vijetli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Svijetli stil 1 - Isticanje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8" autoAdjust="0"/>
    <p:restoredTop sz="96395" autoAdjust="0"/>
  </p:normalViewPr>
  <p:slideViewPr>
    <p:cSldViewPr>
      <p:cViewPr varScale="1">
        <p:scale>
          <a:sx n="111" d="100"/>
          <a:sy n="111" d="100"/>
        </p:scale>
        <p:origin x="546" y="102"/>
      </p:cViewPr>
      <p:guideLst>
        <p:guide orient="horz" pos="845"/>
        <p:guide pos="211"/>
      </p:guideLst>
    </p:cSldViewPr>
  </p:slideViewPr>
  <p:notesTextViewPr>
    <p:cViewPr>
      <p:scale>
        <a:sx n="3" d="2"/>
        <a:sy n="3" d="2"/>
      </p:scale>
      <p:origin x="0" y="0"/>
    </p:cViewPr>
  </p:notesTextViewPr>
  <p:sorterViewPr>
    <p:cViewPr varScale="1">
      <p:scale>
        <a:sx n="1" d="1"/>
        <a:sy n="1" d="1"/>
      </p:scale>
      <p:origin x="0" y="0"/>
    </p:cViewPr>
  </p:sorterViewPr>
  <p:notesViewPr>
    <p:cSldViewPr>
      <p:cViewPr varScale="1">
        <p:scale>
          <a:sx n="114" d="100"/>
          <a:sy n="114" d="100"/>
        </p:scale>
        <p:origin x="5148" y="64"/>
      </p:cViewPr>
      <p:guideLst>
        <p:guide orient="horz" pos="3079"/>
        <p:guide pos="211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a:t>P</a:t>
            </a:r>
            <a:r>
              <a:rPr lang="hr-HR" sz="1200"/>
              <a:t>OSLOVANJE</a:t>
            </a:r>
            <a:r>
              <a:rPr lang="hr-HR" sz="1200" baseline="0"/>
              <a:t> PRORAČUNSKIH KORISNIKA PREKO JEDINSTVENOG RAČUNA PRORAČUNA </a:t>
            </a:r>
            <a:endParaRPr lang="en-US" sz="120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r-Latn-R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r-Latn-R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List1!$B$3:$D$3</c:f>
              <c:strCache>
                <c:ptCount val="3"/>
                <c:pt idx="0">
                  <c:v>U cijelosti poslovanje preko jedinstvenog računa proračuna</c:v>
                </c:pt>
                <c:pt idx="1">
                  <c:v>djelomično poslovanje preko jedinstvenog računa proračuna</c:v>
                </c:pt>
                <c:pt idx="2">
                  <c:v>ne posluju preko jedinstvenog računa proračuna</c:v>
                </c:pt>
              </c:strCache>
            </c:strRef>
          </c:cat>
          <c:val>
            <c:numRef>
              <c:f>List1!$B$4:$D$4</c:f>
              <c:numCache>
                <c:formatCode>General</c:formatCode>
                <c:ptCount val="3"/>
                <c:pt idx="0">
                  <c:v>322</c:v>
                </c:pt>
                <c:pt idx="1">
                  <c:v>109</c:v>
                </c:pt>
                <c:pt idx="2">
                  <c:v>1044</c:v>
                </c:pt>
              </c:numCache>
            </c:numRef>
          </c:val>
          <c:extLst>
            <c:ext xmlns:c16="http://schemas.microsoft.com/office/drawing/2014/chart" uri="{C3380CC4-5D6E-409C-BE32-E72D297353CC}">
              <c16:uniqueId val="{00000000-1A72-40F9-A12F-3520897C5936}"/>
            </c:ext>
          </c:extLst>
        </c:ser>
        <c:dLbls>
          <c:dLblPos val="outEnd"/>
          <c:showLegendKey val="0"/>
          <c:showVal val="1"/>
          <c:showCatName val="0"/>
          <c:showSerName val="0"/>
          <c:showPercent val="0"/>
          <c:showBubbleSize val="0"/>
        </c:dLbls>
        <c:gapWidth val="219"/>
        <c:overlap val="-27"/>
        <c:axId val="695654664"/>
        <c:axId val="695654992"/>
      </c:barChart>
      <c:catAx>
        <c:axId val="69565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r-Latn-RS"/>
          </a:p>
        </c:txPr>
        <c:crossAx val="695654992"/>
        <c:crosses val="autoZero"/>
        <c:auto val="1"/>
        <c:lblAlgn val="ctr"/>
        <c:lblOffset val="100"/>
        <c:noMultiLvlLbl val="0"/>
      </c:catAx>
      <c:valAx>
        <c:axId val="69565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r-Latn-RS"/>
          </a:p>
        </c:txPr>
        <c:crossAx val="695654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r-Latn-R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64CA1B-D256-433F-9959-E3563017D6EC}" type="doc">
      <dgm:prSet loTypeId="urn:microsoft.com/office/officeart/2005/8/layout/gear1" loCatId="cycle" qsTypeId="urn:microsoft.com/office/officeart/2005/8/quickstyle/simple1" qsCatId="simple" csTypeId="urn:microsoft.com/office/officeart/2005/8/colors/accent0_3" csCatId="mainScheme" phldr="0"/>
      <dgm:spPr/>
    </dgm:pt>
    <dgm:pt modelId="{090FD2FE-A102-4D76-A024-7FF9667F0C21}">
      <dgm:prSet phldrT="[Tekst]" phldr="1"/>
      <dgm:spPr/>
      <dgm:t>
        <a:bodyPr/>
        <a:lstStyle/>
        <a:p>
          <a:endParaRPr lang="hr-HR" dirty="0"/>
        </a:p>
      </dgm:t>
    </dgm:pt>
    <dgm:pt modelId="{BC1DE1F4-90E9-48C7-B8ED-FAA0E57023FE}" type="parTrans" cxnId="{D0B92421-77CB-4C3D-8132-05B6760607F1}">
      <dgm:prSet/>
      <dgm:spPr/>
      <dgm:t>
        <a:bodyPr/>
        <a:lstStyle/>
        <a:p>
          <a:endParaRPr lang="hr-HR"/>
        </a:p>
      </dgm:t>
    </dgm:pt>
    <dgm:pt modelId="{17CEEC38-8C9F-4EC1-BB13-BAACD7AA7A9D}" type="sibTrans" cxnId="{D0B92421-77CB-4C3D-8132-05B6760607F1}">
      <dgm:prSet/>
      <dgm:spPr/>
      <dgm:t>
        <a:bodyPr/>
        <a:lstStyle/>
        <a:p>
          <a:endParaRPr lang="hr-HR"/>
        </a:p>
      </dgm:t>
    </dgm:pt>
    <dgm:pt modelId="{C9A1AE32-57BE-4BB7-AF45-39AF67D2B9D1}">
      <dgm:prSet phldrT="[Tekst]" phldr="1"/>
      <dgm:spPr/>
      <dgm:t>
        <a:bodyPr/>
        <a:lstStyle/>
        <a:p>
          <a:endParaRPr lang="hr-HR" dirty="0"/>
        </a:p>
      </dgm:t>
    </dgm:pt>
    <dgm:pt modelId="{0FD348E1-12BC-482B-87DB-60A94FB40EFA}" type="parTrans" cxnId="{4458EEC5-7D3E-4BE3-BD29-56B3567B97CD}">
      <dgm:prSet/>
      <dgm:spPr/>
      <dgm:t>
        <a:bodyPr/>
        <a:lstStyle/>
        <a:p>
          <a:endParaRPr lang="hr-HR"/>
        </a:p>
      </dgm:t>
    </dgm:pt>
    <dgm:pt modelId="{02B0F7F3-0C5B-4C4B-9D75-38E378D8FFF1}" type="sibTrans" cxnId="{4458EEC5-7D3E-4BE3-BD29-56B3567B97CD}">
      <dgm:prSet/>
      <dgm:spPr/>
      <dgm:t>
        <a:bodyPr/>
        <a:lstStyle/>
        <a:p>
          <a:endParaRPr lang="hr-HR"/>
        </a:p>
      </dgm:t>
    </dgm:pt>
    <dgm:pt modelId="{DD6780AD-4B74-4B86-9912-AF3516C61952}">
      <dgm:prSet phldrT="[Tekst]" phldr="1"/>
      <dgm:spPr/>
      <dgm:t>
        <a:bodyPr/>
        <a:lstStyle/>
        <a:p>
          <a:endParaRPr lang="hr-HR" dirty="0"/>
        </a:p>
      </dgm:t>
    </dgm:pt>
    <dgm:pt modelId="{E9846058-2082-4869-89CF-E1E98970800E}" type="parTrans" cxnId="{6398C478-212E-4494-84B3-315577A61034}">
      <dgm:prSet/>
      <dgm:spPr/>
      <dgm:t>
        <a:bodyPr/>
        <a:lstStyle/>
        <a:p>
          <a:endParaRPr lang="hr-HR"/>
        </a:p>
      </dgm:t>
    </dgm:pt>
    <dgm:pt modelId="{4B32CC08-1B3B-4159-A9FD-B348F718C0E8}" type="sibTrans" cxnId="{6398C478-212E-4494-84B3-315577A61034}">
      <dgm:prSet/>
      <dgm:spPr/>
      <dgm:t>
        <a:bodyPr/>
        <a:lstStyle/>
        <a:p>
          <a:endParaRPr lang="hr-HR"/>
        </a:p>
      </dgm:t>
    </dgm:pt>
    <dgm:pt modelId="{2A0E1A4D-2E50-47BA-BAB6-45A0E57B2402}" type="pres">
      <dgm:prSet presAssocID="{6164CA1B-D256-433F-9959-E3563017D6EC}" presName="composite" presStyleCnt="0">
        <dgm:presLayoutVars>
          <dgm:chMax val="3"/>
          <dgm:animLvl val="lvl"/>
          <dgm:resizeHandles val="exact"/>
        </dgm:presLayoutVars>
      </dgm:prSet>
      <dgm:spPr/>
    </dgm:pt>
    <dgm:pt modelId="{F9A1596E-FD87-442F-A7FE-741FABCC1B34}" type="pres">
      <dgm:prSet presAssocID="{090FD2FE-A102-4D76-A024-7FF9667F0C21}" presName="gear1" presStyleLbl="node1" presStyleIdx="0" presStyleCnt="3">
        <dgm:presLayoutVars>
          <dgm:chMax val="1"/>
          <dgm:bulletEnabled val="1"/>
        </dgm:presLayoutVars>
      </dgm:prSet>
      <dgm:spPr/>
      <dgm:t>
        <a:bodyPr/>
        <a:lstStyle/>
        <a:p>
          <a:endParaRPr lang="hr-HR"/>
        </a:p>
      </dgm:t>
    </dgm:pt>
    <dgm:pt modelId="{3FE7D794-81E9-4B1C-9C51-D6AF24EC8884}" type="pres">
      <dgm:prSet presAssocID="{090FD2FE-A102-4D76-A024-7FF9667F0C21}" presName="gear1srcNode" presStyleLbl="node1" presStyleIdx="0" presStyleCnt="3"/>
      <dgm:spPr/>
      <dgm:t>
        <a:bodyPr/>
        <a:lstStyle/>
        <a:p>
          <a:endParaRPr lang="hr-HR"/>
        </a:p>
      </dgm:t>
    </dgm:pt>
    <dgm:pt modelId="{F7910248-AF90-4950-AFC6-C5DDF0D943F5}" type="pres">
      <dgm:prSet presAssocID="{090FD2FE-A102-4D76-A024-7FF9667F0C21}" presName="gear1dstNode" presStyleLbl="node1" presStyleIdx="0" presStyleCnt="3"/>
      <dgm:spPr/>
      <dgm:t>
        <a:bodyPr/>
        <a:lstStyle/>
        <a:p>
          <a:endParaRPr lang="hr-HR"/>
        </a:p>
      </dgm:t>
    </dgm:pt>
    <dgm:pt modelId="{FDFF1456-0F17-4462-BE2A-E96EF6B7EE49}" type="pres">
      <dgm:prSet presAssocID="{C9A1AE32-57BE-4BB7-AF45-39AF67D2B9D1}" presName="gear2" presStyleLbl="node1" presStyleIdx="1" presStyleCnt="3">
        <dgm:presLayoutVars>
          <dgm:chMax val="1"/>
          <dgm:bulletEnabled val="1"/>
        </dgm:presLayoutVars>
      </dgm:prSet>
      <dgm:spPr/>
      <dgm:t>
        <a:bodyPr/>
        <a:lstStyle/>
        <a:p>
          <a:endParaRPr lang="hr-HR"/>
        </a:p>
      </dgm:t>
    </dgm:pt>
    <dgm:pt modelId="{CC52F396-E008-4DC5-ABD4-4D3B9F1E4BAD}" type="pres">
      <dgm:prSet presAssocID="{C9A1AE32-57BE-4BB7-AF45-39AF67D2B9D1}" presName="gear2srcNode" presStyleLbl="node1" presStyleIdx="1" presStyleCnt="3"/>
      <dgm:spPr/>
      <dgm:t>
        <a:bodyPr/>
        <a:lstStyle/>
        <a:p>
          <a:endParaRPr lang="hr-HR"/>
        </a:p>
      </dgm:t>
    </dgm:pt>
    <dgm:pt modelId="{E6F68302-BFC1-434F-A8CA-2DF082D1EB39}" type="pres">
      <dgm:prSet presAssocID="{C9A1AE32-57BE-4BB7-AF45-39AF67D2B9D1}" presName="gear2dstNode" presStyleLbl="node1" presStyleIdx="1" presStyleCnt="3"/>
      <dgm:spPr/>
      <dgm:t>
        <a:bodyPr/>
        <a:lstStyle/>
        <a:p>
          <a:endParaRPr lang="hr-HR"/>
        </a:p>
      </dgm:t>
    </dgm:pt>
    <dgm:pt modelId="{9425A869-CD06-4F5A-B0EE-A631F63E8E92}" type="pres">
      <dgm:prSet presAssocID="{DD6780AD-4B74-4B86-9912-AF3516C61952}" presName="gear3" presStyleLbl="node1" presStyleIdx="2" presStyleCnt="3"/>
      <dgm:spPr/>
      <dgm:t>
        <a:bodyPr/>
        <a:lstStyle/>
        <a:p>
          <a:endParaRPr lang="hr-HR"/>
        </a:p>
      </dgm:t>
    </dgm:pt>
    <dgm:pt modelId="{4D9AC552-E208-4370-A574-5FB21645800B}" type="pres">
      <dgm:prSet presAssocID="{DD6780AD-4B74-4B86-9912-AF3516C61952}" presName="gear3tx" presStyleLbl="node1" presStyleIdx="2" presStyleCnt="3">
        <dgm:presLayoutVars>
          <dgm:chMax val="1"/>
          <dgm:bulletEnabled val="1"/>
        </dgm:presLayoutVars>
      </dgm:prSet>
      <dgm:spPr/>
      <dgm:t>
        <a:bodyPr/>
        <a:lstStyle/>
        <a:p>
          <a:endParaRPr lang="hr-HR"/>
        </a:p>
      </dgm:t>
    </dgm:pt>
    <dgm:pt modelId="{48077E15-473F-4EE0-A502-B2F3A90A74DF}" type="pres">
      <dgm:prSet presAssocID="{DD6780AD-4B74-4B86-9912-AF3516C61952}" presName="gear3srcNode" presStyleLbl="node1" presStyleIdx="2" presStyleCnt="3"/>
      <dgm:spPr/>
      <dgm:t>
        <a:bodyPr/>
        <a:lstStyle/>
        <a:p>
          <a:endParaRPr lang="hr-HR"/>
        </a:p>
      </dgm:t>
    </dgm:pt>
    <dgm:pt modelId="{F2FE1F20-3E3D-4FC7-B133-C931F9535A3F}" type="pres">
      <dgm:prSet presAssocID="{DD6780AD-4B74-4B86-9912-AF3516C61952}" presName="gear3dstNode" presStyleLbl="node1" presStyleIdx="2" presStyleCnt="3"/>
      <dgm:spPr/>
      <dgm:t>
        <a:bodyPr/>
        <a:lstStyle/>
        <a:p>
          <a:endParaRPr lang="hr-HR"/>
        </a:p>
      </dgm:t>
    </dgm:pt>
    <dgm:pt modelId="{0655C41A-291B-4951-BFD5-7ADF0B17E824}" type="pres">
      <dgm:prSet presAssocID="{17CEEC38-8C9F-4EC1-BB13-BAACD7AA7A9D}" presName="connector1" presStyleLbl="sibTrans2D1" presStyleIdx="0" presStyleCnt="3"/>
      <dgm:spPr/>
      <dgm:t>
        <a:bodyPr/>
        <a:lstStyle/>
        <a:p>
          <a:endParaRPr lang="hr-HR"/>
        </a:p>
      </dgm:t>
    </dgm:pt>
    <dgm:pt modelId="{9183E0B3-404E-43DC-A9EA-28BD0BEDC0E0}" type="pres">
      <dgm:prSet presAssocID="{02B0F7F3-0C5B-4C4B-9D75-38E378D8FFF1}" presName="connector2" presStyleLbl="sibTrans2D1" presStyleIdx="1" presStyleCnt="3"/>
      <dgm:spPr/>
      <dgm:t>
        <a:bodyPr/>
        <a:lstStyle/>
        <a:p>
          <a:endParaRPr lang="hr-HR"/>
        </a:p>
      </dgm:t>
    </dgm:pt>
    <dgm:pt modelId="{12952048-5019-4922-9750-EEA504246A74}" type="pres">
      <dgm:prSet presAssocID="{4B32CC08-1B3B-4159-A9FD-B348F718C0E8}" presName="connector3" presStyleLbl="sibTrans2D1" presStyleIdx="2" presStyleCnt="3"/>
      <dgm:spPr/>
      <dgm:t>
        <a:bodyPr/>
        <a:lstStyle/>
        <a:p>
          <a:endParaRPr lang="hr-HR"/>
        </a:p>
      </dgm:t>
    </dgm:pt>
  </dgm:ptLst>
  <dgm:cxnLst>
    <dgm:cxn modelId="{CFBC6198-1990-4DE6-824D-4014DFC6C29A}" type="presOf" srcId="{090FD2FE-A102-4D76-A024-7FF9667F0C21}" destId="{3FE7D794-81E9-4B1C-9C51-D6AF24EC8884}" srcOrd="1" destOrd="0" presId="urn:microsoft.com/office/officeart/2005/8/layout/gear1"/>
    <dgm:cxn modelId="{4458EEC5-7D3E-4BE3-BD29-56B3567B97CD}" srcId="{6164CA1B-D256-433F-9959-E3563017D6EC}" destId="{C9A1AE32-57BE-4BB7-AF45-39AF67D2B9D1}" srcOrd="1" destOrd="0" parTransId="{0FD348E1-12BC-482B-87DB-60A94FB40EFA}" sibTransId="{02B0F7F3-0C5B-4C4B-9D75-38E378D8FFF1}"/>
    <dgm:cxn modelId="{546A6312-E5BD-4174-8EF5-D97BC2D00122}" type="presOf" srcId="{C9A1AE32-57BE-4BB7-AF45-39AF67D2B9D1}" destId="{FDFF1456-0F17-4462-BE2A-E96EF6B7EE49}" srcOrd="0" destOrd="0" presId="urn:microsoft.com/office/officeart/2005/8/layout/gear1"/>
    <dgm:cxn modelId="{7DB4BAB5-D2D3-4237-B75F-3EE93326E6DE}" type="presOf" srcId="{6164CA1B-D256-433F-9959-E3563017D6EC}" destId="{2A0E1A4D-2E50-47BA-BAB6-45A0E57B2402}" srcOrd="0" destOrd="0" presId="urn:microsoft.com/office/officeart/2005/8/layout/gear1"/>
    <dgm:cxn modelId="{8E794BA8-D73D-4454-B61C-93633E0BF5F6}" type="presOf" srcId="{4B32CC08-1B3B-4159-A9FD-B348F718C0E8}" destId="{12952048-5019-4922-9750-EEA504246A74}" srcOrd="0" destOrd="0" presId="urn:microsoft.com/office/officeart/2005/8/layout/gear1"/>
    <dgm:cxn modelId="{501B5CD5-4E23-4782-B187-9A8A8D04CCAE}" type="presOf" srcId="{090FD2FE-A102-4D76-A024-7FF9667F0C21}" destId="{F7910248-AF90-4950-AFC6-C5DDF0D943F5}" srcOrd="2" destOrd="0" presId="urn:microsoft.com/office/officeart/2005/8/layout/gear1"/>
    <dgm:cxn modelId="{DBAEAA4E-E65E-4A58-95EE-D15C718177EC}" type="presOf" srcId="{DD6780AD-4B74-4B86-9912-AF3516C61952}" destId="{F2FE1F20-3E3D-4FC7-B133-C931F9535A3F}" srcOrd="3" destOrd="0" presId="urn:microsoft.com/office/officeart/2005/8/layout/gear1"/>
    <dgm:cxn modelId="{E8054388-AEA4-42E1-B6CD-FFE67C55C520}" type="presOf" srcId="{C9A1AE32-57BE-4BB7-AF45-39AF67D2B9D1}" destId="{CC52F396-E008-4DC5-ABD4-4D3B9F1E4BAD}" srcOrd="1" destOrd="0" presId="urn:microsoft.com/office/officeart/2005/8/layout/gear1"/>
    <dgm:cxn modelId="{6398C478-212E-4494-84B3-315577A61034}" srcId="{6164CA1B-D256-433F-9959-E3563017D6EC}" destId="{DD6780AD-4B74-4B86-9912-AF3516C61952}" srcOrd="2" destOrd="0" parTransId="{E9846058-2082-4869-89CF-E1E98970800E}" sibTransId="{4B32CC08-1B3B-4159-A9FD-B348F718C0E8}"/>
    <dgm:cxn modelId="{2863E3B5-59AC-4A73-9691-8294EC90C236}" type="presOf" srcId="{02B0F7F3-0C5B-4C4B-9D75-38E378D8FFF1}" destId="{9183E0B3-404E-43DC-A9EA-28BD0BEDC0E0}" srcOrd="0" destOrd="0" presId="urn:microsoft.com/office/officeart/2005/8/layout/gear1"/>
    <dgm:cxn modelId="{29D0FD71-29B5-4553-984C-D0FC212EFC17}" type="presOf" srcId="{090FD2FE-A102-4D76-A024-7FF9667F0C21}" destId="{F9A1596E-FD87-442F-A7FE-741FABCC1B34}" srcOrd="0" destOrd="0" presId="urn:microsoft.com/office/officeart/2005/8/layout/gear1"/>
    <dgm:cxn modelId="{D0B92421-77CB-4C3D-8132-05B6760607F1}" srcId="{6164CA1B-D256-433F-9959-E3563017D6EC}" destId="{090FD2FE-A102-4D76-A024-7FF9667F0C21}" srcOrd="0" destOrd="0" parTransId="{BC1DE1F4-90E9-48C7-B8ED-FAA0E57023FE}" sibTransId="{17CEEC38-8C9F-4EC1-BB13-BAACD7AA7A9D}"/>
    <dgm:cxn modelId="{8F30D8FB-F86C-4DAA-A70A-2DF83514779C}" type="presOf" srcId="{C9A1AE32-57BE-4BB7-AF45-39AF67D2B9D1}" destId="{E6F68302-BFC1-434F-A8CA-2DF082D1EB39}" srcOrd="2" destOrd="0" presId="urn:microsoft.com/office/officeart/2005/8/layout/gear1"/>
    <dgm:cxn modelId="{EE8E0351-B0CE-4B5D-A625-730FFA1B4D03}" type="presOf" srcId="{DD6780AD-4B74-4B86-9912-AF3516C61952}" destId="{9425A869-CD06-4F5A-B0EE-A631F63E8E92}" srcOrd="0" destOrd="0" presId="urn:microsoft.com/office/officeart/2005/8/layout/gear1"/>
    <dgm:cxn modelId="{00B411CD-21B6-47A2-BC4D-E109E2F74D58}" type="presOf" srcId="{DD6780AD-4B74-4B86-9912-AF3516C61952}" destId="{48077E15-473F-4EE0-A502-B2F3A90A74DF}" srcOrd="2" destOrd="0" presId="urn:microsoft.com/office/officeart/2005/8/layout/gear1"/>
    <dgm:cxn modelId="{E75FE110-9DBC-4BA2-A660-A75976AF2168}" type="presOf" srcId="{17CEEC38-8C9F-4EC1-BB13-BAACD7AA7A9D}" destId="{0655C41A-291B-4951-BFD5-7ADF0B17E824}" srcOrd="0" destOrd="0" presId="urn:microsoft.com/office/officeart/2005/8/layout/gear1"/>
    <dgm:cxn modelId="{733A49E7-3E7D-423B-A2F9-E41A121CCEDD}" type="presOf" srcId="{DD6780AD-4B74-4B86-9912-AF3516C61952}" destId="{4D9AC552-E208-4370-A574-5FB21645800B}" srcOrd="1" destOrd="0" presId="urn:microsoft.com/office/officeart/2005/8/layout/gear1"/>
    <dgm:cxn modelId="{D0AC1CB5-83AF-4503-888B-847F655C2916}" type="presParOf" srcId="{2A0E1A4D-2E50-47BA-BAB6-45A0E57B2402}" destId="{F9A1596E-FD87-442F-A7FE-741FABCC1B34}" srcOrd="0" destOrd="0" presId="urn:microsoft.com/office/officeart/2005/8/layout/gear1"/>
    <dgm:cxn modelId="{2ECD7D84-6382-4BB2-8078-45D5CF7530C5}" type="presParOf" srcId="{2A0E1A4D-2E50-47BA-BAB6-45A0E57B2402}" destId="{3FE7D794-81E9-4B1C-9C51-D6AF24EC8884}" srcOrd="1" destOrd="0" presId="urn:microsoft.com/office/officeart/2005/8/layout/gear1"/>
    <dgm:cxn modelId="{5C8C96FD-2E96-4CCC-A013-7A0DB13963FE}" type="presParOf" srcId="{2A0E1A4D-2E50-47BA-BAB6-45A0E57B2402}" destId="{F7910248-AF90-4950-AFC6-C5DDF0D943F5}" srcOrd="2" destOrd="0" presId="urn:microsoft.com/office/officeart/2005/8/layout/gear1"/>
    <dgm:cxn modelId="{8E82E9D4-228E-4324-BB5C-4FDFA1FFD9F3}" type="presParOf" srcId="{2A0E1A4D-2E50-47BA-BAB6-45A0E57B2402}" destId="{FDFF1456-0F17-4462-BE2A-E96EF6B7EE49}" srcOrd="3" destOrd="0" presId="urn:microsoft.com/office/officeart/2005/8/layout/gear1"/>
    <dgm:cxn modelId="{DE79902B-19BF-4A52-96BC-F43476EB8575}" type="presParOf" srcId="{2A0E1A4D-2E50-47BA-BAB6-45A0E57B2402}" destId="{CC52F396-E008-4DC5-ABD4-4D3B9F1E4BAD}" srcOrd="4" destOrd="0" presId="urn:microsoft.com/office/officeart/2005/8/layout/gear1"/>
    <dgm:cxn modelId="{4706E630-BB62-448B-B726-B5375FA60DFE}" type="presParOf" srcId="{2A0E1A4D-2E50-47BA-BAB6-45A0E57B2402}" destId="{E6F68302-BFC1-434F-A8CA-2DF082D1EB39}" srcOrd="5" destOrd="0" presId="urn:microsoft.com/office/officeart/2005/8/layout/gear1"/>
    <dgm:cxn modelId="{13987582-C699-4FEC-8737-35F5DF2244A6}" type="presParOf" srcId="{2A0E1A4D-2E50-47BA-BAB6-45A0E57B2402}" destId="{9425A869-CD06-4F5A-B0EE-A631F63E8E92}" srcOrd="6" destOrd="0" presId="urn:microsoft.com/office/officeart/2005/8/layout/gear1"/>
    <dgm:cxn modelId="{2BFCF128-346B-421D-BB12-39EDBF8995BB}" type="presParOf" srcId="{2A0E1A4D-2E50-47BA-BAB6-45A0E57B2402}" destId="{4D9AC552-E208-4370-A574-5FB21645800B}" srcOrd="7" destOrd="0" presId="urn:microsoft.com/office/officeart/2005/8/layout/gear1"/>
    <dgm:cxn modelId="{B428EB55-0544-45B7-9259-46B218639F61}" type="presParOf" srcId="{2A0E1A4D-2E50-47BA-BAB6-45A0E57B2402}" destId="{48077E15-473F-4EE0-A502-B2F3A90A74DF}" srcOrd="8" destOrd="0" presId="urn:microsoft.com/office/officeart/2005/8/layout/gear1"/>
    <dgm:cxn modelId="{09E11060-1D1C-4FE2-98CC-6F8C01B900CD}" type="presParOf" srcId="{2A0E1A4D-2E50-47BA-BAB6-45A0E57B2402}" destId="{F2FE1F20-3E3D-4FC7-B133-C931F9535A3F}" srcOrd="9" destOrd="0" presId="urn:microsoft.com/office/officeart/2005/8/layout/gear1"/>
    <dgm:cxn modelId="{1B4F8649-CD27-4DEA-A658-1786F44E5582}" type="presParOf" srcId="{2A0E1A4D-2E50-47BA-BAB6-45A0E57B2402}" destId="{0655C41A-291B-4951-BFD5-7ADF0B17E824}" srcOrd="10" destOrd="0" presId="urn:microsoft.com/office/officeart/2005/8/layout/gear1"/>
    <dgm:cxn modelId="{AE6CBC5F-02AB-4C9F-B987-1D5986C2BCAA}" type="presParOf" srcId="{2A0E1A4D-2E50-47BA-BAB6-45A0E57B2402}" destId="{9183E0B3-404E-43DC-A9EA-28BD0BEDC0E0}" srcOrd="11" destOrd="0" presId="urn:microsoft.com/office/officeart/2005/8/layout/gear1"/>
    <dgm:cxn modelId="{77CA1D64-84EA-4718-8CF0-A67951FD374B}" type="presParOf" srcId="{2A0E1A4D-2E50-47BA-BAB6-45A0E57B2402}" destId="{12952048-5019-4922-9750-EEA504246A74}"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A1596E-FD87-442F-A7FE-741FABCC1B34}">
      <dsp:nvSpPr>
        <dsp:cNvPr id="0" name=""/>
        <dsp:cNvSpPr/>
      </dsp:nvSpPr>
      <dsp:spPr>
        <a:xfrm>
          <a:off x="1781320" y="959971"/>
          <a:ext cx="1173298" cy="1173298"/>
        </a:xfrm>
        <a:prstGeom prst="gear9">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endParaRPr lang="hr-HR" sz="1700" kern="1200" dirty="0"/>
        </a:p>
      </dsp:txBody>
      <dsp:txXfrm>
        <a:off x="2017205" y="1234810"/>
        <a:ext cx="701528" cy="603100"/>
      </dsp:txXfrm>
    </dsp:sp>
    <dsp:sp modelId="{FDFF1456-0F17-4462-BE2A-E96EF6B7EE49}">
      <dsp:nvSpPr>
        <dsp:cNvPr id="0" name=""/>
        <dsp:cNvSpPr/>
      </dsp:nvSpPr>
      <dsp:spPr>
        <a:xfrm>
          <a:off x="1098674" y="682646"/>
          <a:ext cx="853308" cy="853308"/>
        </a:xfrm>
        <a:prstGeom prst="gear6">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endParaRPr lang="hr-HR" sz="1000" kern="1200" dirty="0"/>
        </a:p>
      </dsp:txBody>
      <dsp:txXfrm>
        <a:off x="1313497" y="898767"/>
        <a:ext cx="423662" cy="421066"/>
      </dsp:txXfrm>
    </dsp:sp>
    <dsp:sp modelId="{9425A869-CD06-4F5A-B0EE-A631F63E8E92}">
      <dsp:nvSpPr>
        <dsp:cNvPr id="0" name=""/>
        <dsp:cNvSpPr/>
      </dsp:nvSpPr>
      <dsp:spPr>
        <a:xfrm rot="20700000">
          <a:off x="1576613" y="93950"/>
          <a:ext cx="836067" cy="836067"/>
        </a:xfrm>
        <a:prstGeom prst="gear6">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endParaRPr lang="hr-HR" sz="1100" kern="1200" dirty="0"/>
        </a:p>
      </dsp:txBody>
      <dsp:txXfrm rot="-20700000">
        <a:off x="1759987" y="277325"/>
        <a:ext cx="469319" cy="469319"/>
      </dsp:txXfrm>
    </dsp:sp>
    <dsp:sp modelId="{0655C41A-291B-4951-BFD5-7ADF0B17E824}">
      <dsp:nvSpPr>
        <dsp:cNvPr id="0" name=""/>
        <dsp:cNvSpPr/>
      </dsp:nvSpPr>
      <dsp:spPr>
        <a:xfrm>
          <a:off x="1670210" y="794469"/>
          <a:ext cx="1501822" cy="1501822"/>
        </a:xfrm>
        <a:prstGeom prst="circularArrow">
          <a:avLst>
            <a:gd name="adj1" fmla="val 4687"/>
            <a:gd name="adj2" fmla="val 299029"/>
            <a:gd name="adj3" fmla="val 2431216"/>
            <a:gd name="adj4" fmla="val 16058208"/>
            <a:gd name="adj5" fmla="val 5469"/>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183E0B3-404E-43DC-A9EA-28BD0BEDC0E0}">
      <dsp:nvSpPr>
        <dsp:cNvPr id="0" name=""/>
        <dsp:cNvSpPr/>
      </dsp:nvSpPr>
      <dsp:spPr>
        <a:xfrm>
          <a:off x="947554" y="502686"/>
          <a:ext cx="1091167" cy="1091167"/>
        </a:xfrm>
        <a:prstGeom prst="leftCircularArrow">
          <a:avLst>
            <a:gd name="adj1" fmla="val 6452"/>
            <a:gd name="adj2" fmla="val 429999"/>
            <a:gd name="adj3" fmla="val 10489124"/>
            <a:gd name="adj4" fmla="val 14837806"/>
            <a:gd name="adj5" fmla="val 7527"/>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952048-5019-4922-9750-EEA504246A74}">
      <dsp:nvSpPr>
        <dsp:cNvPr id="0" name=""/>
        <dsp:cNvSpPr/>
      </dsp:nvSpPr>
      <dsp:spPr>
        <a:xfrm>
          <a:off x="1383222" y="-80334"/>
          <a:ext cx="1176498" cy="1176498"/>
        </a:xfrm>
        <a:prstGeom prst="circularArrow">
          <a:avLst>
            <a:gd name="adj1" fmla="val 5984"/>
            <a:gd name="adj2" fmla="val 394124"/>
            <a:gd name="adj3" fmla="val 13313824"/>
            <a:gd name="adj4" fmla="val 10508221"/>
            <a:gd name="adj5" fmla="val 6981"/>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p:cNvSpPr>
            <a:spLocks noGrp="1" noChangeArrowheads="1"/>
          </p:cNvSpPr>
          <p:nvPr>
            <p:ph type="hdr" sz="quarter"/>
          </p:nvPr>
        </p:nvSpPr>
        <p:spPr bwMode="auto">
          <a:xfrm>
            <a:off x="1" y="0"/>
            <a:ext cx="2914650" cy="488950"/>
          </a:xfrm>
          <a:prstGeom prst="rect">
            <a:avLst/>
          </a:prstGeom>
          <a:noFill/>
          <a:ln>
            <a:noFill/>
          </a:ln>
          <a:effectLst/>
        </p:spPr>
        <p:txBody>
          <a:bodyPr vert="horz" wrap="square" lIns="90174" tIns="45085" rIns="90174" bIns="45085" numCol="1" anchor="t" anchorCtr="0" compatLnSpc="1">
            <a:prstTxWarp prst="textNoShape">
              <a:avLst/>
            </a:prstTxWarp>
          </a:bodyPr>
          <a:lstStyle>
            <a:lvl1pPr algn="l" eaLnBrk="1" hangingPunct="1">
              <a:defRPr sz="1200">
                <a:latin typeface="Arial" charset="0"/>
                <a:ea typeface="+mn-ea"/>
              </a:defRPr>
            </a:lvl1pPr>
          </a:lstStyle>
          <a:p>
            <a:pPr>
              <a:defRPr/>
            </a:pPr>
            <a:endParaRPr lang="hr-HR" altLang="sr-Latn-RS"/>
          </a:p>
        </p:txBody>
      </p:sp>
      <p:sp>
        <p:nvSpPr>
          <p:cNvPr id="299011" name="Rectangle 3"/>
          <p:cNvSpPr>
            <a:spLocks noGrp="1" noChangeArrowheads="1"/>
          </p:cNvSpPr>
          <p:nvPr>
            <p:ph type="dt" sz="quarter" idx="1"/>
          </p:nvPr>
        </p:nvSpPr>
        <p:spPr bwMode="auto">
          <a:xfrm>
            <a:off x="3808416" y="0"/>
            <a:ext cx="2914650" cy="488950"/>
          </a:xfrm>
          <a:prstGeom prst="rect">
            <a:avLst/>
          </a:prstGeom>
          <a:noFill/>
          <a:ln>
            <a:noFill/>
          </a:ln>
          <a:effectLst/>
        </p:spPr>
        <p:txBody>
          <a:bodyPr vert="horz" wrap="square" lIns="90174" tIns="45085" rIns="90174" bIns="45085" numCol="1" anchor="t" anchorCtr="0" compatLnSpc="1">
            <a:prstTxWarp prst="textNoShape">
              <a:avLst/>
            </a:prstTxWarp>
          </a:bodyPr>
          <a:lstStyle>
            <a:lvl1pPr algn="r" eaLnBrk="1" hangingPunct="1">
              <a:defRPr sz="1200">
                <a:latin typeface="Arial" charset="0"/>
                <a:ea typeface="+mn-ea"/>
              </a:defRPr>
            </a:lvl1pPr>
          </a:lstStyle>
          <a:p>
            <a:pPr>
              <a:defRPr/>
            </a:pPr>
            <a:endParaRPr lang="hr-HR" altLang="sr-Latn-RS"/>
          </a:p>
        </p:txBody>
      </p:sp>
      <p:sp>
        <p:nvSpPr>
          <p:cNvPr id="299012" name="Rectangle 4"/>
          <p:cNvSpPr>
            <a:spLocks noGrp="1" noChangeArrowheads="1"/>
          </p:cNvSpPr>
          <p:nvPr>
            <p:ph type="ftr" sz="quarter" idx="2"/>
          </p:nvPr>
        </p:nvSpPr>
        <p:spPr bwMode="auto">
          <a:xfrm>
            <a:off x="1" y="9283700"/>
            <a:ext cx="2914650" cy="488950"/>
          </a:xfrm>
          <a:prstGeom prst="rect">
            <a:avLst/>
          </a:prstGeom>
          <a:noFill/>
          <a:ln>
            <a:noFill/>
          </a:ln>
          <a:effectLst/>
        </p:spPr>
        <p:txBody>
          <a:bodyPr vert="horz" wrap="square" lIns="90174" tIns="45085" rIns="90174" bIns="45085" numCol="1" anchor="b" anchorCtr="0" compatLnSpc="1">
            <a:prstTxWarp prst="textNoShape">
              <a:avLst/>
            </a:prstTxWarp>
          </a:bodyPr>
          <a:lstStyle>
            <a:lvl1pPr algn="l" eaLnBrk="1" hangingPunct="1">
              <a:defRPr sz="1200">
                <a:latin typeface="Arial" charset="0"/>
                <a:ea typeface="+mn-ea"/>
              </a:defRPr>
            </a:lvl1pPr>
          </a:lstStyle>
          <a:p>
            <a:pPr>
              <a:defRPr/>
            </a:pPr>
            <a:endParaRPr lang="hr-HR" altLang="sr-Latn-RS"/>
          </a:p>
        </p:txBody>
      </p:sp>
      <p:sp>
        <p:nvSpPr>
          <p:cNvPr id="299013" name="Rectangle 5"/>
          <p:cNvSpPr>
            <a:spLocks noGrp="1" noChangeArrowheads="1"/>
          </p:cNvSpPr>
          <p:nvPr>
            <p:ph type="sldNum" sz="quarter" idx="3"/>
          </p:nvPr>
        </p:nvSpPr>
        <p:spPr bwMode="auto">
          <a:xfrm>
            <a:off x="3808416" y="9283700"/>
            <a:ext cx="2914650" cy="488950"/>
          </a:xfrm>
          <a:prstGeom prst="rect">
            <a:avLst/>
          </a:prstGeom>
          <a:noFill/>
          <a:ln>
            <a:noFill/>
          </a:ln>
          <a:effectLst/>
        </p:spPr>
        <p:txBody>
          <a:bodyPr vert="horz" wrap="square" lIns="90174" tIns="45085" rIns="90174" bIns="45085" numCol="1" anchor="b" anchorCtr="0" compatLnSpc="1">
            <a:prstTxWarp prst="textNoShape">
              <a:avLst/>
            </a:prstTxWarp>
          </a:bodyPr>
          <a:lstStyle>
            <a:lvl1pPr algn="r" eaLnBrk="1" hangingPunct="1">
              <a:defRPr sz="1200"/>
            </a:lvl1pPr>
          </a:lstStyle>
          <a:p>
            <a:pPr>
              <a:defRPr/>
            </a:pPr>
            <a:fld id="{BCC2970B-F55C-4B99-910C-A8DE943BADF4}" type="slidenum">
              <a:rPr lang="hr-HR" altLang="sr-Latn-RS"/>
              <a:pPr>
                <a:defRPr/>
              </a:pPr>
              <a:t>‹#›</a:t>
            </a:fld>
            <a:endParaRPr lang="hr-HR" altLang="sr-Latn-R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1" y="0"/>
            <a:ext cx="2914650" cy="488950"/>
          </a:xfrm>
          <a:prstGeom prst="rect">
            <a:avLst/>
          </a:prstGeom>
          <a:noFill/>
          <a:ln>
            <a:noFill/>
          </a:ln>
          <a:effectLst/>
        </p:spPr>
        <p:txBody>
          <a:bodyPr vert="horz" wrap="square" lIns="90145" tIns="45069" rIns="90145" bIns="45069" numCol="1" anchor="t" anchorCtr="0" compatLnSpc="1">
            <a:prstTxWarp prst="textNoShape">
              <a:avLst/>
            </a:prstTxWarp>
          </a:bodyPr>
          <a:lstStyle>
            <a:lvl1pPr algn="l" eaLnBrk="1" hangingPunct="1">
              <a:defRPr sz="1200">
                <a:latin typeface="Arial" charset="0"/>
                <a:ea typeface="+mn-ea"/>
              </a:defRPr>
            </a:lvl1pPr>
          </a:lstStyle>
          <a:p>
            <a:pPr>
              <a:defRPr/>
            </a:pPr>
            <a:endParaRPr lang="hr-HR" altLang="sr-Latn-RS"/>
          </a:p>
        </p:txBody>
      </p:sp>
      <p:sp>
        <p:nvSpPr>
          <p:cNvPr id="47107" name="Rectangle 3"/>
          <p:cNvSpPr>
            <a:spLocks noGrp="1" noChangeArrowheads="1"/>
          </p:cNvSpPr>
          <p:nvPr>
            <p:ph type="dt" idx="1"/>
          </p:nvPr>
        </p:nvSpPr>
        <p:spPr bwMode="auto">
          <a:xfrm>
            <a:off x="3808416" y="0"/>
            <a:ext cx="2914650" cy="488950"/>
          </a:xfrm>
          <a:prstGeom prst="rect">
            <a:avLst/>
          </a:prstGeom>
          <a:noFill/>
          <a:ln>
            <a:noFill/>
          </a:ln>
          <a:effectLst/>
        </p:spPr>
        <p:txBody>
          <a:bodyPr vert="horz" wrap="square" lIns="90145" tIns="45069" rIns="90145" bIns="45069" numCol="1" anchor="t" anchorCtr="0" compatLnSpc="1">
            <a:prstTxWarp prst="textNoShape">
              <a:avLst/>
            </a:prstTxWarp>
          </a:bodyPr>
          <a:lstStyle>
            <a:lvl1pPr algn="r" eaLnBrk="1" hangingPunct="1">
              <a:defRPr sz="1200">
                <a:latin typeface="Arial" charset="0"/>
                <a:ea typeface="+mn-ea"/>
              </a:defRPr>
            </a:lvl1pPr>
          </a:lstStyle>
          <a:p>
            <a:pPr>
              <a:defRPr/>
            </a:pPr>
            <a:endParaRPr lang="hr-HR" altLang="sr-Latn-RS"/>
          </a:p>
        </p:txBody>
      </p:sp>
      <p:sp>
        <p:nvSpPr>
          <p:cNvPr id="13316" name="Rectangle 4"/>
          <p:cNvSpPr>
            <a:spLocks noGrp="1" noRot="1" noChangeAspect="1" noChangeArrowheads="1" noTextEdit="1"/>
          </p:cNvSpPr>
          <p:nvPr>
            <p:ph type="sldImg" idx="2"/>
          </p:nvPr>
        </p:nvSpPr>
        <p:spPr bwMode="auto">
          <a:xfrm>
            <a:off x="101600" y="733425"/>
            <a:ext cx="6518275" cy="36671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7109" name="Rectangle 5"/>
          <p:cNvSpPr>
            <a:spLocks noGrp="1" noChangeArrowheads="1"/>
          </p:cNvSpPr>
          <p:nvPr>
            <p:ph type="body" sz="quarter" idx="3"/>
          </p:nvPr>
        </p:nvSpPr>
        <p:spPr bwMode="auto">
          <a:xfrm>
            <a:off x="674688" y="4643441"/>
            <a:ext cx="5378450" cy="4397375"/>
          </a:xfrm>
          <a:prstGeom prst="rect">
            <a:avLst/>
          </a:prstGeom>
          <a:noFill/>
          <a:ln>
            <a:noFill/>
          </a:ln>
          <a:effectLst/>
        </p:spPr>
        <p:txBody>
          <a:bodyPr vert="horz" wrap="square" lIns="90145" tIns="45069" rIns="90145" bIns="45069" numCol="1" anchor="t" anchorCtr="0" compatLnSpc="1">
            <a:prstTxWarp prst="textNoShape">
              <a:avLst/>
            </a:prstTxWarp>
          </a:bodyPr>
          <a:lstStyle/>
          <a:p>
            <a:pPr lvl="0"/>
            <a:r>
              <a:rPr lang="hr-HR" altLang="sr-Latn-RS" noProof="0"/>
              <a:t>Kliknite da biste uredili stilove teksta matrice</a:t>
            </a:r>
          </a:p>
          <a:p>
            <a:pPr lvl="1"/>
            <a:r>
              <a:rPr lang="hr-HR" altLang="sr-Latn-RS" noProof="0"/>
              <a:t>Druga razina</a:t>
            </a:r>
          </a:p>
          <a:p>
            <a:pPr lvl="2"/>
            <a:r>
              <a:rPr lang="hr-HR" altLang="sr-Latn-RS" noProof="0"/>
              <a:t>Treća razina</a:t>
            </a:r>
          </a:p>
          <a:p>
            <a:pPr lvl="3"/>
            <a:r>
              <a:rPr lang="hr-HR" altLang="sr-Latn-RS" noProof="0"/>
              <a:t>Četvrta razina</a:t>
            </a:r>
          </a:p>
          <a:p>
            <a:pPr lvl="4"/>
            <a:r>
              <a:rPr lang="hr-HR" altLang="sr-Latn-RS" noProof="0"/>
              <a:t>Peta razina</a:t>
            </a:r>
          </a:p>
        </p:txBody>
      </p:sp>
      <p:sp>
        <p:nvSpPr>
          <p:cNvPr id="47110" name="Rectangle 6"/>
          <p:cNvSpPr>
            <a:spLocks noGrp="1" noChangeArrowheads="1"/>
          </p:cNvSpPr>
          <p:nvPr>
            <p:ph type="ftr" sz="quarter" idx="4"/>
          </p:nvPr>
        </p:nvSpPr>
        <p:spPr bwMode="auto">
          <a:xfrm>
            <a:off x="1" y="9283700"/>
            <a:ext cx="2914650" cy="488950"/>
          </a:xfrm>
          <a:prstGeom prst="rect">
            <a:avLst/>
          </a:prstGeom>
          <a:noFill/>
          <a:ln>
            <a:noFill/>
          </a:ln>
          <a:effectLst/>
        </p:spPr>
        <p:txBody>
          <a:bodyPr vert="horz" wrap="square" lIns="90145" tIns="45069" rIns="90145" bIns="45069" numCol="1" anchor="b" anchorCtr="0" compatLnSpc="1">
            <a:prstTxWarp prst="textNoShape">
              <a:avLst/>
            </a:prstTxWarp>
          </a:bodyPr>
          <a:lstStyle>
            <a:lvl1pPr algn="l" eaLnBrk="1" hangingPunct="1">
              <a:defRPr sz="1200">
                <a:latin typeface="Arial" charset="0"/>
                <a:ea typeface="+mn-ea"/>
              </a:defRPr>
            </a:lvl1pPr>
          </a:lstStyle>
          <a:p>
            <a:pPr>
              <a:defRPr/>
            </a:pPr>
            <a:endParaRPr lang="hr-HR" altLang="sr-Latn-RS"/>
          </a:p>
        </p:txBody>
      </p:sp>
      <p:sp>
        <p:nvSpPr>
          <p:cNvPr id="47111" name="Rectangle 7"/>
          <p:cNvSpPr>
            <a:spLocks noGrp="1" noChangeArrowheads="1"/>
          </p:cNvSpPr>
          <p:nvPr>
            <p:ph type="sldNum" sz="quarter" idx="5"/>
          </p:nvPr>
        </p:nvSpPr>
        <p:spPr bwMode="auto">
          <a:xfrm>
            <a:off x="3808416" y="9283700"/>
            <a:ext cx="2914650" cy="488950"/>
          </a:xfrm>
          <a:prstGeom prst="rect">
            <a:avLst/>
          </a:prstGeom>
          <a:noFill/>
          <a:ln>
            <a:noFill/>
          </a:ln>
          <a:effectLst/>
        </p:spPr>
        <p:txBody>
          <a:bodyPr vert="horz" wrap="square" lIns="90145" tIns="45069" rIns="90145" bIns="45069" numCol="1" anchor="b" anchorCtr="0" compatLnSpc="1">
            <a:prstTxWarp prst="textNoShape">
              <a:avLst/>
            </a:prstTxWarp>
          </a:bodyPr>
          <a:lstStyle>
            <a:lvl1pPr algn="r" eaLnBrk="1" hangingPunct="1">
              <a:defRPr sz="1200"/>
            </a:lvl1pPr>
          </a:lstStyle>
          <a:p>
            <a:pPr>
              <a:defRPr/>
            </a:pPr>
            <a:fld id="{5A0BF89E-909C-459B-B75D-8089E836EC6F}" type="slidenum">
              <a:rPr lang="hr-HR" altLang="sr-Latn-RS"/>
              <a:pPr>
                <a:defRPr/>
              </a:pPr>
              <a:t>‹#›</a:t>
            </a:fld>
            <a:endParaRPr lang="hr-HR" altLang="sr-Latn-R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zervirano mjesto slike slajda 1"/>
          <p:cNvSpPr>
            <a:spLocks noGrp="1" noRot="1" noChangeAspect="1" noChangeArrowheads="1" noTextEdit="1"/>
          </p:cNvSpPr>
          <p:nvPr>
            <p:ph type="sldImg"/>
          </p:nvPr>
        </p:nvSpPr>
        <p:spPr>
          <a:xfrm>
            <a:off x="101600" y="733425"/>
            <a:ext cx="6518275" cy="3667125"/>
          </a:xfrm>
          <a:ln/>
        </p:spPr>
      </p:sp>
      <p:sp>
        <p:nvSpPr>
          <p:cNvPr id="16387" name="Rezervirano mjesto bilježaka 2"/>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r-Latn-RS" altLang="sr-Latn-RS">
              <a:latin typeface="Arial" panose="020B0604020202020204" pitchFamily="34" charset="0"/>
            </a:endParaRPr>
          </a:p>
        </p:txBody>
      </p:sp>
      <p:sp>
        <p:nvSpPr>
          <p:cNvPr id="16388" name="Rezervirano mjesto broja slajda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31425" indent="-280830">
              <a:defRPr sz="2400">
                <a:solidFill>
                  <a:schemeClr val="tx1"/>
                </a:solidFill>
                <a:latin typeface="Arial" panose="020B0604020202020204" pitchFamily="34" charset="0"/>
                <a:ea typeface="ＭＳ Ｐゴシック" panose="020B0600070205080204" pitchFamily="34" charset="-128"/>
              </a:defRPr>
            </a:lvl2pPr>
            <a:lvl3pPr marL="1124903" indent="-223710">
              <a:defRPr sz="2400">
                <a:solidFill>
                  <a:schemeClr val="tx1"/>
                </a:solidFill>
                <a:latin typeface="Arial" panose="020B0604020202020204" pitchFamily="34" charset="0"/>
                <a:ea typeface="ＭＳ Ｐゴシック" panose="020B0600070205080204" pitchFamily="34" charset="-128"/>
              </a:defRPr>
            </a:lvl3pPr>
            <a:lvl4pPr marL="1575498" indent="-223710">
              <a:defRPr sz="2400">
                <a:solidFill>
                  <a:schemeClr val="tx1"/>
                </a:solidFill>
                <a:latin typeface="Arial" panose="020B0604020202020204" pitchFamily="34" charset="0"/>
                <a:ea typeface="ＭＳ Ｐゴシック" panose="020B0600070205080204" pitchFamily="34" charset="-128"/>
              </a:defRPr>
            </a:lvl4pPr>
            <a:lvl5pPr marL="2024506" indent="-223710">
              <a:defRPr sz="2400">
                <a:solidFill>
                  <a:schemeClr val="tx1"/>
                </a:solidFill>
                <a:latin typeface="Arial" panose="020B0604020202020204" pitchFamily="34" charset="0"/>
                <a:ea typeface="ＭＳ Ｐゴシック" panose="020B0600070205080204" pitchFamily="34" charset="-128"/>
              </a:defRPr>
            </a:lvl5pPr>
            <a:lvl6pPr marL="2481449" indent="-22371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38391" indent="-22371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395333" indent="-22371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52274" indent="-22371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B16D799-30B0-4BB1-B56C-9D849AD5A5B1}" type="slidenum">
              <a:rPr lang="hr-HR" altLang="sr-Latn-RS" sz="1200"/>
              <a:pPr/>
              <a:t>1</a:t>
            </a:fld>
            <a:endParaRPr lang="hr-HR" altLang="sr-Latn-R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defTabSz="914102">
              <a:defRPr/>
            </a:pPr>
            <a:fld id="{5A0BF89E-909C-459B-B75D-8089E836EC6F}" type="slidenum">
              <a:rPr lang="hr-HR" altLang="sr-Latn-RS">
                <a:solidFill>
                  <a:srgbClr val="000000"/>
                </a:solidFill>
                <a:latin typeface="Calibri"/>
              </a:rPr>
              <a:pPr defTabSz="914102">
                <a:defRPr/>
              </a:pPr>
              <a:t>3</a:t>
            </a:fld>
            <a:endParaRPr lang="hr-HR" altLang="sr-Latn-RS">
              <a:solidFill>
                <a:srgbClr val="000000"/>
              </a:solidFill>
              <a:latin typeface="Calibri"/>
            </a:endParaRPr>
          </a:p>
        </p:txBody>
      </p:sp>
    </p:spTree>
    <p:extLst>
      <p:ext uri="{BB962C8B-B14F-4D97-AF65-F5344CB8AC3E}">
        <p14:creationId xmlns:p14="http://schemas.microsoft.com/office/powerpoint/2010/main" val="1752125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defTabSz="914102">
              <a:defRPr/>
            </a:pPr>
            <a:fld id="{5A0BF89E-909C-459B-B75D-8089E836EC6F}" type="slidenum">
              <a:rPr lang="hr-HR" altLang="sr-Latn-RS">
                <a:solidFill>
                  <a:srgbClr val="000000"/>
                </a:solidFill>
                <a:latin typeface="Calibri"/>
              </a:rPr>
              <a:pPr defTabSz="914102">
                <a:defRPr/>
              </a:pPr>
              <a:t>5</a:t>
            </a:fld>
            <a:endParaRPr lang="hr-HR" altLang="sr-Latn-RS">
              <a:solidFill>
                <a:srgbClr val="000000"/>
              </a:solidFill>
              <a:latin typeface="Calibri"/>
            </a:endParaRPr>
          </a:p>
        </p:txBody>
      </p:sp>
    </p:spTree>
    <p:extLst>
      <p:ext uri="{BB962C8B-B14F-4D97-AF65-F5344CB8AC3E}">
        <p14:creationId xmlns:p14="http://schemas.microsoft.com/office/powerpoint/2010/main" val="1327001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defTabSz="914102">
              <a:defRPr/>
            </a:pPr>
            <a:fld id="{5A0BF89E-909C-459B-B75D-8089E836EC6F}" type="slidenum">
              <a:rPr lang="hr-HR" altLang="sr-Latn-RS">
                <a:solidFill>
                  <a:srgbClr val="000000"/>
                </a:solidFill>
                <a:latin typeface="Calibri"/>
              </a:rPr>
              <a:pPr defTabSz="914102">
                <a:defRPr/>
              </a:pPr>
              <a:t>6</a:t>
            </a:fld>
            <a:endParaRPr lang="hr-HR" altLang="sr-Latn-RS">
              <a:solidFill>
                <a:srgbClr val="000000"/>
              </a:solidFill>
              <a:latin typeface="Calibri"/>
            </a:endParaRPr>
          </a:p>
        </p:txBody>
      </p:sp>
    </p:spTree>
    <p:extLst>
      <p:ext uri="{BB962C8B-B14F-4D97-AF65-F5344CB8AC3E}">
        <p14:creationId xmlns:p14="http://schemas.microsoft.com/office/powerpoint/2010/main" val="1523681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defTabSz="914102">
              <a:defRPr/>
            </a:pPr>
            <a:fld id="{5A0BF89E-909C-459B-B75D-8089E836EC6F}" type="slidenum">
              <a:rPr lang="hr-HR" altLang="sr-Latn-RS">
                <a:solidFill>
                  <a:srgbClr val="000000"/>
                </a:solidFill>
                <a:latin typeface="Calibri"/>
              </a:rPr>
              <a:pPr defTabSz="914102">
                <a:defRPr/>
              </a:pPr>
              <a:t>9</a:t>
            </a:fld>
            <a:endParaRPr lang="hr-HR" altLang="sr-Latn-RS">
              <a:solidFill>
                <a:srgbClr val="000000"/>
              </a:solidFill>
              <a:latin typeface="Calibri"/>
            </a:endParaRPr>
          </a:p>
        </p:txBody>
      </p:sp>
    </p:spTree>
    <p:extLst>
      <p:ext uri="{BB962C8B-B14F-4D97-AF65-F5344CB8AC3E}">
        <p14:creationId xmlns:p14="http://schemas.microsoft.com/office/powerpoint/2010/main" val="1620019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defTabSz="914102">
              <a:defRPr/>
            </a:pPr>
            <a:fld id="{5A0BF89E-909C-459B-B75D-8089E836EC6F}" type="slidenum">
              <a:rPr lang="hr-HR" altLang="sr-Latn-RS">
                <a:solidFill>
                  <a:srgbClr val="000000"/>
                </a:solidFill>
                <a:latin typeface="Calibri"/>
              </a:rPr>
              <a:pPr defTabSz="914102">
                <a:defRPr/>
              </a:pPr>
              <a:t>10</a:t>
            </a:fld>
            <a:endParaRPr lang="hr-HR" altLang="sr-Latn-RS">
              <a:solidFill>
                <a:srgbClr val="000000"/>
              </a:solidFill>
              <a:latin typeface="Calibri"/>
            </a:endParaRPr>
          </a:p>
        </p:txBody>
      </p:sp>
    </p:spTree>
    <p:extLst>
      <p:ext uri="{BB962C8B-B14F-4D97-AF65-F5344CB8AC3E}">
        <p14:creationId xmlns:p14="http://schemas.microsoft.com/office/powerpoint/2010/main" val="3996473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defTabSz="914102">
              <a:defRPr/>
            </a:pPr>
            <a:fld id="{5A0BF89E-909C-459B-B75D-8089E836EC6F}" type="slidenum">
              <a:rPr lang="hr-HR" altLang="sr-Latn-RS">
                <a:solidFill>
                  <a:srgbClr val="000000"/>
                </a:solidFill>
                <a:latin typeface="Calibri"/>
              </a:rPr>
              <a:pPr defTabSz="914102">
                <a:defRPr/>
              </a:pPr>
              <a:t>33</a:t>
            </a:fld>
            <a:endParaRPr lang="hr-HR" altLang="sr-Latn-RS">
              <a:solidFill>
                <a:srgbClr val="000000"/>
              </a:solidFill>
              <a:latin typeface="Calibri"/>
            </a:endParaRPr>
          </a:p>
        </p:txBody>
      </p:sp>
    </p:spTree>
    <p:extLst>
      <p:ext uri="{BB962C8B-B14F-4D97-AF65-F5344CB8AC3E}">
        <p14:creationId xmlns:p14="http://schemas.microsoft.com/office/powerpoint/2010/main" val="3980796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defTabSz="914102">
              <a:defRPr/>
            </a:pPr>
            <a:fld id="{5A0BF89E-909C-459B-B75D-8089E836EC6F}" type="slidenum">
              <a:rPr lang="hr-HR" altLang="sr-Latn-RS">
                <a:solidFill>
                  <a:srgbClr val="000000"/>
                </a:solidFill>
                <a:latin typeface="Calibri"/>
              </a:rPr>
              <a:pPr defTabSz="914102">
                <a:defRPr/>
              </a:pPr>
              <a:t>34</a:t>
            </a:fld>
            <a:endParaRPr lang="hr-HR" altLang="sr-Latn-RS">
              <a:solidFill>
                <a:srgbClr val="000000"/>
              </a:solidFill>
              <a:latin typeface="Calibri"/>
            </a:endParaRPr>
          </a:p>
        </p:txBody>
      </p:sp>
    </p:spTree>
    <p:extLst>
      <p:ext uri="{BB962C8B-B14F-4D97-AF65-F5344CB8AC3E}">
        <p14:creationId xmlns:p14="http://schemas.microsoft.com/office/powerpoint/2010/main" val="1295067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defTabSz="914102">
              <a:defRPr/>
            </a:pPr>
            <a:fld id="{5A0BF89E-909C-459B-B75D-8089E836EC6F}" type="slidenum">
              <a:rPr lang="hr-HR" altLang="sr-Latn-RS">
                <a:solidFill>
                  <a:srgbClr val="000000"/>
                </a:solidFill>
                <a:latin typeface="Calibri"/>
              </a:rPr>
              <a:pPr defTabSz="914102">
                <a:defRPr/>
              </a:pPr>
              <a:t>36</a:t>
            </a:fld>
            <a:endParaRPr lang="hr-HR" altLang="sr-Latn-RS">
              <a:solidFill>
                <a:srgbClr val="000000"/>
              </a:solidFill>
              <a:latin typeface="Calibri"/>
            </a:endParaRPr>
          </a:p>
        </p:txBody>
      </p:sp>
    </p:spTree>
    <p:extLst>
      <p:ext uri="{BB962C8B-B14F-4D97-AF65-F5344CB8AC3E}">
        <p14:creationId xmlns:p14="http://schemas.microsoft.com/office/powerpoint/2010/main" val="3883488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defTabSz="914102">
              <a:defRPr/>
            </a:pPr>
            <a:fld id="{5A0BF89E-909C-459B-B75D-8089E836EC6F}" type="slidenum">
              <a:rPr lang="hr-HR" altLang="sr-Latn-RS">
                <a:solidFill>
                  <a:srgbClr val="000000"/>
                </a:solidFill>
                <a:latin typeface="Calibri"/>
              </a:rPr>
              <a:pPr defTabSz="914102">
                <a:defRPr/>
              </a:pPr>
              <a:t>38</a:t>
            </a:fld>
            <a:endParaRPr lang="hr-HR" altLang="sr-Latn-RS">
              <a:solidFill>
                <a:srgbClr val="000000"/>
              </a:solidFill>
              <a:latin typeface="Calibri"/>
            </a:endParaRPr>
          </a:p>
        </p:txBody>
      </p:sp>
    </p:spTree>
    <p:extLst>
      <p:ext uri="{BB962C8B-B14F-4D97-AF65-F5344CB8AC3E}">
        <p14:creationId xmlns:p14="http://schemas.microsoft.com/office/powerpoint/2010/main" val="2549146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defTabSz="914102">
              <a:defRPr/>
            </a:pPr>
            <a:fld id="{5A0BF89E-909C-459B-B75D-8089E836EC6F}" type="slidenum">
              <a:rPr lang="hr-HR" altLang="sr-Latn-RS">
                <a:solidFill>
                  <a:srgbClr val="000000"/>
                </a:solidFill>
                <a:latin typeface="Calibri"/>
              </a:rPr>
              <a:pPr defTabSz="914102">
                <a:defRPr/>
              </a:pPr>
              <a:t>39</a:t>
            </a:fld>
            <a:endParaRPr lang="hr-HR" altLang="sr-Latn-RS">
              <a:solidFill>
                <a:srgbClr val="000000"/>
              </a:solidFill>
              <a:latin typeface="Calibri"/>
            </a:endParaRPr>
          </a:p>
        </p:txBody>
      </p:sp>
    </p:spTree>
    <p:extLst>
      <p:ext uri="{BB962C8B-B14F-4D97-AF65-F5344CB8AC3E}">
        <p14:creationId xmlns:p14="http://schemas.microsoft.com/office/powerpoint/2010/main" val="1937676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defTabSz="914102">
              <a:defRPr/>
            </a:pPr>
            <a:fld id="{5A0BF89E-909C-459B-B75D-8089E836EC6F}" type="slidenum">
              <a:rPr lang="hr-HR" altLang="sr-Latn-RS">
                <a:solidFill>
                  <a:srgbClr val="000000"/>
                </a:solidFill>
                <a:latin typeface="Calibri"/>
              </a:rPr>
              <a:pPr defTabSz="914102">
                <a:defRPr/>
              </a:pPr>
              <a:t>40</a:t>
            </a:fld>
            <a:endParaRPr lang="hr-HR" altLang="sr-Latn-RS">
              <a:solidFill>
                <a:srgbClr val="000000"/>
              </a:solidFill>
              <a:latin typeface="Calibri"/>
            </a:endParaRPr>
          </a:p>
        </p:txBody>
      </p:sp>
    </p:spTree>
    <p:extLst>
      <p:ext uri="{BB962C8B-B14F-4D97-AF65-F5344CB8AC3E}">
        <p14:creationId xmlns:p14="http://schemas.microsoft.com/office/powerpoint/2010/main" val="2036231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3.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56F1EA9D-4D63-31B5-2D8C-9780793042B4}"/>
              </a:ext>
            </a:extLst>
          </p:cNvPr>
          <p:cNvSpPr>
            <a:spLocks noGrp="1"/>
          </p:cNvSpPr>
          <p:nvPr>
            <p:ph type="sldNum" sz="quarter" idx="4"/>
          </p:nvPr>
        </p:nvSpPr>
        <p:spPr>
          <a:xfrm>
            <a:off x="336000" y="6489433"/>
            <a:ext cx="240000" cy="110800"/>
          </a:xfrm>
          <a:prstGeom prst="rect">
            <a:avLst/>
          </a:prstGeom>
          <a:noFill/>
        </p:spPr>
        <p:txBody>
          <a:bodyPr wrap="square" lIns="0" tIns="0" rIns="0" bIns="0" rtlCol="0">
            <a:spAutoFit/>
          </a:bodyPr>
          <a:lstStyle>
            <a:lvl1pPr>
              <a:defRPr lang="en-US" sz="800" b="0" i="0" smtClean="0">
                <a:solidFill>
                  <a:schemeClr val="tx2"/>
                </a:solidFill>
                <a:effectLst/>
                <a:latin typeface="Arial" panose="020B0604020202020204" pitchFamily="34" charset="0"/>
                <a:cs typeface="Arial" panose="020B0604020202020204" pitchFamily="34" charset="0"/>
              </a:defRPr>
            </a:lvl1pPr>
          </a:lstStyle>
          <a:p>
            <a:pPr>
              <a:lnSpc>
                <a:spcPct val="90000"/>
              </a:lnSpc>
            </a:pPr>
            <a:fld id="{46C7C3DC-F2BD-3444-971E-438EC79B522A}" type="slidenum">
              <a:rPr lang="en-GB" smtClean="0"/>
              <a:pPr>
                <a:lnSpc>
                  <a:spcPct val="90000"/>
                </a:lnSpc>
              </a:pPr>
              <a:t>‹#›</a:t>
            </a:fld>
            <a:endParaRPr lang="en-GB" dirty="0"/>
          </a:p>
        </p:txBody>
      </p:sp>
      <p:cxnSp>
        <p:nvCxnSpPr>
          <p:cNvPr id="7" name="Straight Connector 6">
            <a:extLst>
              <a:ext uri="{FF2B5EF4-FFF2-40B4-BE49-F238E27FC236}">
                <a16:creationId xmlns:a16="http://schemas.microsoft.com/office/drawing/2014/main" id="{AB1B5EB2-54CF-7F2D-232B-76C1B66AD0D8}"/>
              </a:ext>
            </a:extLst>
          </p:cNvPr>
          <p:cNvCxnSpPr>
            <a:cxnSpLocks/>
          </p:cNvCxnSpPr>
          <p:nvPr userDrawn="1"/>
        </p:nvCxnSpPr>
        <p:spPr>
          <a:xfrm>
            <a:off x="670985" y="933451"/>
            <a:ext cx="10880000" cy="0"/>
          </a:xfrm>
          <a:prstGeom prst="line">
            <a:avLst/>
          </a:prstGeom>
          <a:ln w="9525" cap="rnd">
            <a:solidFill>
              <a:srgbClr val="4F81BD"/>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8CF3D7FF-4786-A939-23D9-35C6F5E7AA41}"/>
              </a:ext>
            </a:extLst>
          </p:cNvPr>
          <p:cNvSpPr>
            <a:spLocks noGrp="1"/>
          </p:cNvSpPr>
          <p:nvPr>
            <p:ph sz="quarter" idx="11" hasCustomPrompt="1"/>
          </p:nvPr>
        </p:nvSpPr>
        <p:spPr>
          <a:xfrm>
            <a:off x="669600" y="6117168"/>
            <a:ext cx="10849326" cy="480483"/>
          </a:xfrm>
        </p:spPr>
        <p:txBody>
          <a:bodyPr anchor="ctr"/>
          <a:lstStyle>
            <a:lvl1pPr>
              <a:defRPr sz="700"/>
            </a:lvl1pPr>
          </a:lstStyle>
          <a:p>
            <a:pPr lvl="0"/>
            <a:r>
              <a:rPr lang="hr-HR" dirty="0" err="1"/>
              <a:t>Source</a:t>
            </a:r>
            <a:r>
              <a:rPr lang="hr-HR" dirty="0"/>
              <a:t>: </a:t>
            </a:r>
          </a:p>
          <a:p>
            <a:pPr lvl="0"/>
            <a:r>
              <a:rPr lang="hr-HR" dirty="0"/>
              <a:t>Notes: </a:t>
            </a:r>
          </a:p>
        </p:txBody>
      </p:sp>
      <p:sp>
        <p:nvSpPr>
          <p:cNvPr id="3" name="Text">
            <a:extLst>
              <a:ext uri="{FF2B5EF4-FFF2-40B4-BE49-F238E27FC236}">
                <a16:creationId xmlns:a16="http://schemas.microsoft.com/office/drawing/2014/main" id="{F9F88C37-22BC-0BC3-7E78-C2ED329044E9}"/>
              </a:ext>
            </a:extLst>
          </p:cNvPr>
          <p:cNvSpPr>
            <a:spLocks noGrp="1"/>
          </p:cNvSpPr>
          <p:nvPr>
            <p:ph idx="1"/>
          </p:nvPr>
        </p:nvSpPr>
        <p:spPr>
          <a:xfrm>
            <a:off x="670985" y="1411818"/>
            <a:ext cx="10849326" cy="4417484"/>
          </a:xfrm>
          <a:prstGeom prst="rect">
            <a:avLst/>
          </a:prstGeom>
        </p:spPr>
        <p:txBody>
          <a:bodyPr vert="horz" lIns="0" tIns="0" rIns="0" bIns="0" rtlCol="0">
            <a:noAutofit/>
          </a:bodyPr>
          <a:lstStyle/>
          <a:p>
            <a:pPr lvl="0"/>
            <a:r>
              <a:rPr lang="en-GB" noProof="0" dirty="0"/>
              <a:t>&lt;Heading (18pt)&gt;</a:t>
            </a:r>
          </a:p>
          <a:p>
            <a:pPr lvl="1"/>
            <a:r>
              <a:rPr lang="en-GB" noProof="0" dirty="0"/>
              <a:t>&lt;Subheading (14pt)&gt;</a:t>
            </a:r>
          </a:p>
          <a:p>
            <a:pPr lvl="2"/>
            <a:r>
              <a:rPr lang="en-GB" noProof="0" dirty="0"/>
              <a:t>&lt;Normal (14pt)&gt;</a:t>
            </a:r>
          </a:p>
          <a:p>
            <a:pPr lvl="3"/>
            <a:r>
              <a:rPr lang="en-GB" noProof="0" dirty="0"/>
              <a:t>&lt;Bullet 1 (14pt)&gt;</a:t>
            </a:r>
          </a:p>
          <a:p>
            <a:pPr lvl="4"/>
            <a:r>
              <a:rPr lang="en-GB" noProof="0" dirty="0"/>
              <a:t>&lt;Bullet 2 (14pt)&gt;</a:t>
            </a:r>
          </a:p>
          <a:p>
            <a:pPr lvl="5"/>
            <a:r>
              <a:rPr lang="en-GB" noProof="0" dirty="0"/>
              <a:t>&lt;Bullet 3 (14pt)&gt;</a:t>
            </a:r>
          </a:p>
          <a:p>
            <a:pPr lvl="6"/>
            <a:r>
              <a:rPr lang="en-GB" noProof="0" dirty="0"/>
              <a:t>Reduced Normal (11pt)</a:t>
            </a:r>
          </a:p>
          <a:p>
            <a:pPr lvl="7"/>
            <a:r>
              <a:rPr lang="en-GB" noProof="0" dirty="0"/>
              <a:t>&lt;Tick (14pt)&gt;</a:t>
            </a:r>
          </a:p>
          <a:p>
            <a:pPr lvl="8"/>
            <a:r>
              <a:rPr lang="en-GB" noProof="0" dirty="0"/>
              <a:t>&lt;Cross (14pt)&gt;</a:t>
            </a:r>
          </a:p>
          <a:p>
            <a:pPr lvl="5"/>
            <a:endParaRPr lang="en-GB" noProof="0" dirty="0"/>
          </a:p>
        </p:txBody>
      </p:sp>
      <p:sp>
        <p:nvSpPr>
          <p:cNvPr id="4" name="Slide Number Placeholder 3">
            <a:extLst>
              <a:ext uri="{FF2B5EF4-FFF2-40B4-BE49-F238E27FC236}">
                <a16:creationId xmlns:a16="http://schemas.microsoft.com/office/drawing/2014/main" id="{B636239A-CC14-7C7C-885F-6146388590E5}"/>
              </a:ext>
            </a:extLst>
          </p:cNvPr>
          <p:cNvSpPr txBox="1">
            <a:spLocks/>
          </p:cNvSpPr>
          <p:nvPr userDrawn="1"/>
        </p:nvSpPr>
        <p:spPr>
          <a:xfrm>
            <a:off x="336000" y="6480201"/>
            <a:ext cx="240000" cy="124650"/>
          </a:xfrm>
          <a:prstGeom prst="rect">
            <a:avLst/>
          </a:prstGeom>
          <a:noFill/>
        </p:spPr>
        <p:txBody>
          <a:bodyPr wrap="square" lIns="0" tIns="0" rIns="0" bIns="0" rtlCol="0">
            <a:spAutoFit/>
          </a:bodyPr>
          <a:lstStyle>
            <a:defPPr>
              <a:defRPr lang="en-US"/>
            </a:defPPr>
            <a:lvl1pPr marL="0" algn="l" defTabSz="685800" rtl="0" eaLnBrk="1" latinLnBrk="0" hangingPunct="1">
              <a:defRPr lang="en-US" sz="675" b="1" i="0" kern="1200" smtClean="0">
                <a:solidFill>
                  <a:schemeClr val="tx2"/>
                </a:solidFill>
                <a:effectLst/>
                <a:latin typeface="Arial" panose="020B0604020202020204" pitchFamily="34" charset="0"/>
                <a:ea typeface="+mn-ea"/>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90000"/>
              </a:lnSpc>
            </a:pPr>
            <a:fld id="{46C7C3DC-F2BD-3444-971E-438EC79B522A}" type="slidenum">
              <a:rPr lang="en-GB" sz="900" smtClean="0"/>
              <a:pPr>
                <a:lnSpc>
                  <a:spcPct val="90000"/>
                </a:lnSpc>
              </a:pPr>
              <a:t>‹#›</a:t>
            </a:fld>
            <a:endParaRPr lang="en-GB" sz="900"/>
          </a:p>
        </p:txBody>
      </p:sp>
      <p:sp>
        <p:nvSpPr>
          <p:cNvPr id="9" name="Title">
            <a:extLst>
              <a:ext uri="{FF2B5EF4-FFF2-40B4-BE49-F238E27FC236}">
                <a16:creationId xmlns:a16="http://schemas.microsoft.com/office/drawing/2014/main" id="{2D85DCF8-7632-0F57-37C3-9F8A451AC4C6}"/>
              </a:ext>
            </a:extLst>
          </p:cNvPr>
          <p:cNvSpPr>
            <a:spLocks noGrp="1"/>
          </p:cNvSpPr>
          <p:nvPr>
            <p:ph type="title" hasCustomPrompt="1"/>
          </p:nvPr>
        </p:nvSpPr>
        <p:spPr>
          <a:xfrm>
            <a:off x="669603" y="279597"/>
            <a:ext cx="9600002" cy="404604"/>
          </a:xfrm>
          <a:prstGeom prst="rect">
            <a:avLst/>
          </a:prstGeom>
        </p:spPr>
        <p:txBody>
          <a:bodyPr vert="horz" lIns="0" tIns="0" rIns="0" bIns="0" rtlCol="0" anchor="b">
            <a:noAutofit/>
          </a:bodyPr>
          <a:lstStyle>
            <a:lvl1pPr>
              <a:defRPr sz="2000" b="0">
                <a:solidFill>
                  <a:srgbClr val="4F81BD"/>
                </a:solidFill>
              </a:defRPr>
            </a:lvl1pPr>
          </a:lstStyle>
          <a:p>
            <a:pPr lvl="0">
              <a:lnSpc>
                <a:spcPts val="2400"/>
              </a:lnSpc>
            </a:pPr>
            <a:r>
              <a:rPr lang="en-GB" noProof="0" dirty="0"/>
              <a:t>&lt;Page title (2</a:t>
            </a:r>
            <a:r>
              <a:rPr lang="hr-HR" noProof="0" dirty="0"/>
              <a:t>0</a:t>
            </a:r>
            <a:r>
              <a:rPr lang="en-GB" noProof="0" dirty="0" err="1"/>
              <a:t>pt</a:t>
            </a:r>
            <a:r>
              <a:rPr lang="en-GB" noProof="0" dirty="0"/>
              <a:t>)&gt;</a:t>
            </a:r>
          </a:p>
        </p:txBody>
      </p:sp>
      <p:pic>
        <p:nvPicPr>
          <p:cNvPr id="10" name="Picture 9">
            <a:extLst>
              <a:ext uri="{FF2B5EF4-FFF2-40B4-BE49-F238E27FC236}">
                <a16:creationId xmlns:a16="http://schemas.microsoft.com/office/drawing/2014/main" id="{19D9DFE4-8617-3C83-3BBE-908FFA038EA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8922" y="151678"/>
            <a:ext cx="702064" cy="657148"/>
          </a:xfrm>
          <a:prstGeom prst="rect">
            <a:avLst/>
          </a:prstGeom>
        </p:spPr>
      </p:pic>
    </p:spTree>
    <p:extLst>
      <p:ext uri="{BB962C8B-B14F-4D97-AF65-F5344CB8AC3E}">
        <p14:creationId xmlns:p14="http://schemas.microsoft.com/office/powerpoint/2010/main" val="1139521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6243E2EC-F841-8117-9030-869EB0C78333}"/>
              </a:ext>
            </a:extLst>
          </p:cNvPr>
          <p:cNvSpPr>
            <a:spLocks noGrp="1"/>
          </p:cNvSpPr>
          <p:nvPr>
            <p:ph sz="quarter" idx="10"/>
          </p:nvPr>
        </p:nvSpPr>
        <p:spPr>
          <a:xfrm>
            <a:off x="635002" y="1409459"/>
            <a:ext cx="5232400" cy="247651"/>
          </a:xfrm>
        </p:spPr>
        <p:txBody>
          <a:bodyPr lIns="36000" anchor="ctr"/>
          <a:lstStyle>
            <a:lvl1pPr>
              <a:defRPr sz="1067" b="1">
                <a:solidFill>
                  <a:srgbClr val="4F81BD"/>
                </a:solidFill>
              </a:defRPr>
            </a:lvl1pPr>
          </a:lstStyle>
          <a:p>
            <a:pPr lvl="0"/>
            <a:endParaRPr lang="hr-HR" dirty="0"/>
          </a:p>
        </p:txBody>
      </p:sp>
      <p:sp>
        <p:nvSpPr>
          <p:cNvPr id="12" name="Content Placeholder 10">
            <a:extLst>
              <a:ext uri="{FF2B5EF4-FFF2-40B4-BE49-F238E27FC236}">
                <a16:creationId xmlns:a16="http://schemas.microsoft.com/office/drawing/2014/main" id="{501F382F-0682-0693-3DCD-61A0DBE64341}"/>
              </a:ext>
            </a:extLst>
          </p:cNvPr>
          <p:cNvSpPr>
            <a:spLocks noGrp="1"/>
          </p:cNvSpPr>
          <p:nvPr>
            <p:ph sz="quarter" idx="11"/>
          </p:nvPr>
        </p:nvSpPr>
        <p:spPr>
          <a:xfrm>
            <a:off x="6309917" y="1409352"/>
            <a:ext cx="5232400" cy="247651"/>
          </a:xfrm>
        </p:spPr>
        <p:txBody>
          <a:bodyPr lIns="36000" anchor="ctr"/>
          <a:lstStyle>
            <a:lvl1pPr>
              <a:defRPr sz="1067" b="1">
                <a:solidFill>
                  <a:srgbClr val="4F81BD"/>
                </a:solidFill>
              </a:defRPr>
            </a:lvl1pPr>
          </a:lstStyle>
          <a:p>
            <a:pPr lvl="0"/>
            <a:endParaRPr lang="hr-HR" dirty="0"/>
          </a:p>
        </p:txBody>
      </p:sp>
      <p:sp>
        <p:nvSpPr>
          <p:cNvPr id="13" name="Content Placeholder 10">
            <a:extLst>
              <a:ext uri="{FF2B5EF4-FFF2-40B4-BE49-F238E27FC236}">
                <a16:creationId xmlns:a16="http://schemas.microsoft.com/office/drawing/2014/main" id="{6A1FBE11-CEC4-9D8D-874C-613621E6AB68}"/>
              </a:ext>
            </a:extLst>
          </p:cNvPr>
          <p:cNvSpPr>
            <a:spLocks noGrp="1"/>
          </p:cNvSpPr>
          <p:nvPr>
            <p:ph sz="quarter" idx="12"/>
          </p:nvPr>
        </p:nvSpPr>
        <p:spPr>
          <a:xfrm>
            <a:off x="635002" y="3819245"/>
            <a:ext cx="5232400" cy="247651"/>
          </a:xfrm>
        </p:spPr>
        <p:txBody>
          <a:bodyPr lIns="36000" anchor="ctr"/>
          <a:lstStyle>
            <a:lvl1pPr>
              <a:defRPr sz="1067" b="1">
                <a:solidFill>
                  <a:srgbClr val="4F81BD"/>
                </a:solidFill>
              </a:defRPr>
            </a:lvl1pPr>
          </a:lstStyle>
          <a:p>
            <a:pPr lvl="0"/>
            <a:endParaRPr lang="hr-HR" dirty="0"/>
          </a:p>
        </p:txBody>
      </p:sp>
      <p:sp>
        <p:nvSpPr>
          <p:cNvPr id="14" name="Content Placeholder 10">
            <a:extLst>
              <a:ext uri="{FF2B5EF4-FFF2-40B4-BE49-F238E27FC236}">
                <a16:creationId xmlns:a16="http://schemas.microsoft.com/office/drawing/2014/main" id="{C21072D1-082E-76B8-2ABC-8BBD89EB4EA5}"/>
              </a:ext>
            </a:extLst>
          </p:cNvPr>
          <p:cNvSpPr>
            <a:spLocks noGrp="1"/>
          </p:cNvSpPr>
          <p:nvPr>
            <p:ph sz="quarter" idx="13"/>
          </p:nvPr>
        </p:nvSpPr>
        <p:spPr>
          <a:xfrm>
            <a:off x="6309917" y="3819139"/>
            <a:ext cx="5232400" cy="247651"/>
          </a:xfrm>
        </p:spPr>
        <p:txBody>
          <a:bodyPr lIns="36000" anchor="ctr"/>
          <a:lstStyle>
            <a:lvl1pPr>
              <a:defRPr sz="1067" b="1">
                <a:solidFill>
                  <a:srgbClr val="4F81BD"/>
                </a:solidFill>
              </a:defRPr>
            </a:lvl1pPr>
          </a:lstStyle>
          <a:p>
            <a:pPr lvl="0"/>
            <a:endParaRPr lang="hr-HR" dirty="0"/>
          </a:p>
        </p:txBody>
      </p:sp>
      <p:sp>
        <p:nvSpPr>
          <p:cNvPr id="2" name="Rectangle: Diagonal Corners Rounded 1">
            <a:extLst>
              <a:ext uri="{FF2B5EF4-FFF2-40B4-BE49-F238E27FC236}">
                <a16:creationId xmlns:a16="http://schemas.microsoft.com/office/drawing/2014/main" id="{ED4FD92C-2A4E-0C03-0862-E3394626E7F2}"/>
              </a:ext>
            </a:extLst>
          </p:cNvPr>
          <p:cNvSpPr/>
          <p:nvPr userDrawn="1"/>
        </p:nvSpPr>
        <p:spPr>
          <a:xfrm>
            <a:off x="671690" y="1418501"/>
            <a:ext cx="5210398" cy="247212"/>
          </a:xfrm>
          <a:prstGeom prst="round2Diag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8000" tIns="0" rIns="48000" bIns="0" rtlCol="0" anchor="ctr"/>
          <a:lstStyle/>
          <a:p>
            <a:endParaRPr lang="en-GB" sz="1067" b="1" dirty="0">
              <a:solidFill>
                <a:srgbClr val="4F81BD"/>
              </a:solidFill>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A29EDB19-F0AE-C002-B30A-2DD69DAEDA15}"/>
              </a:ext>
            </a:extLst>
          </p:cNvPr>
          <p:cNvCxnSpPr>
            <a:cxnSpLocks/>
          </p:cNvCxnSpPr>
          <p:nvPr userDrawn="1"/>
        </p:nvCxnSpPr>
        <p:spPr>
          <a:xfrm>
            <a:off x="671690" y="1665712"/>
            <a:ext cx="5232400" cy="0"/>
          </a:xfrm>
          <a:prstGeom prst="line">
            <a:avLst/>
          </a:prstGeom>
          <a:ln>
            <a:solidFill>
              <a:srgbClr val="4F81BD"/>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0E97422-3838-4361-4F23-1B86C0AD0036}"/>
              </a:ext>
            </a:extLst>
          </p:cNvPr>
          <p:cNvCxnSpPr>
            <a:cxnSpLocks/>
          </p:cNvCxnSpPr>
          <p:nvPr userDrawn="1"/>
        </p:nvCxnSpPr>
        <p:spPr>
          <a:xfrm>
            <a:off x="6287916" y="1665712"/>
            <a:ext cx="5232400" cy="0"/>
          </a:xfrm>
          <a:prstGeom prst="line">
            <a:avLst/>
          </a:prstGeom>
          <a:ln>
            <a:solidFill>
              <a:srgbClr val="4F81BD"/>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5B1F4C9-B8E2-146C-67C0-6B030D988018}"/>
              </a:ext>
            </a:extLst>
          </p:cNvPr>
          <p:cNvCxnSpPr>
            <a:cxnSpLocks/>
          </p:cNvCxnSpPr>
          <p:nvPr userDrawn="1"/>
        </p:nvCxnSpPr>
        <p:spPr>
          <a:xfrm>
            <a:off x="671690" y="4069092"/>
            <a:ext cx="5232400" cy="0"/>
          </a:xfrm>
          <a:prstGeom prst="line">
            <a:avLst/>
          </a:prstGeom>
          <a:ln>
            <a:solidFill>
              <a:srgbClr val="4F81BD"/>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E171A6F-AEB8-A0ED-67B9-B105A3D9504D}"/>
              </a:ext>
            </a:extLst>
          </p:cNvPr>
          <p:cNvCxnSpPr>
            <a:cxnSpLocks/>
          </p:cNvCxnSpPr>
          <p:nvPr userDrawn="1"/>
        </p:nvCxnSpPr>
        <p:spPr>
          <a:xfrm>
            <a:off x="6292979" y="4066899"/>
            <a:ext cx="5232400" cy="0"/>
          </a:xfrm>
          <a:prstGeom prst="line">
            <a:avLst/>
          </a:prstGeom>
          <a:ln>
            <a:solidFill>
              <a:srgbClr val="4F81BD"/>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2A92885-1A8A-E223-9B68-DD0A68C5ADD6}"/>
              </a:ext>
            </a:extLst>
          </p:cNvPr>
          <p:cNvCxnSpPr>
            <a:cxnSpLocks/>
          </p:cNvCxnSpPr>
          <p:nvPr userDrawn="1"/>
        </p:nvCxnSpPr>
        <p:spPr>
          <a:xfrm>
            <a:off x="670985" y="933451"/>
            <a:ext cx="10880000" cy="0"/>
          </a:xfrm>
          <a:prstGeom prst="line">
            <a:avLst/>
          </a:prstGeom>
          <a:ln w="9525" cap="rnd">
            <a:solidFill>
              <a:srgbClr val="4F81BD"/>
            </a:solidFill>
          </a:ln>
        </p:spPr>
        <p:style>
          <a:lnRef idx="1">
            <a:schemeClr val="accent1"/>
          </a:lnRef>
          <a:fillRef idx="0">
            <a:schemeClr val="accent1"/>
          </a:fillRef>
          <a:effectRef idx="0">
            <a:schemeClr val="accent1"/>
          </a:effectRef>
          <a:fontRef idx="minor">
            <a:schemeClr val="tx1"/>
          </a:fontRef>
        </p:style>
      </p:cxnSp>
      <p:sp>
        <p:nvSpPr>
          <p:cNvPr id="16" name="Content Placeholder 14">
            <a:extLst>
              <a:ext uri="{FF2B5EF4-FFF2-40B4-BE49-F238E27FC236}">
                <a16:creationId xmlns:a16="http://schemas.microsoft.com/office/drawing/2014/main" id="{BFA94E9D-8F80-AFB0-EF43-600995EE09DF}"/>
              </a:ext>
            </a:extLst>
          </p:cNvPr>
          <p:cNvSpPr>
            <a:spLocks noGrp="1"/>
          </p:cNvSpPr>
          <p:nvPr>
            <p:ph sz="quarter" idx="14" hasCustomPrompt="1"/>
          </p:nvPr>
        </p:nvSpPr>
        <p:spPr>
          <a:xfrm>
            <a:off x="669600" y="6117168"/>
            <a:ext cx="10849326" cy="480483"/>
          </a:xfrm>
        </p:spPr>
        <p:txBody>
          <a:bodyPr anchor="ctr"/>
          <a:lstStyle>
            <a:lvl1pPr>
              <a:defRPr sz="700"/>
            </a:lvl1pPr>
          </a:lstStyle>
          <a:p>
            <a:pPr lvl="0"/>
            <a:r>
              <a:rPr lang="hr-HR" dirty="0" err="1"/>
              <a:t>Source</a:t>
            </a:r>
            <a:r>
              <a:rPr lang="hr-HR" dirty="0"/>
              <a:t>: </a:t>
            </a:r>
          </a:p>
          <a:p>
            <a:pPr lvl="0"/>
            <a:r>
              <a:rPr lang="hr-HR" dirty="0"/>
              <a:t>Notes: </a:t>
            </a:r>
          </a:p>
        </p:txBody>
      </p:sp>
      <p:sp>
        <p:nvSpPr>
          <p:cNvPr id="17" name="Slide Number Placeholder 3">
            <a:extLst>
              <a:ext uri="{FF2B5EF4-FFF2-40B4-BE49-F238E27FC236}">
                <a16:creationId xmlns:a16="http://schemas.microsoft.com/office/drawing/2014/main" id="{08755684-3E38-B9B3-0168-C03C55D41AA0}"/>
              </a:ext>
            </a:extLst>
          </p:cNvPr>
          <p:cNvSpPr txBox="1">
            <a:spLocks/>
          </p:cNvSpPr>
          <p:nvPr userDrawn="1"/>
        </p:nvSpPr>
        <p:spPr>
          <a:xfrm>
            <a:off x="336000" y="6480201"/>
            <a:ext cx="240000" cy="124650"/>
          </a:xfrm>
          <a:prstGeom prst="rect">
            <a:avLst/>
          </a:prstGeom>
          <a:noFill/>
        </p:spPr>
        <p:txBody>
          <a:bodyPr wrap="square" lIns="0" tIns="0" rIns="0" bIns="0" rtlCol="0">
            <a:spAutoFit/>
          </a:bodyPr>
          <a:lstStyle>
            <a:defPPr>
              <a:defRPr lang="en-US"/>
            </a:defPPr>
            <a:lvl1pPr marL="0" algn="l" defTabSz="685800" rtl="0" eaLnBrk="1" latinLnBrk="0" hangingPunct="1">
              <a:defRPr lang="en-US" sz="675" b="1" i="0" kern="1200" smtClean="0">
                <a:solidFill>
                  <a:schemeClr val="tx2"/>
                </a:solidFill>
                <a:effectLst/>
                <a:latin typeface="Arial" panose="020B0604020202020204" pitchFamily="34" charset="0"/>
                <a:ea typeface="+mn-ea"/>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90000"/>
              </a:lnSpc>
            </a:pPr>
            <a:fld id="{46C7C3DC-F2BD-3444-971E-438EC79B522A}" type="slidenum">
              <a:rPr lang="en-GB" sz="900" smtClean="0"/>
              <a:pPr>
                <a:lnSpc>
                  <a:spcPct val="90000"/>
                </a:lnSpc>
              </a:pPr>
              <a:t>‹#›</a:t>
            </a:fld>
            <a:endParaRPr lang="en-GB" sz="900"/>
          </a:p>
        </p:txBody>
      </p:sp>
      <p:sp>
        <p:nvSpPr>
          <p:cNvPr id="18" name="Title">
            <a:extLst>
              <a:ext uri="{FF2B5EF4-FFF2-40B4-BE49-F238E27FC236}">
                <a16:creationId xmlns:a16="http://schemas.microsoft.com/office/drawing/2014/main" id="{85BAB6A7-BB19-2B17-675C-EFAC94F391DC}"/>
              </a:ext>
            </a:extLst>
          </p:cNvPr>
          <p:cNvSpPr>
            <a:spLocks noGrp="1"/>
          </p:cNvSpPr>
          <p:nvPr>
            <p:ph type="title" hasCustomPrompt="1"/>
          </p:nvPr>
        </p:nvSpPr>
        <p:spPr>
          <a:xfrm>
            <a:off x="669603" y="279597"/>
            <a:ext cx="9600002" cy="404604"/>
          </a:xfrm>
          <a:prstGeom prst="rect">
            <a:avLst/>
          </a:prstGeom>
        </p:spPr>
        <p:txBody>
          <a:bodyPr vert="horz" lIns="0" tIns="0" rIns="0" bIns="0" rtlCol="0" anchor="b">
            <a:noAutofit/>
          </a:bodyPr>
          <a:lstStyle>
            <a:lvl1pPr>
              <a:defRPr sz="2000" b="0">
                <a:solidFill>
                  <a:srgbClr val="4F81BD"/>
                </a:solidFill>
              </a:defRPr>
            </a:lvl1pPr>
          </a:lstStyle>
          <a:p>
            <a:pPr lvl="0">
              <a:lnSpc>
                <a:spcPts val="2400"/>
              </a:lnSpc>
            </a:pPr>
            <a:r>
              <a:rPr lang="en-GB" noProof="0" dirty="0"/>
              <a:t>&lt;Page title (</a:t>
            </a:r>
            <a:r>
              <a:rPr lang="hr-HR" noProof="0" dirty="0"/>
              <a:t>15</a:t>
            </a:r>
            <a:r>
              <a:rPr lang="en-GB" noProof="0" dirty="0" err="1"/>
              <a:t>pt</a:t>
            </a:r>
            <a:r>
              <a:rPr lang="en-GB" noProof="0" dirty="0"/>
              <a:t>)&gt;</a:t>
            </a:r>
          </a:p>
        </p:txBody>
      </p:sp>
      <p:pic>
        <p:nvPicPr>
          <p:cNvPr id="19" name="Picture 18">
            <a:extLst>
              <a:ext uri="{FF2B5EF4-FFF2-40B4-BE49-F238E27FC236}">
                <a16:creationId xmlns:a16="http://schemas.microsoft.com/office/drawing/2014/main" id="{D05042BD-10E9-B74F-1893-4D848B53C1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8922" y="151678"/>
            <a:ext cx="702064" cy="657148"/>
          </a:xfrm>
          <a:prstGeom prst="rect">
            <a:avLst/>
          </a:prstGeom>
        </p:spPr>
      </p:pic>
    </p:spTree>
    <p:extLst>
      <p:ext uri="{BB962C8B-B14F-4D97-AF65-F5344CB8AC3E}">
        <p14:creationId xmlns:p14="http://schemas.microsoft.com/office/powerpoint/2010/main" val="1428303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2966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p:cNvSpPr>
            <a:spLocks noGrp="1"/>
          </p:cNvSpPr>
          <p:nvPr>
            <p:ph type="ctrTitle"/>
          </p:nvPr>
        </p:nvSpPr>
        <p:spPr>
          <a:xfrm>
            <a:off x="1524000" y="1122363"/>
            <a:ext cx="9144000" cy="2387600"/>
          </a:xfrm>
        </p:spPr>
        <p:txBody>
          <a:bodyPr anchor="b"/>
          <a:lstStyle>
            <a:lvl1pPr algn="ctr">
              <a:defRPr sz="6000"/>
            </a:lvl1pPr>
          </a:lstStyle>
          <a:p>
            <a:r>
              <a:rPr lang="hr-HR"/>
              <a:t>Uredite stil naslova matrice</a:t>
            </a:r>
          </a:p>
        </p:txBody>
      </p:sp>
      <p:sp>
        <p:nvSpPr>
          <p:cNvPr id="3" name="Podnaslov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p>
        </p:txBody>
      </p:sp>
      <p:sp>
        <p:nvSpPr>
          <p:cNvPr id="4" name="Rezervirano mjesto datuma 3"/>
          <p:cNvSpPr>
            <a:spLocks noGrp="1"/>
          </p:cNvSpPr>
          <p:nvPr>
            <p:ph type="dt" sz="half" idx="10"/>
          </p:nvPr>
        </p:nvSpPr>
        <p:spPr/>
        <p:txBody>
          <a:bodyPr/>
          <a:lstStyle/>
          <a:p>
            <a:fld id="{40279D68-E088-4C2B-A2A4-AAACFF840B08}" type="datetimeFigureOut">
              <a:rPr lang="hr-HR" smtClean="0"/>
              <a:t>05.11.2024</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F9AABDEC-0E41-433C-B284-9EAC7BF80765}" type="slidenum">
              <a:rPr lang="hr-HR" smtClean="0"/>
              <a:t>‹#›</a:t>
            </a:fld>
            <a:endParaRPr lang="hr-HR"/>
          </a:p>
        </p:txBody>
      </p:sp>
    </p:spTree>
    <p:extLst>
      <p:ext uri="{BB962C8B-B14F-4D97-AF65-F5344CB8AC3E}">
        <p14:creationId xmlns:p14="http://schemas.microsoft.com/office/powerpoint/2010/main" val="3638156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sadržaja 2"/>
          <p:cNvSpPr>
            <a:spLocks noGrp="1"/>
          </p:cNvSpPr>
          <p:nvPr>
            <p:ph idx="1"/>
          </p:nvPr>
        </p:nvSpPr>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40279D68-E088-4C2B-A2A4-AAACFF840B08}" type="datetimeFigureOut">
              <a:rPr lang="hr-HR" smtClean="0"/>
              <a:t>05.11.2024</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F9AABDEC-0E41-433C-B284-9EAC7BF80765}" type="slidenum">
              <a:rPr lang="hr-HR" smtClean="0"/>
              <a:t>‹#›</a:t>
            </a:fld>
            <a:endParaRPr lang="hr-HR"/>
          </a:p>
        </p:txBody>
      </p:sp>
    </p:spTree>
    <p:extLst>
      <p:ext uri="{BB962C8B-B14F-4D97-AF65-F5344CB8AC3E}">
        <p14:creationId xmlns:p14="http://schemas.microsoft.com/office/powerpoint/2010/main" val="3378658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Naslov 1"/>
          <p:cNvSpPr>
            <a:spLocks noGrp="1"/>
          </p:cNvSpPr>
          <p:nvPr>
            <p:ph type="title"/>
          </p:nvPr>
        </p:nvSpPr>
        <p:spPr>
          <a:xfrm>
            <a:off x="831850" y="1709738"/>
            <a:ext cx="10515600" cy="2852737"/>
          </a:xfrm>
        </p:spPr>
        <p:txBody>
          <a:bodyPr anchor="b"/>
          <a:lstStyle>
            <a:lvl1pPr>
              <a:defRPr sz="6000"/>
            </a:lvl1pPr>
          </a:lstStyle>
          <a:p>
            <a:r>
              <a:rPr lang="hr-HR"/>
              <a:t>Uredite stil naslova matrice</a:t>
            </a:r>
          </a:p>
        </p:txBody>
      </p:sp>
      <p:sp>
        <p:nvSpPr>
          <p:cNvPr id="3" name="Rezervirano mjesto teksta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r-HR"/>
              <a:t>Uredite stilove teksta matrice</a:t>
            </a:r>
          </a:p>
        </p:txBody>
      </p:sp>
      <p:sp>
        <p:nvSpPr>
          <p:cNvPr id="4" name="Rezervirano mjesto datuma 3"/>
          <p:cNvSpPr>
            <a:spLocks noGrp="1"/>
          </p:cNvSpPr>
          <p:nvPr>
            <p:ph type="dt" sz="half" idx="10"/>
          </p:nvPr>
        </p:nvSpPr>
        <p:spPr/>
        <p:txBody>
          <a:bodyPr/>
          <a:lstStyle/>
          <a:p>
            <a:fld id="{40279D68-E088-4C2B-A2A4-AAACFF840B08}" type="datetimeFigureOut">
              <a:rPr lang="hr-HR" smtClean="0"/>
              <a:t>05.11.2024</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F9AABDEC-0E41-433C-B284-9EAC7BF80765}" type="slidenum">
              <a:rPr lang="hr-HR" smtClean="0"/>
              <a:t>‹#›</a:t>
            </a:fld>
            <a:endParaRPr lang="hr-HR"/>
          </a:p>
        </p:txBody>
      </p:sp>
    </p:spTree>
    <p:extLst>
      <p:ext uri="{BB962C8B-B14F-4D97-AF65-F5344CB8AC3E}">
        <p14:creationId xmlns:p14="http://schemas.microsoft.com/office/powerpoint/2010/main" val="371090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sadržaja 2"/>
          <p:cNvSpPr>
            <a:spLocks noGrp="1"/>
          </p:cNvSpPr>
          <p:nvPr>
            <p:ph sz="half" idx="1"/>
          </p:nvPr>
        </p:nvSpPr>
        <p:spPr>
          <a:xfrm>
            <a:off x="838200" y="1825625"/>
            <a:ext cx="5181600" cy="4351338"/>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sadržaja 3"/>
          <p:cNvSpPr>
            <a:spLocks noGrp="1"/>
          </p:cNvSpPr>
          <p:nvPr>
            <p:ph sz="half" idx="2"/>
          </p:nvPr>
        </p:nvSpPr>
        <p:spPr>
          <a:xfrm>
            <a:off x="6172200" y="1825625"/>
            <a:ext cx="5181600" cy="4351338"/>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datuma 4"/>
          <p:cNvSpPr>
            <a:spLocks noGrp="1"/>
          </p:cNvSpPr>
          <p:nvPr>
            <p:ph type="dt" sz="half" idx="10"/>
          </p:nvPr>
        </p:nvSpPr>
        <p:spPr/>
        <p:txBody>
          <a:bodyPr/>
          <a:lstStyle/>
          <a:p>
            <a:fld id="{40279D68-E088-4C2B-A2A4-AAACFF840B08}" type="datetimeFigureOut">
              <a:rPr lang="hr-HR" smtClean="0"/>
              <a:t>05.11.2024</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F9AABDEC-0E41-433C-B284-9EAC7BF80765}" type="slidenum">
              <a:rPr lang="hr-HR" smtClean="0"/>
              <a:t>‹#›</a:t>
            </a:fld>
            <a:endParaRPr lang="hr-HR"/>
          </a:p>
        </p:txBody>
      </p:sp>
    </p:spTree>
    <p:extLst>
      <p:ext uri="{BB962C8B-B14F-4D97-AF65-F5344CB8AC3E}">
        <p14:creationId xmlns:p14="http://schemas.microsoft.com/office/powerpoint/2010/main" val="3058170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p:cNvSpPr>
            <a:spLocks noGrp="1"/>
          </p:cNvSpPr>
          <p:nvPr>
            <p:ph type="title"/>
          </p:nvPr>
        </p:nvSpPr>
        <p:spPr>
          <a:xfrm>
            <a:off x="839788" y="365125"/>
            <a:ext cx="10515600" cy="1325563"/>
          </a:xfrm>
        </p:spPr>
        <p:txBody>
          <a:bodyPr/>
          <a:lstStyle/>
          <a:p>
            <a:r>
              <a:rPr lang="hr-HR"/>
              <a:t>Uredite stil naslova matrice</a:t>
            </a:r>
          </a:p>
        </p:txBody>
      </p:sp>
      <p:sp>
        <p:nvSpPr>
          <p:cNvPr id="3" name="Rezervirano mjesto teksta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4" name="Rezervirano mjesto sadržaja 3"/>
          <p:cNvSpPr>
            <a:spLocks noGrp="1"/>
          </p:cNvSpPr>
          <p:nvPr>
            <p:ph sz="half" idx="2"/>
          </p:nvPr>
        </p:nvSpPr>
        <p:spPr>
          <a:xfrm>
            <a:off x="839788" y="2505075"/>
            <a:ext cx="5157787" cy="3684588"/>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teksta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6" name="Rezervirano mjesto sadržaja 5"/>
          <p:cNvSpPr>
            <a:spLocks noGrp="1"/>
          </p:cNvSpPr>
          <p:nvPr>
            <p:ph sz="quarter" idx="4"/>
          </p:nvPr>
        </p:nvSpPr>
        <p:spPr>
          <a:xfrm>
            <a:off x="6172200" y="2505075"/>
            <a:ext cx="5183188" cy="3684588"/>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7" name="Rezervirano mjesto datuma 6"/>
          <p:cNvSpPr>
            <a:spLocks noGrp="1"/>
          </p:cNvSpPr>
          <p:nvPr>
            <p:ph type="dt" sz="half" idx="10"/>
          </p:nvPr>
        </p:nvSpPr>
        <p:spPr/>
        <p:txBody>
          <a:bodyPr/>
          <a:lstStyle/>
          <a:p>
            <a:fld id="{40279D68-E088-4C2B-A2A4-AAACFF840B08}" type="datetimeFigureOut">
              <a:rPr lang="hr-HR" smtClean="0"/>
              <a:t>05.11.2024</a:t>
            </a:fld>
            <a:endParaRPr lang="hr-HR"/>
          </a:p>
        </p:txBody>
      </p:sp>
      <p:sp>
        <p:nvSpPr>
          <p:cNvPr id="8" name="Rezervirano mjesto podnožja 7"/>
          <p:cNvSpPr>
            <a:spLocks noGrp="1"/>
          </p:cNvSpPr>
          <p:nvPr>
            <p:ph type="ftr" sz="quarter" idx="11"/>
          </p:nvPr>
        </p:nvSpPr>
        <p:spPr/>
        <p:txBody>
          <a:bodyPr/>
          <a:lstStyle/>
          <a:p>
            <a:endParaRPr lang="hr-HR"/>
          </a:p>
        </p:txBody>
      </p:sp>
      <p:sp>
        <p:nvSpPr>
          <p:cNvPr id="9" name="Rezervirano mjesto broja slajda 8"/>
          <p:cNvSpPr>
            <a:spLocks noGrp="1"/>
          </p:cNvSpPr>
          <p:nvPr>
            <p:ph type="sldNum" sz="quarter" idx="12"/>
          </p:nvPr>
        </p:nvSpPr>
        <p:spPr/>
        <p:txBody>
          <a:bodyPr/>
          <a:lstStyle/>
          <a:p>
            <a:fld id="{F9AABDEC-0E41-433C-B284-9EAC7BF80765}" type="slidenum">
              <a:rPr lang="hr-HR" smtClean="0"/>
              <a:t>‹#›</a:t>
            </a:fld>
            <a:endParaRPr lang="hr-HR"/>
          </a:p>
        </p:txBody>
      </p:sp>
    </p:spTree>
    <p:extLst>
      <p:ext uri="{BB962C8B-B14F-4D97-AF65-F5344CB8AC3E}">
        <p14:creationId xmlns:p14="http://schemas.microsoft.com/office/powerpoint/2010/main" val="4213168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datuma 2"/>
          <p:cNvSpPr>
            <a:spLocks noGrp="1"/>
          </p:cNvSpPr>
          <p:nvPr>
            <p:ph type="dt" sz="half" idx="10"/>
          </p:nvPr>
        </p:nvSpPr>
        <p:spPr/>
        <p:txBody>
          <a:bodyPr/>
          <a:lstStyle/>
          <a:p>
            <a:fld id="{40279D68-E088-4C2B-A2A4-AAACFF840B08}" type="datetimeFigureOut">
              <a:rPr lang="hr-HR" smtClean="0"/>
              <a:t>05.11.2024</a:t>
            </a:fld>
            <a:endParaRPr lang="hr-HR"/>
          </a:p>
        </p:txBody>
      </p:sp>
      <p:sp>
        <p:nvSpPr>
          <p:cNvPr id="4" name="Rezervirano mjesto podnožja 3"/>
          <p:cNvSpPr>
            <a:spLocks noGrp="1"/>
          </p:cNvSpPr>
          <p:nvPr>
            <p:ph type="ftr" sz="quarter" idx="11"/>
          </p:nvPr>
        </p:nvSpPr>
        <p:spPr/>
        <p:txBody>
          <a:bodyPr/>
          <a:lstStyle/>
          <a:p>
            <a:endParaRPr lang="hr-HR"/>
          </a:p>
        </p:txBody>
      </p:sp>
      <p:sp>
        <p:nvSpPr>
          <p:cNvPr id="5" name="Rezervirano mjesto broja slajda 4"/>
          <p:cNvSpPr>
            <a:spLocks noGrp="1"/>
          </p:cNvSpPr>
          <p:nvPr>
            <p:ph type="sldNum" sz="quarter" idx="12"/>
          </p:nvPr>
        </p:nvSpPr>
        <p:spPr/>
        <p:txBody>
          <a:bodyPr/>
          <a:lstStyle/>
          <a:p>
            <a:fld id="{F9AABDEC-0E41-433C-B284-9EAC7BF80765}" type="slidenum">
              <a:rPr lang="hr-HR" smtClean="0"/>
              <a:t>‹#›</a:t>
            </a:fld>
            <a:endParaRPr lang="hr-HR"/>
          </a:p>
        </p:txBody>
      </p:sp>
    </p:spTree>
    <p:extLst>
      <p:ext uri="{BB962C8B-B14F-4D97-AF65-F5344CB8AC3E}">
        <p14:creationId xmlns:p14="http://schemas.microsoft.com/office/powerpoint/2010/main" val="2304070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p:cNvSpPr>
            <a:spLocks noGrp="1"/>
          </p:cNvSpPr>
          <p:nvPr>
            <p:ph type="dt" sz="half" idx="10"/>
          </p:nvPr>
        </p:nvSpPr>
        <p:spPr/>
        <p:txBody>
          <a:bodyPr/>
          <a:lstStyle/>
          <a:p>
            <a:fld id="{40279D68-E088-4C2B-A2A4-AAACFF840B08}" type="datetimeFigureOut">
              <a:rPr lang="hr-HR" smtClean="0"/>
              <a:t>05.11.2024</a:t>
            </a:fld>
            <a:endParaRPr lang="hr-HR"/>
          </a:p>
        </p:txBody>
      </p:sp>
      <p:sp>
        <p:nvSpPr>
          <p:cNvPr id="3" name="Rezervirano mjesto podnožja 2"/>
          <p:cNvSpPr>
            <a:spLocks noGrp="1"/>
          </p:cNvSpPr>
          <p:nvPr>
            <p:ph type="ftr" sz="quarter" idx="11"/>
          </p:nvPr>
        </p:nvSpPr>
        <p:spPr/>
        <p:txBody>
          <a:bodyPr/>
          <a:lstStyle/>
          <a:p>
            <a:endParaRPr lang="hr-HR"/>
          </a:p>
        </p:txBody>
      </p:sp>
      <p:sp>
        <p:nvSpPr>
          <p:cNvPr id="4" name="Rezervirano mjesto broja slajda 3"/>
          <p:cNvSpPr>
            <a:spLocks noGrp="1"/>
          </p:cNvSpPr>
          <p:nvPr>
            <p:ph type="sldNum" sz="quarter" idx="12"/>
          </p:nvPr>
        </p:nvSpPr>
        <p:spPr/>
        <p:txBody>
          <a:bodyPr/>
          <a:lstStyle/>
          <a:p>
            <a:fld id="{F9AABDEC-0E41-433C-B284-9EAC7BF80765}" type="slidenum">
              <a:rPr lang="hr-HR" smtClean="0"/>
              <a:t>‹#›</a:t>
            </a:fld>
            <a:endParaRPr lang="hr-HR"/>
          </a:p>
        </p:txBody>
      </p:sp>
    </p:spTree>
    <p:extLst>
      <p:ext uri="{BB962C8B-B14F-4D97-AF65-F5344CB8AC3E}">
        <p14:creationId xmlns:p14="http://schemas.microsoft.com/office/powerpoint/2010/main" val="129965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p:cNvSpPr>
            <a:spLocks noGrp="1"/>
          </p:cNvSpPr>
          <p:nvPr>
            <p:ph type="title"/>
          </p:nvPr>
        </p:nvSpPr>
        <p:spPr>
          <a:xfrm>
            <a:off x="839788" y="457200"/>
            <a:ext cx="3932237" cy="1600200"/>
          </a:xfrm>
        </p:spPr>
        <p:txBody>
          <a:bodyPr anchor="b"/>
          <a:lstStyle>
            <a:lvl1pPr>
              <a:defRPr sz="3200"/>
            </a:lvl1pPr>
          </a:lstStyle>
          <a:p>
            <a:r>
              <a:rPr lang="hr-HR"/>
              <a:t>Uredite stil naslova matrice</a:t>
            </a:r>
          </a:p>
        </p:txBody>
      </p:sp>
      <p:sp>
        <p:nvSpPr>
          <p:cNvPr id="3" name="Rezervirano mjesto sadržaja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teksta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Uredite stilove teksta matrice</a:t>
            </a:r>
          </a:p>
        </p:txBody>
      </p:sp>
      <p:sp>
        <p:nvSpPr>
          <p:cNvPr id="5" name="Rezervirano mjesto datuma 4"/>
          <p:cNvSpPr>
            <a:spLocks noGrp="1"/>
          </p:cNvSpPr>
          <p:nvPr>
            <p:ph type="dt" sz="half" idx="10"/>
          </p:nvPr>
        </p:nvSpPr>
        <p:spPr/>
        <p:txBody>
          <a:bodyPr/>
          <a:lstStyle/>
          <a:p>
            <a:fld id="{40279D68-E088-4C2B-A2A4-AAACFF840B08}" type="datetimeFigureOut">
              <a:rPr lang="hr-HR" smtClean="0"/>
              <a:t>05.11.2024</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F9AABDEC-0E41-433C-B284-9EAC7BF80765}" type="slidenum">
              <a:rPr lang="hr-HR" smtClean="0"/>
              <a:t>‹#›</a:t>
            </a:fld>
            <a:endParaRPr lang="hr-HR"/>
          </a:p>
        </p:txBody>
      </p:sp>
    </p:spTree>
    <p:extLst>
      <p:ext uri="{BB962C8B-B14F-4D97-AF65-F5344CB8AC3E}">
        <p14:creationId xmlns:p14="http://schemas.microsoft.com/office/powerpoint/2010/main" val="1955847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p:cNvSpPr>
            <a:spLocks noGrp="1"/>
          </p:cNvSpPr>
          <p:nvPr>
            <p:ph type="title"/>
          </p:nvPr>
        </p:nvSpPr>
        <p:spPr>
          <a:xfrm>
            <a:off x="839788" y="457200"/>
            <a:ext cx="3932237" cy="1600200"/>
          </a:xfrm>
        </p:spPr>
        <p:txBody>
          <a:bodyPr anchor="b"/>
          <a:lstStyle>
            <a:lvl1pPr>
              <a:defRPr sz="3200"/>
            </a:lvl1pPr>
          </a:lstStyle>
          <a:p>
            <a:r>
              <a:rPr lang="hr-HR"/>
              <a:t>Uredite stil naslova matrice</a:t>
            </a:r>
          </a:p>
        </p:txBody>
      </p:sp>
      <p:sp>
        <p:nvSpPr>
          <p:cNvPr id="3" name="Rezervirano mjesto slik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Rezervirano mjesto teksta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Uredite stilove teksta matrice</a:t>
            </a:r>
          </a:p>
        </p:txBody>
      </p:sp>
      <p:sp>
        <p:nvSpPr>
          <p:cNvPr id="5" name="Rezervirano mjesto datuma 4"/>
          <p:cNvSpPr>
            <a:spLocks noGrp="1"/>
          </p:cNvSpPr>
          <p:nvPr>
            <p:ph type="dt" sz="half" idx="10"/>
          </p:nvPr>
        </p:nvSpPr>
        <p:spPr/>
        <p:txBody>
          <a:bodyPr/>
          <a:lstStyle/>
          <a:p>
            <a:fld id="{40279D68-E088-4C2B-A2A4-AAACFF840B08}" type="datetimeFigureOut">
              <a:rPr lang="hr-HR" smtClean="0"/>
              <a:t>05.11.2024</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F9AABDEC-0E41-433C-B284-9EAC7BF80765}" type="slidenum">
              <a:rPr lang="hr-HR" smtClean="0"/>
              <a:t>‹#›</a:t>
            </a:fld>
            <a:endParaRPr lang="hr-HR"/>
          </a:p>
        </p:txBody>
      </p:sp>
    </p:spTree>
    <p:extLst>
      <p:ext uri="{BB962C8B-B14F-4D97-AF65-F5344CB8AC3E}">
        <p14:creationId xmlns:p14="http://schemas.microsoft.com/office/powerpoint/2010/main" val="3946491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okomitog teksta 2"/>
          <p:cNvSpPr>
            <a:spLocks noGrp="1"/>
          </p:cNvSpPr>
          <p:nvPr>
            <p:ph type="body" orient="vert" idx="1"/>
          </p:nvPr>
        </p:nvSpPr>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40279D68-E088-4C2B-A2A4-AAACFF840B08}" type="datetimeFigureOut">
              <a:rPr lang="hr-HR" smtClean="0"/>
              <a:t>05.11.2024</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F9AABDEC-0E41-433C-B284-9EAC7BF80765}" type="slidenum">
              <a:rPr lang="hr-HR" smtClean="0"/>
              <a:t>‹#›</a:t>
            </a:fld>
            <a:endParaRPr lang="hr-HR"/>
          </a:p>
        </p:txBody>
      </p:sp>
    </p:spTree>
    <p:extLst>
      <p:ext uri="{BB962C8B-B14F-4D97-AF65-F5344CB8AC3E}">
        <p14:creationId xmlns:p14="http://schemas.microsoft.com/office/powerpoint/2010/main" val="2013932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p:cNvSpPr>
            <a:spLocks noGrp="1"/>
          </p:cNvSpPr>
          <p:nvPr>
            <p:ph type="title" orient="vert"/>
          </p:nvPr>
        </p:nvSpPr>
        <p:spPr>
          <a:xfrm>
            <a:off x="8724900" y="365125"/>
            <a:ext cx="2628900" cy="5811838"/>
          </a:xfrm>
        </p:spPr>
        <p:txBody>
          <a:bodyPr vert="eaVert"/>
          <a:lstStyle/>
          <a:p>
            <a:r>
              <a:rPr lang="hr-HR"/>
              <a:t>Uredite stil naslova matrice</a:t>
            </a:r>
          </a:p>
        </p:txBody>
      </p:sp>
      <p:sp>
        <p:nvSpPr>
          <p:cNvPr id="3" name="Rezervirano mjesto okomitog teksta 2"/>
          <p:cNvSpPr>
            <a:spLocks noGrp="1"/>
          </p:cNvSpPr>
          <p:nvPr>
            <p:ph type="body" orient="vert" idx="1"/>
          </p:nvPr>
        </p:nvSpPr>
        <p:spPr>
          <a:xfrm>
            <a:off x="838200" y="365125"/>
            <a:ext cx="7734300" cy="5811838"/>
          </a:xfrm>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40279D68-E088-4C2B-A2A4-AAACFF840B08}" type="datetimeFigureOut">
              <a:rPr lang="hr-HR" smtClean="0"/>
              <a:t>05.11.2024</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F9AABDEC-0E41-433C-B284-9EAC7BF80765}" type="slidenum">
              <a:rPr lang="hr-HR" smtClean="0"/>
              <a:t>‹#›</a:t>
            </a:fld>
            <a:endParaRPr lang="hr-HR"/>
          </a:p>
        </p:txBody>
      </p:sp>
    </p:spTree>
    <p:extLst>
      <p:ext uri="{BB962C8B-B14F-4D97-AF65-F5344CB8AC3E}">
        <p14:creationId xmlns:p14="http://schemas.microsoft.com/office/powerpoint/2010/main" val="1886062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Naslovni slajd">
    <p:spTree>
      <p:nvGrpSpPr>
        <p:cNvPr id="1" name=""/>
        <p:cNvGrpSpPr/>
        <p:nvPr/>
      </p:nvGrpSpPr>
      <p:grpSpPr>
        <a:xfrm>
          <a:off x="0" y="0"/>
          <a:ext cx="0" cy="0"/>
          <a:chOff x="0" y="0"/>
          <a:chExt cx="0" cy="0"/>
        </a:xfrm>
      </p:grpSpPr>
      <p:pic>
        <p:nvPicPr>
          <p:cNvPr id="4" name="Picture 2" descr="Background"/>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4474" t="4568" r="14610" b="12376"/>
          <a:stretch>
            <a:fillRect/>
          </a:stretch>
        </p:blipFill>
        <p:spPr bwMode="auto">
          <a:xfrm>
            <a:off x="0" y="0"/>
            <a:ext cx="116268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10646833" y="3738564"/>
            <a:ext cx="10584" cy="9525"/>
          </a:xfrm>
          <a:prstGeom prst="rect">
            <a:avLst/>
          </a:prstGeom>
          <a:solidFill>
            <a:srgbClr val="FFAE33"/>
          </a:solidFill>
          <a:ln>
            <a:noFill/>
          </a:ln>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sr-Latn-RS" altLang="sr-Latn-RS" sz="2400" dirty="0"/>
          </a:p>
        </p:txBody>
      </p:sp>
      <p:sp>
        <p:nvSpPr>
          <p:cNvPr id="6" name="Rectangle 4"/>
          <p:cNvSpPr>
            <a:spLocks noChangeArrowheads="1"/>
          </p:cNvSpPr>
          <p:nvPr/>
        </p:nvSpPr>
        <p:spPr bwMode="auto">
          <a:xfrm>
            <a:off x="10585451" y="3729039"/>
            <a:ext cx="14816" cy="9525"/>
          </a:xfrm>
          <a:prstGeom prst="rect">
            <a:avLst/>
          </a:prstGeom>
          <a:solidFill>
            <a:srgbClr val="FFAE33"/>
          </a:solidFill>
          <a:ln>
            <a:noFill/>
          </a:ln>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sr-Latn-RS" altLang="sr-Latn-RS" sz="2400" dirty="0"/>
          </a:p>
        </p:txBody>
      </p:sp>
      <p:sp>
        <p:nvSpPr>
          <p:cNvPr id="7" name="Rectangle 5"/>
          <p:cNvSpPr>
            <a:spLocks noChangeArrowheads="1"/>
          </p:cNvSpPr>
          <p:nvPr/>
        </p:nvSpPr>
        <p:spPr bwMode="auto">
          <a:xfrm>
            <a:off x="10373785" y="3738564"/>
            <a:ext cx="10583" cy="9525"/>
          </a:xfrm>
          <a:prstGeom prst="rect">
            <a:avLst/>
          </a:prstGeom>
          <a:solidFill>
            <a:srgbClr val="FFAE33"/>
          </a:solidFill>
          <a:ln>
            <a:noFill/>
          </a:ln>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sr-Latn-RS" altLang="sr-Latn-RS" sz="2400" dirty="0"/>
          </a:p>
        </p:txBody>
      </p:sp>
      <p:sp>
        <p:nvSpPr>
          <p:cNvPr id="8" name="Freeform 6"/>
          <p:cNvSpPr>
            <a:spLocks/>
          </p:cNvSpPr>
          <p:nvPr/>
        </p:nvSpPr>
        <p:spPr bwMode="auto">
          <a:xfrm>
            <a:off x="10515601" y="3941764"/>
            <a:ext cx="12700" cy="9525"/>
          </a:xfrm>
          <a:custGeom>
            <a:avLst/>
            <a:gdLst>
              <a:gd name="T0" fmla="*/ 0 w 19"/>
              <a:gd name="T1" fmla="*/ 2147483646 h 18"/>
              <a:gd name="T2" fmla="*/ 2147483646 w 19"/>
              <a:gd name="T3" fmla="*/ 0 h 18"/>
              <a:gd name="T4" fmla="*/ 2147483646 w 19"/>
              <a:gd name="T5" fmla="*/ 2147483646 h 18"/>
              <a:gd name="T6" fmla="*/ 0 w 19"/>
              <a:gd name="T7" fmla="*/ 2147483646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8">
                <a:moveTo>
                  <a:pt x="0" y="18"/>
                </a:moveTo>
                <a:lnTo>
                  <a:pt x="19" y="0"/>
                </a:lnTo>
                <a:lnTo>
                  <a:pt x="19" y="18"/>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r-HR" sz="1800"/>
          </a:p>
        </p:txBody>
      </p:sp>
      <p:sp>
        <p:nvSpPr>
          <p:cNvPr id="9" name="Rectangle 7"/>
          <p:cNvSpPr>
            <a:spLocks noChangeArrowheads="1"/>
          </p:cNvSpPr>
          <p:nvPr/>
        </p:nvSpPr>
        <p:spPr bwMode="auto">
          <a:xfrm>
            <a:off x="10551585" y="3911601"/>
            <a:ext cx="10583" cy="9525"/>
          </a:xfrm>
          <a:prstGeom prst="rect">
            <a:avLst/>
          </a:prstGeom>
          <a:solidFill>
            <a:srgbClr val="FFAE33"/>
          </a:solidFill>
          <a:ln>
            <a:noFill/>
          </a:ln>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sr-Latn-RS" altLang="sr-Latn-RS" sz="2400" dirty="0"/>
          </a:p>
        </p:txBody>
      </p:sp>
      <p:graphicFrame>
        <p:nvGraphicFramePr>
          <p:cNvPr id="10" name="Base" hidden="1"/>
          <p:cNvGraphicFramePr>
            <a:graphicFrameLocks/>
          </p:cNvGraphicFramePr>
          <p:nvPr/>
        </p:nvGraphicFramePr>
        <p:xfrm>
          <a:off x="2032000" y="1397000"/>
          <a:ext cx="8128000" cy="4064000"/>
        </p:xfrm>
        <a:graphic>
          <a:graphicData uri="http://schemas.openxmlformats.org/presentationml/2006/ole">
            <mc:AlternateContent xmlns:mc="http://schemas.openxmlformats.org/markup-compatibility/2006">
              <mc:Choice xmlns:v="urn:schemas-microsoft-com:vml" Requires="v">
                <p:oleObj spid="_x0000_s2111" name="Presentation" r:id="rId4" imgW="0" imgH="0" progId="PowerPoint.Show.8">
                  <p:embed/>
                </p:oleObj>
              </mc:Choice>
              <mc:Fallback>
                <p:oleObj name="Presentation" r:id="rId4" imgW="0" imgH="0" progId="PowerPoint.Show.8">
                  <p:embed/>
                  <p:pic>
                    <p:nvPicPr>
                      <p:cNvPr id="10" name="Base"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032000" y="1397000"/>
                        <a:ext cx="8128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585" name="Rectangle 9"/>
          <p:cNvSpPr>
            <a:spLocks noGrp="1" noChangeArrowheads="1"/>
          </p:cNvSpPr>
          <p:nvPr>
            <p:ph type="subTitle" idx="1"/>
          </p:nvPr>
        </p:nvSpPr>
        <p:spPr>
          <a:xfrm>
            <a:off x="1828800" y="3886200"/>
            <a:ext cx="8534400" cy="1752600"/>
          </a:xfrm>
        </p:spPr>
        <p:txBody>
          <a:bodyPr/>
          <a:lstStyle>
            <a:lvl1pPr marL="0" indent="0" algn="ctr">
              <a:buFont typeface="Symbol" pitchFamily="18" charset="2"/>
              <a:buNone/>
              <a:defRPr b="1"/>
            </a:lvl1pPr>
          </a:lstStyle>
          <a:p>
            <a:pPr lvl="0"/>
            <a:r>
              <a:rPr lang="en-US" altLang="sr-Latn-RS" noProof="0"/>
              <a:t>Click to edit Master subtitle style</a:t>
            </a:r>
          </a:p>
        </p:txBody>
      </p:sp>
      <p:sp>
        <p:nvSpPr>
          <p:cNvPr id="24586" name="Rectangle 10"/>
          <p:cNvSpPr>
            <a:spLocks noGrp="1" noChangeArrowheads="1"/>
          </p:cNvSpPr>
          <p:nvPr>
            <p:ph type="ctrTitle" sz="quarter"/>
          </p:nvPr>
        </p:nvSpPr>
        <p:spPr>
          <a:xfrm>
            <a:off x="914400" y="2286000"/>
            <a:ext cx="10363200" cy="1143000"/>
          </a:xfrm>
        </p:spPr>
        <p:txBody>
          <a:bodyPr lIns="91440"/>
          <a:lstStyle>
            <a:lvl1pPr algn="ctr">
              <a:defRPr sz="3200"/>
            </a:lvl1pPr>
          </a:lstStyle>
          <a:p>
            <a:pPr lvl="0"/>
            <a:r>
              <a:rPr lang="en-US" altLang="sr-Latn-RS" noProof="0"/>
              <a:t>Click to edit Master title style</a:t>
            </a:r>
          </a:p>
        </p:txBody>
      </p:sp>
    </p:spTree>
    <p:extLst>
      <p:ext uri="{BB962C8B-B14F-4D97-AF65-F5344CB8AC3E}">
        <p14:creationId xmlns:p14="http://schemas.microsoft.com/office/powerpoint/2010/main" val="2934526483"/>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Naslov i sadržaj">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sadržaja 2"/>
          <p:cNvSpPr>
            <a:spLocks noGrp="1"/>
          </p:cNvSpPr>
          <p:nvPr>
            <p:ph idx="1"/>
          </p:nvPr>
        </p:nvSpPr>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ctangle 6"/>
          <p:cNvSpPr>
            <a:spLocks noGrp="1" noChangeArrowheads="1"/>
          </p:cNvSpPr>
          <p:nvPr>
            <p:ph type="sldNum" sz="quarter" idx="10"/>
          </p:nvPr>
        </p:nvSpPr>
        <p:spPr/>
        <p:txBody>
          <a:bodyPr/>
          <a:lstStyle>
            <a:lvl1pPr>
              <a:defRPr/>
            </a:lvl1pPr>
          </a:lstStyle>
          <a:p>
            <a:pPr>
              <a:defRPr/>
            </a:pPr>
            <a:fld id="{810A3E66-B97B-4DA5-9E07-2478F1807277}" type="slidenum">
              <a:rPr lang="en-US" altLang="sr-Latn-RS"/>
              <a:pPr>
                <a:defRPr/>
              </a:pPr>
              <a:t>‹#›</a:t>
            </a:fld>
            <a:endParaRPr lang="en-US" altLang="sr-Latn-RS"/>
          </a:p>
        </p:txBody>
      </p:sp>
    </p:spTree>
    <p:extLst>
      <p:ext uri="{BB962C8B-B14F-4D97-AF65-F5344CB8AC3E}">
        <p14:creationId xmlns:p14="http://schemas.microsoft.com/office/powerpoint/2010/main" val="132082611"/>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Zaglavlje odjeljka">
    <p:spTree>
      <p:nvGrpSpPr>
        <p:cNvPr id="1" name=""/>
        <p:cNvGrpSpPr/>
        <p:nvPr/>
      </p:nvGrpSpPr>
      <p:grpSpPr>
        <a:xfrm>
          <a:off x="0" y="0"/>
          <a:ext cx="0" cy="0"/>
          <a:chOff x="0" y="0"/>
          <a:chExt cx="0" cy="0"/>
        </a:xfrm>
      </p:grpSpPr>
      <p:sp>
        <p:nvSpPr>
          <p:cNvPr id="2" name="Naslov 1"/>
          <p:cNvSpPr>
            <a:spLocks noGrp="1"/>
          </p:cNvSpPr>
          <p:nvPr>
            <p:ph type="title"/>
          </p:nvPr>
        </p:nvSpPr>
        <p:spPr>
          <a:xfrm>
            <a:off x="963084" y="4406901"/>
            <a:ext cx="10363200" cy="1362075"/>
          </a:xfrm>
        </p:spPr>
        <p:txBody>
          <a:bodyPr anchor="t"/>
          <a:lstStyle>
            <a:lvl1pPr algn="l">
              <a:defRPr sz="4000" b="1" cap="all"/>
            </a:lvl1pPr>
          </a:lstStyle>
          <a:p>
            <a:r>
              <a:rPr lang="hr-HR"/>
              <a:t>Uredite stil naslova matrice</a:t>
            </a:r>
          </a:p>
        </p:txBody>
      </p:sp>
      <p:sp>
        <p:nvSpPr>
          <p:cNvPr id="3" name="Rezervirano mjesto teksta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r-HR"/>
              <a:t>Uredite stilove teksta matrice</a:t>
            </a:r>
          </a:p>
        </p:txBody>
      </p:sp>
      <p:sp>
        <p:nvSpPr>
          <p:cNvPr id="4" name="Rectangle 6"/>
          <p:cNvSpPr>
            <a:spLocks noGrp="1" noChangeArrowheads="1"/>
          </p:cNvSpPr>
          <p:nvPr>
            <p:ph type="sldNum" sz="quarter" idx="10"/>
          </p:nvPr>
        </p:nvSpPr>
        <p:spPr/>
        <p:txBody>
          <a:bodyPr/>
          <a:lstStyle>
            <a:lvl1pPr>
              <a:defRPr/>
            </a:lvl1pPr>
          </a:lstStyle>
          <a:p>
            <a:pPr>
              <a:defRPr/>
            </a:pPr>
            <a:fld id="{9B355CC8-2F70-4AD8-9DA8-8B5CF3419441}" type="slidenum">
              <a:rPr lang="en-US" altLang="sr-Latn-RS"/>
              <a:pPr>
                <a:defRPr/>
              </a:pPr>
              <a:t>‹#›</a:t>
            </a:fld>
            <a:endParaRPr lang="en-US" altLang="sr-Latn-RS"/>
          </a:p>
        </p:txBody>
      </p:sp>
    </p:spTree>
    <p:extLst>
      <p:ext uri="{BB962C8B-B14F-4D97-AF65-F5344CB8AC3E}">
        <p14:creationId xmlns:p14="http://schemas.microsoft.com/office/powerpoint/2010/main" val="117443825"/>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Dva sadržaj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sadržaja 2"/>
          <p:cNvSpPr>
            <a:spLocks noGrp="1"/>
          </p:cNvSpPr>
          <p:nvPr>
            <p:ph sz="half" idx="1"/>
          </p:nvPr>
        </p:nvSpPr>
        <p:spPr>
          <a:xfrm>
            <a:off x="814917" y="836613"/>
            <a:ext cx="5080000" cy="3890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sadržaja 3"/>
          <p:cNvSpPr>
            <a:spLocks noGrp="1"/>
          </p:cNvSpPr>
          <p:nvPr>
            <p:ph sz="half" idx="2"/>
          </p:nvPr>
        </p:nvSpPr>
        <p:spPr>
          <a:xfrm>
            <a:off x="6098117" y="836613"/>
            <a:ext cx="5080000" cy="3890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ctangle 6"/>
          <p:cNvSpPr>
            <a:spLocks noGrp="1" noChangeArrowheads="1"/>
          </p:cNvSpPr>
          <p:nvPr>
            <p:ph type="sldNum" sz="quarter" idx="10"/>
          </p:nvPr>
        </p:nvSpPr>
        <p:spPr/>
        <p:txBody>
          <a:bodyPr/>
          <a:lstStyle>
            <a:lvl1pPr>
              <a:defRPr/>
            </a:lvl1pPr>
          </a:lstStyle>
          <a:p>
            <a:pPr>
              <a:defRPr/>
            </a:pPr>
            <a:fld id="{F323B84F-21B6-40B6-892F-87DBD297DB72}" type="slidenum">
              <a:rPr lang="en-US" altLang="sr-Latn-RS"/>
              <a:pPr>
                <a:defRPr/>
              </a:pPr>
              <a:t>‹#›</a:t>
            </a:fld>
            <a:endParaRPr lang="en-US" altLang="sr-Latn-RS"/>
          </a:p>
        </p:txBody>
      </p:sp>
    </p:spTree>
    <p:extLst>
      <p:ext uri="{BB962C8B-B14F-4D97-AF65-F5344CB8AC3E}">
        <p14:creationId xmlns:p14="http://schemas.microsoft.com/office/powerpoint/2010/main" val="445150416"/>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Usporedba">
    <p:spTree>
      <p:nvGrpSpPr>
        <p:cNvPr id="1" name=""/>
        <p:cNvGrpSpPr/>
        <p:nvPr/>
      </p:nvGrpSpPr>
      <p:grpSpPr>
        <a:xfrm>
          <a:off x="0" y="0"/>
          <a:ext cx="0" cy="0"/>
          <a:chOff x="0" y="0"/>
          <a:chExt cx="0" cy="0"/>
        </a:xfrm>
      </p:grpSpPr>
      <p:sp>
        <p:nvSpPr>
          <p:cNvPr id="2" name="Naslov 1"/>
          <p:cNvSpPr>
            <a:spLocks noGrp="1"/>
          </p:cNvSpPr>
          <p:nvPr>
            <p:ph type="title"/>
          </p:nvPr>
        </p:nvSpPr>
        <p:spPr>
          <a:xfrm>
            <a:off x="609600" y="274638"/>
            <a:ext cx="10972800" cy="1143000"/>
          </a:xfrm>
        </p:spPr>
        <p:txBody>
          <a:bodyPr/>
          <a:lstStyle>
            <a:lvl1pPr>
              <a:defRPr/>
            </a:lvl1pPr>
          </a:lstStyle>
          <a:p>
            <a:r>
              <a:rPr lang="hr-HR"/>
              <a:t>Uredite stil naslova matrice</a:t>
            </a:r>
          </a:p>
        </p:txBody>
      </p:sp>
      <p:sp>
        <p:nvSpPr>
          <p:cNvPr id="3" name="Rezervirano mjesto teksta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4" name="Rezervirano mjesto sadržaja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teksta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6" name="Rezervirano mjesto sadržaja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7" name="Slide Number Placeholder 17"/>
          <p:cNvSpPr>
            <a:spLocks noGrp="1" noChangeArrowheads="1"/>
          </p:cNvSpPr>
          <p:nvPr>
            <p:ph type="sldNum" sz="quarter" idx="10"/>
          </p:nvPr>
        </p:nvSpPr>
        <p:spPr/>
        <p:txBody>
          <a:bodyPr/>
          <a:lstStyle>
            <a:lvl1pPr>
              <a:defRPr/>
            </a:lvl1pPr>
          </a:lstStyle>
          <a:p>
            <a:pPr>
              <a:defRPr/>
            </a:pPr>
            <a:fld id="{59A6282A-F323-4A7F-91C6-3B014E584138}" type="slidenum">
              <a:rPr lang="en-US" altLang="sr-Latn-RS"/>
              <a:pPr>
                <a:defRPr/>
              </a:pPr>
              <a:t>‹#›</a:t>
            </a:fld>
            <a:endParaRPr lang="en-US" altLang="sr-Latn-RS"/>
          </a:p>
        </p:txBody>
      </p:sp>
    </p:spTree>
    <p:extLst>
      <p:ext uri="{BB962C8B-B14F-4D97-AF65-F5344CB8AC3E}">
        <p14:creationId xmlns:p14="http://schemas.microsoft.com/office/powerpoint/2010/main" val="30217647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ctangle 6"/>
          <p:cNvSpPr>
            <a:spLocks noGrp="1" noChangeArrowheads="1"/>
          </p:cNvSpPr>
          <p:nvPr>
            <p:ph type="sldNum" sz="quarter" idx="10"/>
          </p:nvPr>
        </p:nvSpPr>
        <p:spPr/>
        <p:txBody>
          <a:bodyPr/>
          <a:lstStyle>
            <a:lvl1pPr>
              <a:defRPr/>
            </a:lvl1pPr>
          </a:lstStyle>
          <a:p>
            <a:pPr>
              <a:defRPr/>
            </a:pPr>
            <a:fld id="{1603F40B-EB39-461D-A572-455AC18CB3E7}" type="slidenum">
              <a:rPr lang="en-US" altLang="sr-Latn-RS"/>
              <a:pPr>
                <a:defRPr/>
              </a:pPr>
              <a:t>‹#›</a:t>
            </a:fld>
            <a:endParaRPr lang="en-US" altLang="sr-Latn-RS"/>
          </a:p>
        </p:txBody>
      </p:sp>
    </p:spTree>
    <p:extLst>
      <p:ext uri="{BB962C8B-B14F-4D97-AF65-F5344CB8AC3E}">
        <p14:creationId xmlns:p14="http://schemas.microsoft.com/office/powerpoint/2010/main" val="809171107"/>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Prazno">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pPr>
              <a:defRPr/>
            </a:pPr>
            <a:fld id="{E01D3210-3C38-45D9-B755-CEE48CB96BFF}" type="slidenum">
              <a:rPr lang="en-US" altLang="sr-Latn-RS"/>
              <a:pPr>
                <a:defRPr/>
              </a:pPr>
              <a:t>‹#›</a:t>
            </a:fld>
            <a:endParaRPr lang="en-US" altLang="sr-Latn-RS"/>
          </a:p>
        </p:txBody>
      </p:sp>
    </p:spTree>
    <p:extLst>
      <p:ext uri="{BB962C8B-B14F-4D97-AF65-F5344CB8AC3E}">
        <p14:creationId xmlns:p14="http://schemas.microsoft.com/office/powerpoint/2010/main" val="703243106"/>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Sadržaj s opisom">
    <p:spTree>
      <p:nvGrpSpPr>
        <p:cNvPr id="1" name=""/>
        <p:cNvGrpSpPr/>
        <p:nvPr/>
      </p:nvGrpSpPr>
      <p:grpSpPr>
        <a:xfrm>
          <a:off x="0" y="0"/>
          <a:ext cx="0" cy="0"/>
          <a:chOff x="0" y="0"/>
          <a:chExt cx="0" cy="0"/>
        </a:xfrm>
      </p:grpSpPr>
      <p:sp>
        <p:nvSpPr>
          <p:cNvPr id="2" name="Naslov 1"/>
          <p:cNvSpPr>
            <a:spLocks noGrp="1"/>
          </p:cNvSpPr>
          <p:nvPr>
            <p:ph type="title"/>
          </p:nvPr>
        </p:nvSpPr>
        <p:spPr>
          <a:xfrm>
            <a:off x="609601" y="273050"/>
            <a:ext cx="4011084" cy="1162050"/>
          </a:xfrm>
        </p:spPr>
        <p:txBody>
          <a:bodyPr anchor="b"/>
          <a:lstStyle>
            <a:lvl1pPr algn="l">
              <a:defRPr sz="2000" b="1"/>
            </a:lvl1pPr>
          </a:lstStyle>
          <a:p>
            <a:r>
              <a:rPr lang="hr-HR"/>
              <a:t>Uredite stil naslova matrice</a:t>
            </a:r>
          </a:p>
        </p:txBody>
      </p:sp>
      <p:sp>
        <p:nvSpPr>
          <p:cNvPr id="3" name="Rezervirano mjesto sadržaja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teksta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Rectangle 6"/>
          <p:cNvSpPr>
            <a:spLocks noGrp="1" noChangeArrowheads="1"/>
          </p:cNvSpPr>
          <p:nvPr>
            <p:ph type="sldNum" sz="quarter" idx="10"/>
          </p:nvPr>
        </p:nvSpPr>
        <p:spPr/>
        <p:txBody>
          <a:bodyPr/>
          <a:lstStyle>
            <a:lvl1pPr>
              <a:defRPr/>
            </a:lvl1pPr>
          </a:lstStyle>
          <a:p>
            <a:pPr>
              <a:defRPr/>
            </a:pPr>
            <a:fld id="{5436F594-7830-47B4-A3C7-2689396EDB1F}" type="slidenum">
              <a:rPr lang="en-US" altLang="sr-Latn-RS"/>
              <a:pPr>
                <a:defRPr/>
              </a:pPr>
              <a:t>‹#›</a:t>
            </a:fld>
            <a:endParaRPr lang="en-US" altLang="sr-Latn-RS"/>
          </a:p>
        </p:txBody>
      </p:sp>
    </p:spTree>
    <p:extLst>
      <p:ext uri="{BB962C8B-B14F-4D97-AF65-F5344CB8AC3E}">
        <p14:creationId xmlns:p14="http://schemas.microsoft.com/office/powerpoint/2010/main" val="1611751806"/>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Slika s opisom">
    <p:spTree>
      <p:nvGrpSpPr>
        <p:cNvPr id="1" name=""/>
        <p:cNvGrpSpPr/>
        <p:nvPr/>
      </p:nvGrpSpPr>
      <p:grpSpPr>
        <a:xfrm>
          <a:off x="0" y="0"/>
          <a:ext cx="0" cy="0"/>
          <a:chOff x="0" y="0"/>
          <a:chExt cx="0" cy="0"/>
        </a:xfrm>
      </p:grpSpPr>
      <p:sp>
        <p:nvSpPr>
          <p:cNvPr id="2" name="Naslov 1"/>
          <p:cNvSpPr>
            <a:spLocks noGrp="1"/>
          </p:cNvSpPr>
          <p:nvPr>
            <p:ph type="title"/>
          </p:nvPr>
        </p:nvSpPr>
        <p:spPr>
          <a:xfrm>
            <a:off x="2389717" y="4800600"/>
            <a:ext cx="7315200" cy="566738"/>
          </a:xfrm>
        </p:spPr>
        <p:txBody>
          <a:bodyPr anchor="b"/>
          <a:lstStyle>
            <a:lvl1pPr algn="l">
              <a:defRPr sz="2000" b="1"/>
            </a:lvl1pPr>
          </a:lstStyle>
          <a:p>
            <a:r>
              <a:rPr lang="hr-HR"/>
              <a:t>Uredite stil naslova matrice</a:t>
            </a:r>
          </a:p>
        </p:txBody>
      </p:sp>
      <p:sp>
        <p:nvSpPr>
          <p:cNvPr id="3" name="Rezervirano mjesto slik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r-HR" noProof="0" dirty="0"/>
          </a:p>
        </p:txBody>
      </p:sp>
      <p:sp>
        <p:nvSpPr>
          <p:cNvPr id="4" name="Rezervirano mjesto teksta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Rectangle 6"/>
          <p:cNvSpPr>
            <a:spLocks noGrp="1" noChangeArrowheads="1"/>
          </p:cNvSpPr>
          <p:nvPr>
            <p:ph type="sldNum" sz="quarter" idx="10"/>
          </p:nvPr>
        </p:nvSpPr>
        <p:spPr/>
        <p:txBody>
          <a:bodyPr/>
          <a:lstStyle>
            <a:lvl1pPr>
              <a:defRPr/>
            </a:lvl1pPr>
          </a:lstStyle>
          <a:p>
            <a:pPr>
              <a:defRPr/>
            </a:pPr>
            <a:fld id="{6C1165DA-AB45-465E-A40A-7EB51484EEF6}" type="slidenum">
              <a:rPr lang="en-US" altLang="sr-Latn-RS"/>
              <a:pPr>
                <a:defRPr/>
              </a:pPr>
              <a:t>‹#›</a:t>
            </a:fld>
            <a:endParaRPr lang="en-US" altLang="sr-Latn-RS"/>
          </a:p>
        </p:txBody>
      </p:sp>
    </p:spTree>
    <p:extLst>
      <p:ext uri="{BB962C8B-B14F-4D97-AF65-F5344CB8AC3E}">
        <p14:creationId xmlns:p14="http://schemas.microsoft.com/office/powerpoint/2010/main" val="376745321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x" preserve="1">
  <p:cSld name="Naslov i okomiti tekst">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okomitog teksta 2"/>
          <p:cNvSpPr>
            <a:spLocks noGrp="1"/>
          </p:cNvSpPr>
          <p:nvPr>
            <p:ph type="body" orient="vert" idx="1"/>
          </p:nvPr>
        </p:nvSpPr>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ctangle 6"/>
          <p:cNvSpPr>
            <a:spLocks noGrp="1" noChangeArrowheads="1"/>
          </p:cNvSpPr>
          <p:nvPr>
            <p:ph type="sldNum" sz="quarter" idx="10"/>
          </p:nvPr>
        </p:nvSpPr>
        <p:spPr/>
        <p:txBody>
          <a:bodyPr/>
          <a:lstStyle>
            <a:lvl1pPr>
              <a:defRPr/>
            </a:lvl1pPr>
          </a:lstStyle>
          <a:p>
            <a:pPr>
              <a:defRPr/>
            </a:pPr>
            <a:fld id="{FC9D5BE7-B100-4245-BDA2-9C6A0F572951}" type="slidenum">
              <a:rPr lang="en-US" altLang="sr-Latn-RS"/>
              <a:pPr>
                <a:defRPr/>
              </a:pPr>
              <a:t>‹#›</a:t>
            </a:fld>
            <a:endParaRPr lang="en-US" altLang="sr-Latn-RS"/>
          </a:p>
        </p:txBody>
      </p:sp>
    </p:spTree>
    <p:extLst>
      <p:ext uri="{BB962C8B-B14F-4D97-AF65-F5344CB8AC3E}">
        <p14:creationId xmlns:p14="http://schemas.microsoft.com/office/powerpoint/2010/main" val="765378717"/>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Okomiti naslov i tekst">
    <p:spTree>
      <p:nvGrpSpPr>
        <p:cNvPr id="1" name=""/>
        <p:cNvGrpSpPr/>
        <p:nvPr/>
      </p:nvGrpSpPr>
      <p:grpSpPr>
        <a:xfrm>
          <a:off x="0" y="0"/>
          <a:ext cx="0" cy="0"/>
          <a:chOff x="0" y="0"/>
          <a:chExt cx="0" cy="0"/>
        </a:xfrm>
      </p:grpSpPr>
      <p:sp>
        <p:nvSpPr>
          <p:cNvPr id="2" name="Okomiti naslov 1"/>
          <p:cNvSpPr>
            <a:spLocks noGrp="1"/>
          </p:cNvSpPr>
          <p:nvPr>
            <p:ph type="title" orient="vert"/>
          </p:nvPr>
        </p:nvSpPr>
        <p:spPr>
          <a:xfrm>
            <a:off x="8492067" y="188913"/>
            <a:ext cx="2686051" cy="4538662"/>
          </a:xfrm>
        </p:spPr>
        <p:txBody>
          <a:bodyPr vert="eaVert"/>
          <a:lstStyle/>
          <a:p>
            <a:r>
              <a:rPr lang="hr-HR"/>
              <a:t>Uredite stil naslova matrice</a:t>
            </a:r>
          </a:p>
        </p:txBody>
      </p:sp>
      <p:sp>
        <p:nvSpPr>
          <p:cNvPr id="3" name="Rezervirano mjesto okomitog teksta 2"/>
          <p:cNvSpPr>
            <a:spLocks noGrp="1"/>
          </p:cNvSpPr>
          <p:nvPr>
            <p:ph type="body" orient="vert" idx="1"/>
          </p:nvPr>
        </p:nvSpPr>
        <p:spPr>
          <a:xfrm>
            <a:off x="431800" y="188913"/>
            <a:ext cx="7857067" cy="4538662"/>
          </a:xfrm>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ctangle 6"/>
          <p:cNvSpPr>
            <a:spLocks noGrp="1" noChangeArrowheads="1"/>
          </p:cNvSpPr>
          <p:nvPr>
            <p:ph type="sldNum" sz="quarter" idx="10"/>
          </p:nvPr>
        </p:nvSpPr>
        <p:spPr/>
        <p:txBody>
          <a:bodyPr/>
          <a:lstStyle>
            <a:lvl1pPr>
              <a:defRPr/>
            </a:lvl1pPr>
          </a:lstStyle>
          <a:p>
            <a:pPr>
              <a:defRPr/>
            </a:pPr>
            <a:fld id="{0D3CFE82-502B-4378-958C-3400E590E205}" type="slidenum">
              <a:rPr lang="en-US" altLang="sr-Latn-RS"/>
              <a:pPr>
                <a:defRPr/>
              </a:pPr>
              <a:t>‹#›</a:t>
            </a:fld>
            <a:endParaRPr lang="en-US" altLang="sr-Latn-RS"/>
          </a:p>
        </p:txBody>
      </p:sp>
    </p:spTree>
    <p:extLst>
      <p:ext uri="{BB962C8B-B14F-4D97-AF65-F5344CB8AC3E}">
        <p14:creationId xmlns:p14="http://schemas.microsoft.com/office/powerpoint/2010/main" val="345639116"/>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Content Placeholder 14">
            <a:extLst>
              <a:ext uri="{FF2B5EF4-FFF2-40B4-BE49-F238E27FC236}">
                <a16:creationId xmlns:a16="http://schemas.microsoft.com/office/drawing/2014/main" id="{8CF3D7FF-4786-A939-23D9-35C6F5E7AA41}"/>
              </a:ext>
            </a:extLst>
          </p:cNvPr>
          <p:cNvSpPr>
            <a:spLocks noGrp="1"/>
          </p:cNvSpPr>
          <p:nvPr>
            <p:ph sz="quarter" idx="11" hasCustomPrompt="1"/>
          </p:nvPr>
        </p:nvSpPr>
        <p:spPr>
          <a:xfrm>
            <a:off x="669601" y="6117170"/>
            <a:ext cx="10849327" cy="480483"/>
          </a:xfrm>
        </p:spPr>
        <p:txBody>
          <a:bodyPr anchor="ctr"/>
          <a:lstStyle>
            <a:lvl1pPr>
              <a:defRPr sz="525"/>
            </a:lvl1pPr>
          </a:lstStyle>
          <a:p>
            <a:pPr lvl="0"/>
            <a:r>
              <a:rPr lang="hr-HR" dirty="0" err="1"/>
              <a:t>Source</a:t>
            </a:r>
            <a:r>
              <a:rPr lang="hr-HR" dirty="0"/>
              <a:t>: </a:t>
            </a:r>
          </a:p>
          <a:p>
            <a:pPr lvl="0"/>
            <a:r>
              <a:rPr lang="hr-HR" dirty="0"/>
              <a:t>Notes: </a:t>
            </a:r>
          </a:p>
        </p:txBody>
      </p:sp>
      <p:sp>
        <p:nvSpPr>
          <p:cNvPr id="3" name="Text">
            <a:extLst>
              <a:ext uri="{FF2B5EF4-FFF2-40B4-BE49-F238E27FC236}">
                <a16:creationId xmlns:a16="http://schemas.microsoft.com/office/drawing/2014/main" id="{F9F88C37-22BC-0BC3-7E78-C2ED329044E9}"/>
              </a:ext>
            </a:extLst>
          </p:cNvPr>
          <p:cNvSpPr>
            <a:spLocks noGrp="1"/>
          </p:cNvSpPr>
          <p:nvPr>
            <p:ph idx="1"/>
          </p:nvPr>
        </p:nvSpPr>
        <p:spPr>
          <a:xfrm>
            <a:off x="670986" y="1411818"/>
            <a:ext cx="10849327" cy="4417484"/>
          </a:xfrm>
          <a:prstGeom prst="rect">
            <a:avLst/>
          </a:prstGeom>
        </p:spPr>
        <p:txBody>
          <a:bodyPr vert="horz" lIns="0" tIns="0" rIns="0" bIns="0" rtlCol="0">
            <a:noAutofit/>
          </a:bodyPr>
          <a:lstStyle/>
          <a:p>
            <a:pPr lvl="0"/>
            <a:r>
              <a:rPr lang="en-GB" noProof="0" dirty="0"/>
              <a:t>&lt;Heading (18pt)&gt;</a:t>
            </a:r>
          </a:p>
          <a:p>
            <a:pPr lvl="1"/>
            <a:r>
              <a:rPr lang="en-GB" noProof="0" dirty="0"/>
              <a:t>&lt;Subheading (14pt)&gt;</a:t>
            </a:r>
          </a:p>
          <a:p>
            <a:pPr lvl="2"/>
            <a:r>
              <a:rPr lang="en-GB" noProof="0" dirty="0"/>
              <a:t>&lt;Normal (14pt)&gt;</a:t>
            </a:r>
          </a:p>
          <a:p>
            <a:pPr lvl="3"/>
            <a:r>
              <a:rPr lang="en-GB" noProof="0" dirty="0"/>
              <a:t>&lt;Bullet 1 (14pt)&gt;</a:t>
            </a:r>
          </a:p>
          <a:p>
            <a:pPr lvl="4"/>
            <a:r>
              <a:rPr lang="en-GB" noProof="0" dirty="0"/>
              <a:t>&lt;Bullet 2 (14pt)&gt;</a:t>
            </a:r>
          </a:p>
          <a:p>
            <a:pPr lvl="5"/>
            <a:r>
              <a:rPr lang="en-GB" noProof="0" dirty="0"/>
              <a:t>&lt;Bullet 3 (14pt)&gt;</a:t>
            </a:r>
          </a:p>
          <a:p>
            <a:pPr lvl="6"/>
            <a:r>
              <a:rPr lang="en-GB" noProof="0" dirty="0"/>
              <a:t>Reduced Normal (11pt)</a:t>
            </a:r>
          </a:p>
          <a:p>
            <a:pPr lvl="7"/>
            <a:r>
              <a:rPr lang="en-GB" noProof="0" dirty="0"/>
              <a:t>&lt;Tick (14pt)&gt;</a:t>
            </a:r>
          </a:p>
          <a:p>
            <a:pPr lvl="8"/>
            <a:r>
              <a:rPr lang="en-GB" noProof="0" dirty="0"/>
              <a:t>&lt;Cross (14pt)&gt;</a:t>
            </a:r>
          </a:p>
          <a:p>
            <a:pPr lvl="5"/>
            <a:endParaRPr lang="en-GB" noProof="0" dirty="0"/>
          </a:p>
        </p:txBody>
      </p:sp>
      <p:sp>
        <p:nvSpPr>
          <p:cNvPr id="9" name="Title">
            <a:extLst>
              <a:ext uri="{FF2B5EF4-FFF2-40B4-BE49-F238E27FC236}">
                <a16:creationId xmlns:a16="http://schemas.microsoft.com/office/drawing/2014/main" id="{2D85DCF8-7632-0F57-37C3-9F8A451AC4C6}"/>
              </a:ext>
            </a:extLst>
          </p:cNvPr>
          <p:cNvSpPr>
            <a:spLocks noGrp="1"/>
          </p:cNvSpPr>
          <p:nvPr>
            <p:ph type="title" hasCustomPrompt="1"/>
          </p:nvPr>
        </p:nvSpPr>
        <p:spPr>
          <a:xfrm>
            <a:off x="669603" y="279597"/>
            <a:ext cx="9600003" cy="404604"/>
          </a:xfrm>
          <a:prstGeom prst="rect">
            <a:avLst/>
          </a:prstGeom>
        </p:spPr>
        <p:txBody>
          <a:bodyPr vert="horz" lIns="0" tIns="0" rIns="0" bIns="0" rtlCol="0" anchor="b">
            <a:noAutofit/>
          </a:bodyPr>
          <a:lstStyle>
            <a:lvl1pPr>
              <a:defRPr sz="1500" b="0">
                <a:solidFill>
                  <a:srgbClr val="4F81BD"/>
                </a:solidFill>
              </a:defRPr>
            </a:lvl1pPr>
          </a:lstStyle>
          <a:p>
            <a:pPr lvl="0">
              <a:lnSpc>
                <a:spcPts val="1800"/>
              </a:lnSpc>
            </a:pPr>
            <a:r>
              <a:rPr lang="en-GB" noProof="0" dirty="0"/>
              <a:t>&lt;Page title (2</a:t>
            </a:r>
            <a:r>
              <a:rPr lang="hr-HR" noProof="0" dirty="0"/>
              <a:t>0</a:t>
            </a:r>
            <a:r>
              <a:rPr lang="en-GB" noProof="0" dirty="0" err="1"/>
              <a:t>pt</a:t>
            </a:r>
            <a:r>
              <a:rPr lang="en-GB" noProof="0" dirty="0"/>
              <a:t>)&gt;</a:t>
            </a:r>
          </a:p>
        </p:txBody>
      </p:sp>
    </p:spTree>
    <p:extLst>
      <p:ext uri="{BB962C8B-B14F-4D97-AF65-F5344CB8AC3E}">
        <p14:creationId xmlns:p14="http://schemas.microsoft.com/office/powerpoint/2010/main" val="5139319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6243E2EC-F841-8117-9030-869EB0C78333}"/>
              </a:ext>
            </a:extLst>
          </p:cNvPr>
          <p:cNvSpPr>
            <a:spLocks noGrp="1"/>
          </p:cNvSpPr>
          <p:nvPr>
            <p:ph sz="quarter" idx="10"/>
          </p:nvPr>
        </p:nvSpPr>
        <p:spPr>
          <a:xfrm>
            <a:off x="635003" y="1409461"/>
            <a:ext cx="5232400" cy="247651"/>
          </a:xfrm>
        </p:spPr>
        <p:txBody>
          <a:bodyPr lIns="36000" anchor="ctr"/>
          <a:lstStyle>
            <a:lvl1pPr>
              <a:defRPr sz="800" b="1">
                <a:solidFill>
                  <a:srgbClr val="4F81BD"/>
                </a:solidFill>
              </a:defRPr>
            </a:lvl1pPr>
          </a:lstStyle>
          <a:p>
            <a:pPr lvl="0"/>
            <a:endParaRPr lang="hr-HR" dirty="0"/>
          </a:p>
        </p:txBody>
      </p:sp>
      <p:sp>
        <p:nvSpPr>
          <p:cNvPr id="12" name="Content Placeholder 10">
            <a:extLst>
              <a:ext uri="{FF2B5EF4-FFF2-40B4-BE49-F238E27FC236}">
                <a16:creationId xmlns:a16="http://schemas.microsoft.com/office/drawing/2014/main" id="{501F382F-0682-0693-3DCD-61A0DBE64341}"/>
              </a:ext>
            </a:extLst>
          </p:cNvPr>
          <p:cNvSpPr>
            <a:spLocks noGrp="1"/>
          </p:cNvSpPr>
          <p:nvPr>
            <p:ph sz="quarter" idx="11"/>
          </p:nvPr>
        </p:nvSpPr>
        <p:spPr>
          <a:xfrm>
            <a:off x="6309917" y="1409354"/>
            <a:ext cx="5232400" cy="247651"/>
          </a:xfrm>
        </p:spPr>
        <p:txBody>
          <a:bodyPr lIns="36000" anchor="ctr"/>
          <a:lstStyle>
            <a:lvl1pPr>
              <a:defRPr sz="800" b="1">
                <a:solidFill>
                  <a:srgbClr val="4F81BD"/>
                </a:solidFill>
              </a:defRPr>
            </a:lvl1pPr>
          </a:lstStyle>
          <a:p>
            <a:pPr lvl="0"/>
            <a:endParaRPr lang="hr-HR" dirty="0"/>
          </a:p>
        </p:txBody>
      </p:sp>
      <p:sp>
        <p:nvSpPr>
          <p:cNvPr id="13" name="Content Placeholder 10">
            <a:extLst>
              <a:ext uri="{FF2B5EF4-FFF2-40B4-BE49-F238E27FC236}">
                <a16:creationId xmlns:a16="http://schemas.microsoft.com/office/drawing/2014/main" id="{6A1FBE11-CEC4-9D8D-874C-613621E6AB68}"/>
              </a:ext>
            </a:extLst>
          </p:cNvPr>
          <p:cNvSpPr>
            <a:spLocks noGrp="1"/>
          </p:cNvSpPr>
          <p:nvPr>
            <p:ph sz="quarter" idx="12"/>
          </p:nvPr>
        </p:nvSpPr>
        <p:spPr>
          <a:xfrm>
            <a:off x="635003" y="3819247"/>
            <a:ext cx="5232400" cy="247651"/>
          </a:xfrm>
        </p:spPr>
        <p:txBody>
          <a:bodyPr lIns="36000" anchor="ctr"/>
          <a:lstStyle>
            <a:lvl1pPr>
              <a:defRPr sz="800" b="1">
                <a:solidFill>
                  <a:srgbClr val="4F81BD"/>
                </a:solidFill>
              </a:defRPr>
            </a:lvl1pPr>
          </a:lstStyle>
          <a:p>
            <a:pPr lvl="0"/>
            <a:endParaRPr lang="hr-HR" dirty="0"/>
          </a:p>
        </p:txBody>
      </p:sp>
      <p:sp>
        <p:nvSpPr>
          <p:cNvPr id="14" name="Content Placeholder 10">
            <a:extLst>
              <a:ext uri="{FF2B5EF4-FFF2-40B4-BE49-F238E27FC236}">
                <a16:creationId xmlns:a16="http://schemas.microsoft.com/office/drawing/2014/main" id="{C21072D1-082E-76B8-2ABC-8BBD89EB4EA5}"/>
              </a:ext>
            </a:extLst>
          </p:cNvPr>
          <p:cNvSpPr>
            <a:spLocks noGrp="1"/>
          </p:cNvSpPr>
          <p:nvPr>
            <p:ph sz="quarter" idx="13"/>
          </p:nvPr>
        </p:nvSpPr>
        <p:spPr>
          <a:xfrm>
            <a:off x="6309917" y="3819140"/>
            <a:ext cx="5232400" cy="247651"/>
          </a:xfrm>
        </p:spPr>
        <p:txBody>
          <a:bodyPr lIns="36000" anchor="ctr"/>
          <a:lstStyle>
            <a:lvl1pPr>
              <a:defRPr sz="800" b="1">
                <a:solidFill>
                  <a:srgbClr val="4F81BD"/>
                </a:solidFill>
              </a:defRPr>
            </a:lvl1pPr>
          </a:lstStyle>
          <a:p>
            <a:pPr lvl="0"/>
            <a:endParaRPr lang="hr-HR" dirty="0"/>
          </a:p>
        </p:txBody>
      </p:sp>
      <p:sp>
        <p:nvSpPr>
          <p:cNvPr id="2" name="Rectangle: Diagonal Corners Rounded 1">
            <a:extLst>
              <a:ext uri="{FF2B5EF4-FFF2-40B4-BE49-F238E27FC236}">
                <a16:creationId xmlns:a16="http://schemas.microsoft.com/office/drawing/2014/main" id="{ED4FD92C-2A4E-0C03-0862-E3394626E7F2}"/>
              </a:ext>
            </a:extLst>
          </p:cNvPr>
          <p:cNvSpPr/>
          <p:nvPr userDrawn="1"/>
        </p:nvSpPr>
        <p:spPr>
          <a:xfrm>
            <a:off x="671690" y="1418501"/>
            <a:ext cx="5210399" cy="247212"/>
          </a:xfrm>
          <a:prstGeom prst="round2Diag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endParaRPr lang="en-GB" sz="800" b="1" dirty="0">
              <a:solidFill>
                <a:srgbClr val="4F81BD"/>
              </a:solidFill>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A29EDB19-F0AE-C002-B30A-2DD69DAEDA15}"/>
              </a:ext>
            </a:extLst>
          </p:cNvPr>
          <p:cNvCxnSpPr>
            <a:cxnSpLocks/>
          </p:cNvCxnSpPr>
          <p:nvPr userDrawn="1"/>
        </p:nvCxnSpPr>
        <p:spPr>
          <a:xfrm>
            <a:off x="671691" y="1665712"/>
            <a:ext cx="5232400" cy="0"/>
          </a:xfrm>
          <a:prstGeom prst="line">
            <a:avLst/>
          </a:prstGeom>
          <a:ln>
            <a:solidFill>
              <a:srgbClr val="4F81BD"/>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0E97422-3838-4361-4F23-1B86C0AD0036}"/>
              </a:ext>
            </a:extLst>
          </p:cNvPr>
          <p:cNvCxnSpPr>
            <a:cxnSpLocks/>
          </p:cNvCxnSpPr>
          <p:nvPr userDrawn="1"/>
        </p:nvCxnSpPr>
        <p:spPr>
          <a:xfrm>
            <a:off x="6287916" y="1665712"/>
            <a:ext cx="5232400" cy="0"/>
          </a:xfrm>
          <a:prstGeom prst="line">
            <a:avLst/>
          </a:prstGeom>
          <a:ln>
            <a:solidFill>
              <a:srgbClr val="4F81BD"/>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5B1F4C9-B8E2-146C-67C0-6B030D988018}"/>
              </a:ext>
            </a:extLst>
          </p:cNvPr>
          <p:cNvCxnSpPr>
            <a:cxnSpLocks/>
          </p:cNvCxnSpPr>
          <p:nvPr userDrawn="1"/>
        </p:nvCxnSpPr>
        <p:spPr>
          <a:xfrm>
            <a:off x="671691" y="4069092"/>
            <a:ext cx="5232400" cy="0"/>
          </a:xfrm>
          <a:prstGeom prst="line">
            <a:avLst/>
          </a:prstGeom>
          <a:ln>
            <a:solidFill>
              <a:srgbClr val="4F81BD"/>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E171A6F-AEB8-A0ED-67B9-B105A3D9504D}"/>
              </a:ext>
            </a:extLst>
          </p:cNvPr>
          <p:cNvCxnSpPr>
            <a:cxnSpLocks/>
          </p:cNvCxnSpPr>
          <p:nvPr userDrawn="1"/>
        </p:nvCxnSpPr>
        <p:spPr>
          <a:xfrm>
            <a:off x="6292979" y="4066899"/>
            <a:ext cx="5232400" cy="0"/>
          </a:xfrm>
          <a:prstGeom prst="line">
            <a:avLst/>
          </a:prstGeom>
          <a:ln>
            <a:solidFill>
              <a:srgbClr val="4F81BD"/>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2A92885-1A8A-E223-9B68-DD0A68C5ADD6}"/>
              </a:ext>
            </a:extLst>
          </p:cNvPr>
          <p:cNvCxnSpPr>
            <a:cxnSpLocks/>
          </p:cNvCxnSpPr>
          <p:nvPr userDrawn="1"/>
        </p:nvCxnSpPr>
        <p:spPr>
          <a:xfrm>
            <a:off x="670985" y="933451"/>
            <a:ext cx="10880000" cy="0"/>
          </a:xfrm>
          <a:prstGeom prst="line">
            <a:avLst/>
          </a:prstGeom>
          <a:ln w="9525" cap="rnd">
            <a:solidFill>
              <a:srgbClr val="4F81BD"/>
            </a:solidFill>
          </a:ln>
        </p:spPr>
        <p:style>
          <a:lnRef idx="1">
            <a:schemeClr val="accent1"/>
          </a:lnRef>
          <a:fillRef idx="0">
            <a:schemeClr val="accent1"/>
          </a:fillRef>
          <a:effectRef idx="0">
            <a:schemeClr val="accent1"/>
          </a:effectRef>
          <a:fontRef idx="minor">
            <a:schemeClr val="tx1"/>
          </a:fontRef>
        </p:style>
      </p:cxnSp>
      <p:sp>
        <p:nvSpPr>
          <p:cNvPr id="16" name="Content Placeholder 14">
            <a:extLst>
              <a:ext uri="{FF2B5EF4-FFF2-40B4-BE49-F238E27FC236}">
                <a16:creationId xmlns:a16="http://schemas.microsoft.com/office/drawing/2014/main" id="{BFA94E9D-8F80-AFB0-EF43-600995EE09DF}"/>
              </a:ext>
            </a:extLst>
          </p:cNvPr>
          <p:cNvSpPr>
            <a:spLocks noGrp="1"/>
          </p:cNvSpPr>
          <p:nvPr>
            <p:ph sz="quarter" idx="14" hasCustomPrompt="1"/>
          </p:nvPr>
        </p:nvSpPr>
        <p:spPr>
          <a:xfrm>
            <a:off x="669601" y="6117170"/>
            <a:ext cx="10849327" cy="480483"/>
          </a:xfrm>
        </p:spPr>
        <p:txBody>
          <a:bodyPr anchor="ctr"/>
          <a:lstStyle>
            <a:lvl1pPr>
              <a:defRPr sz="525"/>
            </a:lvl1pPr>
          </a:lstStyle>
          <a:p>
            <a:pPr lvl="0"/>
            <a:r>
              <a:rPr lang="hr-HR" dirty="0" err="1"/>
              <a:t>Source</a:t>
            </a:r>
            <a:r>
              <a:rPr lang="hr-HR" dirty="0"/>
              <a:t>: </a:t>
            </a:r>
          </a:p>
          <a:p>
            <a:pPr lvl="0"/>
            <a:r>
              <a:rPr lang="hr-HR" dirty="0"/>
              <a:t>Notes: </a:t>
            </a:r>
          </a:p>
        </p:txBody>
      </p:sp>
      <p:sp>
        <p:nvSpPr>
          <p:cNvPr id="17" name="Slide Number Placeholder 3">
            <a:extLst>
              <a:ext uri="{FF2B5EF4-FFF2-40B4-BE49-F238E27FC236}">
                <a16:creationId xmlns:a16="http://schemas.microsoft.com/office/drawing/2014/main" id="{08755684-3E38-B9B3-0168-C03C55D41AA0}"/>
              </a:ext>
            </a:extLst>
          </p:cNvPr>
          <p:cNvSpPr txBox="1">
            <a:spLocks/>
          </p:cNvSpPr>
          <p:nvPr userDrawn="1"/>
        </p:nvSpPr>
        <p:spPr>
          <a:xfrm>
            <a:off x="336000" y="6480203"/>
            <a:ext cx="240000" cy="93487"/>
          </a:xfrm>
          <a:prstGeom prst="rect">
            <a:avLst/>
          </a:prstGeom>
          <a:noFill/>
        </p:spPr>
        <p:txBody>
          <a:bodyPr wrap="square" lIns="0" tIns="0" rIns="0" bIns="0" rtlCol="0">
            <a:spAutoFit/>
          </a:bodyPr>
          <a:lstStyle>
            <a:defPPr>
              <a:defRPr lang="en-US"/>
            </a:defPPr>
            <a:lvl1pPr marL="0" algn="l" defTabSz="685800" rtl="0" eaLnBrk="1" latinLnBrk="0" hangingPunct="1">
              <a:defRPr lang="en-US" sz="675" b="1" i="0" kern="1200" smtClean="0">
                <a:solidFill>
                  <a:schemeClr val="tx2"/>
                </a:solidFill>
                <a:effectLst/>
                <a:latin typeface="Arial" panose="020B0604020202020204" pitchFamily="34" charset="0"/>
                <a:ea typeface="+mn-ea"/>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90000"/>
              </a:lnSpc>
            </a:pPr>
            <a:fld id="{46C7C3DC-F2BD-3444-971E-438EC79B522A}" type="slidenum">
              <a:rPr lang="en-GB" sz="675" smtClean="0"/>
              <a:pPr>
                <a:lnSpc>
                  <a:spcPct val="90000"/>
                </a:lnSpc>
              </a:pPr>
              <a:t>‹#›</a:t>
            </a:fld>
            <a:endParaRPr lang="en-GB" sz="675"/>
          </a:p>
        </p:txBody>
      </p:sp>
      <p:sp>
        <p:nvSpPr>
          <p:cNvPr id="18" name="Title">
            <a:extLst>
              <a:ext uri="{FF2B5EF4-FFF2-40B4-BE49-F238E27FC236}">
                <a16:creationId xmlns:a16="http://schemas.microsoft.com/office/drawing/2014/main" id="{85BAB6A7-BB19-2B17-675C-EFAC94F391DC}"/>
              </a:ext>
            </a:extLst>
          </p:cNvPr>
          <p:cNvSpPr>
            <a:spLocks noGrp="1"/>
          </p:cNvSpPr>
          <p:nvPr>
            <p:ph type="title" hasCustomPrompt="1"/>
          </p:nvPr>
        </p:nvSpPr>
        <p:spPr>
          <a:xfrm>
            <a:off x="669603" y="279597"/>
            <a:ext cx="9600003" cy="404604"/>
          </a:xfrm>
          <a:prstGeom prst="rect">
            <a:avLst/>
          </a:prstGeom>
        </p:spPr>
        <p:txBody>
          <a:bodyPr vert="horz" lIns="0" tIns="0" rIns="0" bIns="0" rtlCol="0" anchor="b">
            <a:noAutofit/>
          </a:bodyPr>
          <a:lstStyle>
            <a:lvl1pPr>
              <a:defRPr sz="1500" b="0">
                <a:solidFill>
                  <a:srgbClr val="4F81BD"/>
                </a:solidFill>
              </a:defRPr>
            </a:lvl1pPr>
          </a:lstStyle>
          <a:p>
            <a:pPr lvl="0">
              <a:lnSpc>
                <a:spcPts val="1800"/>
              </a:lnSpc>
            </a:pPr>
            <a:r>
              <a:rPr lang="en-GB" noProof="0" dirty="0"/>
              <a:t>&lt;Page title (</a:t>
            </a:r>
            <a:r>
              <a:rPr lang="hr-HR" noProof="0" dirty="0"/>
              <a:t>15</a:t>
            </a:r>
            <a:r>
              <a:rPr lang="en-GB" noProof="0" dirty="0" err="1"/>
              <a:t>pt</a:t>
            </a:r>
            <a:r>
              <a:rPr lang="en-GB" noProof="0" dirty="0"/>
              <a:t>)&gt;</a:t>
            </a:r>
          </a:p>
        </p:txBody>
      </p:sp>
      <p:pic>
        <p:nvPicPr>
          <p:cNvPr id="20" name="Slika 19"/>
          <p:cNvPicPr>
            <a:picLocks noChangeAspect="1"/>
          </p:cNvPicPr>
          <p:nvPr userDrawn="1"/>
        </p:nvPicPr>
        <p:blipFill rotWithShape="1">
          <a:blip r:embed="rId2" cstate="print">
            <a:extLst>
              <a:ext uri="{28A0092B-C50C-407E-A947-70E740481C1C}">
                <a14:useLocalDpi xmlns:a14="http://schemas.microsoft.com/office/drawing/2010/main" val="0"/>
              </a:ext>
            </a:extLst>
          </a:blip>
          <a:srcRect l="17533" t="11069" r="17326" b="27547"/>
          <a:stretch/>
        </p:blipFill>
        <p:spPr>
          <a:xfrm>
            <a:off x="10901390" y="62196"/>
            <a:ext cx="597129" cy="795736"/>
          </a:xfrm>
          <a:prstGeom prst="rect">
            <a:avLst/>
          </a:prstGeom>
        </p:spPr>
      </p:pic>
    </p:spTree>
    <p:extLst>
      <p:ext uri="{BB962C8B-B14F-4D97-AF65-F5344CB8AC3E}">
        <p14:creationId xmlns:p14="http://schemas.microsoft.com/office/powerpoint/2010/main" val="12010434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7897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cSld name="Prazno">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336000" y="6480200"/>
            <a:ext cx="240000" cy="92333"/>
          </a:xfrm>
        </p:spPr>
        <p:txBody>
          <a:bodyPr/>
          <a:lstStyle>
            <a:lvl1pPr>
              <a:defRPr/>
            </a:lvl1pPr>
          </a:lstStyle>
          <a:p>
            <a:pPr>
              <a:defRPr/>
            </a:pPr>
            <a:fld id="{E01D3210-3C38-45D9-B755-CEE48CB96BFF}" type="slidenum">
              <a:rPr lang="en-US" altLang="sr-Latn-RS"/>
              <a:pPr>
                <a:defRPr/>
              </a:pPr>
              <a:t>‹#›</a:t>
            </a:fld>
            <a:endParaRPr lang="en-US" altLang="sr-Latn-RS"/>
          </a:p>
        </p:txBody>
      </p:sp>
    </p:spTree>
    <p:extLst>
      <p:ext uri="{BB962C8B-B14F-4D97-AF65-F5344CB8AC3E}">
        <p14:creationId xmlns:p14="http://schemas.microsoft.com/office/powerpoint/2010/main" val="151403902"/>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07E50B8-94CC-4F81-A276-F31A83350986}" type="datetime1">
              <a:rPr lang="hr-HR" smtClean="0"/>
              <a:t>05.11.2024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pPr>
              <a:defRPr/>
            </a:pPr>
            <a:fld id="{54DA61DC-4CED-4376-9A42-570FF119FF54}" type="slidenum">
              <a:rPr lang="en-US" altLang="sr-Latn-RS" smtClean="0"/>
              <a:pPr>
                <a:defRPr/>
              </a:pPr>
              <a:t>‹#›</a:t>
            </a:fld>
            <a:endParaRPr lang="en-US" altLang="sr-Latn-RS" dirty="0"/>
          </a:p>
        </p:txBody>
      </p:sp>
    </p:spTree>
    <p:extLst>
      <p:ext uri="{BB962C8B-B14F-4D97-AF65-F5344CB8AC3E}">
        <p14:creationId xmlns:p14="http://schemas.microsoft.com/office/powerpoint/2010/main" val="3813733153"/>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7E50B8-94CC-4F81-A276-F31A83350986}" type="datetime1">
              <a:rPr lang="hr-HR" smtClean="0"/>
              <a:t>05.11.2024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pPr>
              <a:defRPr/>
            </a:pPr>
            <a:fld id="{54DA61DC-4CED-4376-9A42-570FF119FF54}" type="slidenum">
              <a:rPr lang="en-US" altLang="sr-Latn-RS" smtClean="0"/>
              <a:pPr>
                <a:defRPr/>
              </a:pPr>
              <a:t>‹#›</a:t>
            </a:fld>
            <a:endParaRPr lang="en-US" altLang="sr-Latn-RS" dirty="0"/>
          </a:p>
        </p:txBody>
      </p:sp>
    </p:spTree>
    <p:extLst>
      <p:ext uri="{BB962C8B-B14F-4D97-AF65-F5344CB8AC3E}">
        <p14:creationId xmlns:p14="http://schemas.microsoft.com/office/powerpoint/2010/main" val="896685978"/>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07E50B8-94CC-4F81-A276-F31A83350986}" type="datetime1">
              <a:rPr lang="hr-HR" smtClean="0"/>
              <a:t>05.11.2024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pPr>
              <a:defRPr/>
            </a:pPr>
            <a:fld id="{54DA61DC-4CED-4376-9A42-570FF119FF54}" type="slidenum">
              <a:rPr lang="en-US" altLang="sr-Latn-RS" smtClean="0"/>
              <a:pPr>
                <a:defRPr/>
              </a:pPr>
              <a:t>‹#›</a:t>
            </a:fld>
            <a:endParaRPr lang="en-US" altLang="sr-Latn-RS" dirty="0"/>
          </a:p>
        </p:txBody>
      </p:sp>
    </p:spTree>
    <p:extLst>
      <p:ext uri="{BB962C8B-B14F-4D97-AF65-F5344CB8AC3E}">
        <p14:creationId xmlns:p14="http://schemas.microsoft.com/office/powerpoint/2010/main" val="761737181"/>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07E50B8-94CC-4F81-A276-F31A83350986}" type="datetime1">
              <a:rPr lang="hr-HR" smtClean="0"/>
              <a:t>05.11.2024</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pPr>
              <a:defRPr/>
            </a:pPr>
            <a:fld id="{54DA61DC-4CED-4376-9A42-570FF119FF54}" type="slidenum">
              <a:rPr lang="en-US" altLang="sr-Latn-RS" smtClean="0"/>
              <a:pPr>
                <a:defRPr/>
              </a:pPr>
              <a:t>‹#›</a:t>
            </a:fld>
            <a:endParaRPr lang="en-US" altLang="sr-Latn-RS" dirty="0"/>
          </a:p>
        </p:txBody>
      </p:sp>
    </p:spTree>
    <p:extLst>
      <p:ext uri="{BB962C8B-B14F-4D97-AF65-F5344CB8AC3E}">
        <p14:creationId xmlns:p14="http://schemas.microsoft.com/office/powerpoint/2010/main" val="3612803700"/>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07E50B8-94CC-4F81-A276-F31A83350986}" type="datetime1">
              <a:rPr lang="hr-HR" smtClean="0"/>
              <a:t>05.11.2024</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pPr>
              <a:defRPr/>
            </a:pPr>
            <a:fld id="{54DA61DC-4CED-4376-9A42-570FF119FF54}" type="slidenum">
              <a:rPr lang="en-US" altLang="sr-Latn-RS" smtClean="0"/>
              <a:pPr>
                <a:defRPr/>
              </a:pPr>
              <a:t>‹#›</a:t>
            </a:fld>
            <a:endParaRPr lang="en-US" altLang="sr-Latn-RS" dirty="0"/>
          </a:p>
        </p:txBody>
      </p:sp>
    </p:spTree>
    <p:extLst>
      <p:ext uri="{BB962C8B-B14F-4D97-AF65-F5344CB8AC3E}">
        <p14:creationId xmlns:p14="http://schemas.microsoft.com/office/powerpoint/2010/main" val="3585157181"/>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07E50B8-94CC-4F81-A276-F31A83350986}" type="datetime1">
              <a:rPr lang="hr-HR" smtClean="0"/>
              <a:t>05.11.2024</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pPr>
              <a:defRPr/>
            </a:pPr>
            <a:fld id="{54DA61DC-4CED-4376-9A42-570FF119FF54}" type="slidenum">
              <a:rPr lang="en-US" altLang="sr-Latn-RS" smtClean="0"/>
              <a:pPr>
                <a:defRPr/>
              </a:pPr>
              <a:t>‹#›</a:t>
            </a:fld>
            <a:endParaRPr lang="en-US" altLang="sr-Latn-RS" dirty="0"/>
          </a:p>
        </p:txBody>
      </p:sp>
    </p:spTree>
    <p:extLst>
      <p:ext uri="{BB962C8B-B14F-4D97-AF65-F5344CB8AC3E}">
        <p14:creationId xmlns:p14="http://schemas.microsoft.com/office/powerpoint/2010/main" val="2374390898"/>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7E50B8-94CC-4F81-A276-F31A83350986}" type="datetime1">
              <a:rPr lang="hr-HR" smtClean="0"/>
              <a:t>05.11.2024</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pPr>
              <a:defRPr/>
            </a:pPr>
            <a:fld id="{54DA61DC-4CED-4376-9A42-570FF119FF54}" type="slidenum">
              <a:rPr lang="en-US" altLang="sr-Latn-RS" smtClean="0"/>
              <a:pPr>
                <a:defRPr/>
              </a:pPr>
              <a:t>‹#›</a:t>
            </a:fld>
            <a:endParaRPr lang="en-US" altLang="sr-Latn-RS" dirty="0"/>
          </a:p>
        </p:txBody>
      </p:sp>
    </p:spTree>
    <p:extLst>
      <p:ext uri="{BB962C8B-B14F-4D97-AF65-F5344CB8AC3E}">
        <p14:creationId xmlns:p14="http://schemas.microsoft.com/office/powerpoint/2010/main" val="3238614843"/>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07E50B8-94CC-4F81-A276-F31A83350986}" type="datetime1">
              <a:rPr lang="hr-HR" smtClean="0"/>
              <a:t>05.11.2024</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pPr>
              <a:defRPr/>
            </a:pPr>
            <a:fld id="{54DA61DC-4CED-4376-9A42-570FF119FF54}" type="slidenum">
              <a:rPr lang="en-US" altLang="sr-Latn-RS" smtClean="0"/>
              <a:pPr>
                <a:defRPr/>
              </a:pPr>
              <a:t>‹#›</a:t>
            </a:fld>
            <a:endParaRPr lang="en-US" altLang="sr-Latn-RS" dirty="0"/>
          </a:p>
        </p:txBody>
      </p:sp>
    </p:spTree>
    <p:extLst>
      <p:ext uri="{BB962C8B-B14F-4D97-AF65-F5344CB8AC3E}">
        <p14:creationId xmlns:p14="http://schemas.microsoft.com/office/powerpoint/2010/main" val="1712647982"/>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07E50B8-94CC-4F81-A276-F31A83350986}" type="datetime1">
              <a:rPr lang="hr-HR" smtClean="0"/>
              <a:t>05.11.2024</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pPr>
              <a:defRPr/>
            </a:pPr>
            <a:fld id="{54DA61DC-4CED-4376-9A42-570FF119FF54}" type="slidenum">
              <a:rPr lang="en-US" altLang="sr-Latn-RS" smtClean="0"/>
              <a:pPr>
                <a:defRPr/>
              </a:pPr>
              <a:t>‹#›</a:t>
            </a:fld>
            <a:endParaRPr lang="en-US" altLang="sr-Latn-RS" dirty="0"/>
          </a:p>
        </p:txBody>
      </p:sp>
    </p:spTree>
    <p:extLst>
      <p:ext uri="{BB962C8B-B14F-4D97-AF65-F5344CB8AC3E}">
        <p14:creationId xmlns:p14="http://schemas.microsoft.com/office/powerpoint/2010/main" val="1292210436"/>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7E50B8-94CC-4F81-A276-F31A83350986}" type="datetime1">
              <a:rPr lang="hr-HR" smtClean="0"/>
              <a:t>05.11.2024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pPr>
              <a:defRPr/>
            </a:pPr>
            <a:fld id="{54DA61DC-4CED-4376-9A42-570FF119FF54}" type="slidenum">
              <a:rPr lang="en-US" altLang="sr-Latn-RS" smtClean="0"/>
              <a:pPr>
                <a:defRPr/>
              </a:pPr>
              <a:t>‹#›</a:t>
            </a:fld>
            <a:endParaRPr lang="en-US" altLang="sr-Latn-RS" dirty="0"/>
          </a:p>
        </p:txBody>
      </p:sp>
    </p:spTree>
    <p:extLst>
      <p:ext uri="{BB962C8B-B14F-4D97-AF65-F5344CB8AC3E}">
        <p14:creationId xmlns:p14="http://schemas.microsoft.com/office/powerpoint/2010/main" val="3825945004"/>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7E50B8-94CC-4F81-A276-F31A83350986}" type="datetime1">
              <a:rPr lang="hr-HR" smtClean="0"/>
              <a:t>05.11.2024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pPr>
              <a:defRPr/>
            </a:pPr>
            <a:fld id="{54DA61DC-4CED-4376-9A42-570FF119FF54}" type="slidenum">
              <a:rPr lang="en-US" altLang="sr-Latn-RS" smtClean="0"/>
              <a:pPr>
                <a:defRPr/>
              </a:pPr>
              <a:t>‹#›</a:t>
            </a:fld>
            <a:endParaRPr lang="en-US" altLang="sr-Latn-RS" dirty="0"/>
          </a:p>
        </p:txBody>
      </p:sp>
    </p:spTree>
    <p:extLst>
      <p:ext uri="{BB962C8B-B14F-4D97-AF65-F5344CB8AC3E}">
        <p14:creationId xmlns:p14="http://schemas.microsoft.com/office/powerpoint/2010/main" val="756325857"/>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1.xml"/><Relationship Id="rId11" Type="http://schemas.openxmlformats.org/officeDocument/2006/relationships/oleObject" Target="../embeddings/oleObject2.bin"/><Relationship Id="rId5" Type="http://schemas.openxmlformats.org/officeDocument/2006/relationships/vmlDrawing" Target="../drawings/vmlDrawing1.vml"/><Relationship Id="rId15" Type="http://schemas.openxmlformats.org/officeDocument/2006/relationships/image" Target="../media/image4.svg"/><Relationship Id="rId10" Type="http://schemas.openxmlformats.org/officeDocument/2006/relationships/image" Target="../media/image1.emf"/><Relationship Id="rId4" Type="http://schemas.openxmlformats.org/officeDocument/2006/relationships/theme" Target="../theme/theme1.xml"/><Relationship Id="rId9" Type="http://schemas.openxmlformats.org/officeDocument/2006/relationships/oleObject" Target="../embeddings/oleObject1.bin"/><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5.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tags" Target="../tags/tag5.xml"/><Relationship Id="rId13" Type="http://schemas.openxmlformats.org/officeDocument/2006/relationships/oleObject" Target="../embeddings/oleObject7.bin"/><Relationship Id="rId3" Type="http://schemas.openxmlformats.org/officeDocument/2006/relationships/slideLayout" Target="../slideLayouts/slideLayout28.xml"/><Relationship Id="rId7" Type="http://schemas.openxmlformats.org/officeDocument/2006/relationships/tags" Target="../tags/tag4.xml"/><Relationship Id="rId12" Type="http://schemas.openxmlformats.org/officeDocument/2006/relationships/oleObject" Target="../embeddings/oleObject6.bin"/><Relationship Id="rId2" Type="http://schemas.openxmlformats.org/officeDocument/2006/relationships/slideLayout" Target="../slideLayouts/slideLayout27.xml"/><Relationship Id="rId16" Type="http://schemas.openxmlformats.org/officeDocument/2006/relationships/image" Target="../media/image6.svg"/><Relationship Id="rId1" Type="http://schemas.openxmlformats.org/officeDocument/2006/relationships/slideLayout" Target="../slideLayouts/slideLayout26.xml"/><Relationship Id="rId6" Type="http://schemas.openxmlformats.org/officeDocument/2006/relationships/vmlDrawing" Target="../drawings/vmlDrawing3.vml"/><Relationship Id="rId11" Type="http://schemas.openxmlformats.org/officeDocument/2006/relationships/image" Target="../media/image1.emf"/><Relationship Id="rId5" Type="http://schemas.openxmlformats.org/officeDocument/2006/relationships/theme" Target="../theme/theme4.xml"/><Relationship Id="rId15" Type="http://schemas.openxmlformats.org/officeDocument/2006/relationships/image" Target="../media/image3.png"/><Relationship Id="rId10" Type="http://schemas.openxmlformats.org/officeDocument/2006/relationships/oleObject" Target="../embeddings/oleObject5.bin"/><Relationship Id="rId4" Type="http://schemas.openxmlformats.org/officeDocument/2006/relationships/slideLayout" Target="../slideLayouts/slideLayout29.xml"/><Relationship Id="rId9" Type="http://schemas.openxmlformats.org/officeDocument/2006/relationships/tags" Target="../tags/tag6.xml"/><Relationship Id="rId14" Type="http://schemas.openxmlformats.org/officeDocument/2006/relationships/image" Target="../media/image2.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5.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1BA8859-AEC4-4743-94E7-8F2F36BDAB3F}"/>
              </a:ext>
            </a:extLst>
          </p:cNvPr>
          <p:cNvGraphicFramePr>
            <a:graphicFrameLocks noChangeAspect="1"/>
          </p:cNvGraphicFramePr>
          <p:nvPr>
            <p:custDataLst>
              <p:tags r:id="rId6"/>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1419" name="think-cell Slide" r:id="rId9" imgW="421" imgH="420" progId="TCLayout.ActiveDocument.1">
                  <p:embed/>
                </p:oleObj>
              </mc:Choice>
              <mc:Fallback>
                <p:oleObj name="think-cell Slide" r:id="rId9" imgW="421" imgH="420" progId="TCLayout.ActiveDocument.1">
                  <p:embed/>
                  <p:pic>
                    <p:nvPicPr>
                      <p:cNvPr id="5" name="Object 4" hidden="1">
                        <a:extLst>
                          <a:ext uri="{FF2B5EF4-FFF2-40B4-BE49-F238E27FC236}">
                            <a16:creationId xmlns:a16="http://schemas.microsoft.com/office/drawing/2014/main" id="{51BA8859-AEC4-4743-94E7-8F2F36BDAB3F}"/>
                          </a:ext>
                        </a:extLst>
                      </p:cNvPr>
                      <p:cNvPicPr/>
                      <p:nvPr/>
                    </p:nvPicPr>
                    <p:blipFill>
                      <a:blip r:embed="rId10"/>
                      <a:stretch>
                        <a:fillRect/>
                      </a:stretch>
                    </p:blipFill>
                    <p:spPr>
                      <a:xfrm>
                        <a:off x="2118" y="2118"/>
                        <a:ext cx="2117" cy="2117"/>
                      </a:xfrm>
                      <a:prstGeom prst="rect">
                        <a:avLst/>
                      </a:prstGeom>
                    </p:spPr>
                  </p:pic>
                </p:oleObj>
              </mc:Fallback>
            </mc:AlternateContent>
          </a:graphicData>
        </a:graphic>
      </p:graphicFrame>
      <p:sp>
        <p:nvSpPr>
          <p:cNvPr id="3" name="Text"/>
          <p:cNvSpPr>
            <a:spLocks noGrp="1"/>
          </p:cNvSpPr>
          <p:nvPr>
            <p:ph type="body" idx="1"/>
          </p:nvPr>
        </p:nvSpPr>
        <p:spPr>
          <a:xfrm>
            <a:off x="670985" y="1411818"/>
            <a:ext cx="10752000" cy="4417484"/>
          </a:xfrm>
          <a:prstGeom prst="rect">
            <a:avLst/>
          </a:prstGeom>
        </p:spPr>
        <p:txBody>
          <a:bodyPr vert="horz" lIns="0" tIns="0" rIns="0" bIns="0" rtlCol="0">
            <a:noAutofit/>
          </a:bodyPr>
          <a:lstStyle/>
          <a:p>
            <a:pPr lvl="0"/>
            <a:r>
              <a:rPr lang="en-GB" noProof="0" dirty="0"/>
              <a:t>&lt;Heading (18pt)&gt;</a:t>
            </a:r>
          </a:p>
          <a:p>
            <a:pPr lvl="1"/>
            <a:r>
              <a:rPr lang="en-GB" noProof="0" dirty="0"/>
              <a:t>&lt;Subheading (14pt)&gt;</a:t>
            </a:r>
          </a:p>
          <a:p>
            <a:pPr lvl="2"/>
            <a:r>
              <a:rPr lang="en-GB" noProof="0" dirty="0"/>
              <a:t>&lt;Normal (14pt)&gt;</a:t>
            </a:r>
          </a:p>
          <a:p>
            <a:pPr lvl="3"/>
            <a:r>
              <a:rPr lang="en-GB" noProof="0" dirty="0"/>
              <a:t>&lt;Bullet 1 (14pt)&gt;</a:t>
            </a:r>
          </a:p>
          <a:p>
            <a:pPr lvl="4"/>
            <a:r>
              <a:rPr lang="en-GB" noProof="0" dirty="0"/>
              <a:t>&lt;Bullet 2 (14pt)&gt;</a:t>
            </a:r>
          </a:p>
          <a:p>
            <a:pPr lvl="5"/>
            <a:r>
              <a:rPr lang="en-GB" noProof="0" dirty="0"/>
              <a:t>&lt;Bullet 3 (14pt)&gt;</a:t>
            </a:r>
          </a:p>
          <a:p>
            <a:pPr lvl="6"/>
            <a:r>
              <a:rPr lang="en-GB" noProof="0" dirty="0"/>
              <a:t>Reduced Normal (11pt)</a:t>
            </a:r>
          </a:p>
          <a:p>
            <a:pPr lvl="7"/>
            <a:r>
              <a:rPr lang="en-GB" noProof="0" dirty="0"/>
              <a:t>&lt;Tick (14pt)&gt;</a:t>
            </a:r>
          </a:p>
          <a:p>
            <a:pPr lvl="8"/>
            <a:r>
              <a:rPr lang="en-GB" noProof="0" dirty="0"/>
              <a:t>&lt;Cross (14pt)&gt;</a:t>
            </a:r>
          </a:p>
          <a:p>
            <a:pPr lvl="5"/>
            <a:endParaRPr lang="en-GB" noProof="0" dirty="0"/>
          </a:p>
        </p:txBody>
      </p:sp>
      <p:graphicFrame>
        <p:nvGraphicFramePr>
          <p:cNvPr id="9" name="Object 4" hidden="1">
            <a:extLst>
              <a:ext uri="{FF2B5EF4-FFF2-40B4-BE49-F238E27FC236}">
                <a16:creationId xmlns:a16="http://schemas.microsoft.com/office/drawing/2014/main" id="{DF74087D-28A0-9F45-895B-44D7568610F7}"/>
              </a:ext>
            </a:extLst>
          </p:cNvPr>
          <p:cNvGraphicFramePr>
            <a:graphicFrameLocks noChangeAspect="1"/>
          </p:cNvGraphicFramePr>
          <p:nvPr>
            <p:custDataLst>
              <p:tags r:id="rId7"/>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1420" name="think-cell Slide" r:id="rId11" imgW="421" imgH="420" progId="TCLayout.ActiveDocument.1">
                  <p:embed/>
                </p:oleObj>
              </mc:Choice>
              <mc:Fallback>
                <p:oleObj name="think-cell Slide" r:id="rId11" imgW="421" imgH="420" progId="TCLayout.ActiveDocument.1">
                  <p:embed/>
                  <p:pic>
                    <p:nvPicPr>
                      <p:cNvPr id="9" name="Object 4" hidden="1">
                        <a:extLst>
                          <a:ext uri="{FF2B5EF4-FFF2-40B4-BE49-F238E27FC236}">
                            <a16:creationId xmlns:a16="http://schemas.microsoft.com/office/drawing/2014/main" id="{DF74087D-28A0-9F45-895B-44D7568610F7}"/>
                          </a:ext>
                        </a:extLst>
                      </p:cNvPr>
                      <p:cNvPicPr/>
                      <p:nvPr/>
                    </p:nvPicPr>
                    <p:blipFill>
                      <a:blip r:embed="rId10"/>
                      <a:stretch>
                        <a:fillRect/>
                      </a:stretch>
                    </p:blipFill>
                    <p:spPr>
                      <a:xfrm>
                        <a:off x="2118" y="2118"/>
                        <a:ext cx="2117" cy="2117"/>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B15C8E61-51DB-9E43-9552-DB681B0DA637}"/>
              </a:ext>
            </a:extLst>
          </p:cNvPr>
          <p:cNvSpPr>
            <a:spLocks noGrp="1"/>
          </p:cNvSpPr>
          <p:nvPr>
            <p:ph type="sldNum" sz="quarter" idx="4"/>
          </p:nvPr>
        </p:nvSpPr>
        <p:spPr>
          <a:xfrm>
            <a:off x="336000" y="6480200"/>
            <a:ext cx="240000" cy="110800"/>
          </a:xfrm>
          <a:prstGeom prst="rect">
            <a:avLst/>
          </a:prstGeom>
          <a:noFill/>
        </p:spPr>
        <p:txBody>
          <a:bodyPr wrap="square" lIns="0" tIns="0" rIns="0" bIns="0" rtlCol="0">
            <a:spAutoFit/>
          </a:bodyPr>
          <a:lstStyle>
            <a:lvl1pPr>
              <a:defRPr lang="en-US" sz="800" b="0" i="0" smtClean="0">
                <a:solidFill>
                  <a:schemeClr val="tx2"/>
                </a:solidFill>
                <a:effectLst/>
                <a:latin typeface="Arial" panose="020B0604020202020204" pitchFamily="34" charset="0"/>
                <a:cs typeface="Arial" panose="020B0604020202020204" pitchFamily="34" charset="0"/>
              </a:defRPr>
            </a:lvl1pPr>
          </a:lstStyle>
          <a:p>
            <a:pPr>
              <a:lnSpc>
                <a:spcPct val="90000"/>
              </a:lnSpc>
            </a:pPr>
            <a:fld id="{46C7C3DC-F2BD-3444-971E-438EC79B522A}" type="slidenum">
              <a:rPr lang="en-GB" smtClean="0"/>
              <a:pPr>
                <a:lnSpc>
                  <a:spcPct val="90000"/>
                </a:lnSpc>
              </a:pPr>
              <a:t>‹#›</a:t>
            </a:fld>
            <a:endParaRPr lang="en-GB"/>
          </a:p>
        </p:txBody>
      </p:sp>
      <p:graphicFrame>
        <p:nvGraphicFramePr>
          <p:cNvPr id="12" name="Object 4" hidden="1">
            <a:extLst>
              <a:ext uri="{FF2B5EF4-FFF2-40B4-BE49-F238E27FC236}">
                <a16:creationId xmlns:a16="http://schemas.microsoft.com/office/drawing/2014/main" id="{61EF5A53-C21E-4A2D-91BC-9048F1009C7B}"/>
              </a:ext>
            </a:extLst>
          </p:cNvPr>
          <p:cNvGraphicFramePr>
            <a:graphicFrameLocks noChangeAspect="1"/>
          </p:cNvGraphicFramePr>
          <p:nvPr userDrawn="1">
            <p:custDataLst>
              <p:tags r:id="rId8"/>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1421" name="think-cell Slide" r:id="rId12" imgW="421" imgH="420" progId="TCLayout.ActiveDocument.1">
                  <p:embed/>
                </p:oleObj>
              </mc:Choice>
              <mc:Fallback>
                <p:oleObj name="think-cell Slide" r:id="rId12" imgW="421" imgH="420" progId="TCLayout.ActiveDocument.1">
                  <p:embed/>
                  <p:pic>
                    <p:nvPicPr>
                      <p:cNvPr id="12" name="Object 4" hidden="1">
                        <a:extLst>
                          <a:ext uri="{FF2B5EF4-FFF2-40B4-BE49-F238E27FC236}">
                            <a16:creationId xmlns:a16="http://schemas.microsoft.com/office/drawing/2014/main" id="{61EF5A53-C21E-4A2D-91BC-9048F1009C7B}"/>
                          </a:ext>
                        </a:extLst>
                      </p:cNvPr>
                      <p:cNvPicPr/>
                      <p:nvPr/>
                    </p:nvPicPr>
                    <p:blipFill>
                      <a:blip r:embed="rId10"/>
                      <a:stretch>
                        <a:fillRect/>
                      </a:stretch>
                    </p:blipFill>
                    <p:spPr>
                      <a:xfrm>
                        <a:off x="2118" y="2118"/>
                        <a:ext cx="2117" cy="2117"/>
                      </a:xfrm>
                      <a:prstGeom prst="rect">
                        <a:avLst/>
                      </a:prstGeom>
                    </p:spPr>
                  </p:pic>
                </p:oleObj>
              </mc:Fallback>
            </mc:AlternateContent>
          </a:graphicData>
        </a:graphic>
      </p:graphicFrame>
      <p:grpSp>
        <p:nvGrpSpPr>
          <p:cNvPr id="2" name="Group 1">
            <a:extLst>
              <a:ext uri="{FF2B5EF4-FFF2-40B4-BE49-F238E27FC236}">
                <a16:creationId xmlns:a16="http://schemas.microsoft.com/office/drawing/2014/main" id="{5CFAB140-1F46-537A-6597-215114354025}"/>
              </a:ext>
            </a:extLst>
          </p:cNvPr>
          <p:cNvGrpSpPr/>
          <p:nvPr userDrawn="1"/>
        </p:nvGrpSpPr>
        <p:grpSpPr>
          <a:xfrm>
            <a:off x="-1696033" y="2144270"/>
            <a:ext cx="691998" cy="648358"/>
            <a:chOff x="5781203" y="5506647"/>
            <a:chExt cx="518999" cy="486269"/>
          </a:xfrm>
        </p:grpSpPr>
        <p:sp>
          <p:nvSpPr>
            <p:cNvPr id="6" name="TextBox 5">
              <a:extLst>
                <a:ext uri="{FF2B5EF4-FFF2-40B4-BE49-F238E27FC236}">
                  <a16:creationId xmlns:a16="http://schemas.microsoft.com/office/drawing/2014/main" id="{1E24D3CA-6544-2008-5865-294E7094D786}"/>
                </a:ext>
              </a:extLst>
            </p:cNvPr>
            <p:cNvSpPr txBox="1"/>
            <p:nvPr/>
          </p:nvSpPr>
          <p:spPr>
            <a:xfrm flipH="1">
              <a:off x="5781203" y="5629066"/>
              <a:ext cx="518999" cy="363850"/>
            </a:xfrm>
            <a:prstGeom prst="rect">
              <a:avLst/>
            </a:prstGeom>
            <a:noFill/>
          </p:spPr>
          <p:txBody>
            <a:bodyPr wrap="square" rtlCol="0">
              <a:spAutoFit/>
            </a:bodyPr>
            <a:lstStyle/>
            <a:p>
              <a:pPr algn="ctr"/>
              <a:r>
                <a:rPr lang="hr-HR" sz="851" dirty="0"/>
                <a:t>79</a:t>
              </a:r>
            </a:p>
            <a:p>
              <a:pPr algn="ctr"/>
              <a:r>
                <a:rPr lang="hr-HR" sz="851" dirty="0"/>
                <a:t>129</a:t>
              </a:r>
            </a:p>
            <a:p>
              <a:pPr algn="ctr"/>
              <a:r>
                <a:rPr lang="hr-HR" sz="851" dirty="0"/>
                <a:t>189</a:t>
              </a:r>
              <a:endParaRPr lang="en-GB" sz="851" dirty="0"/>
            </a:p>
          </p:txBody>
        </p:sp>
        <p:sp>
          <p:nvSpPr>
            <p:cNvPr id="7" name="Rectangle 6">
              <a:extLst>
                <a:ext uri="{FF2B5EF4-FFF2-40B4-BE49-F238E27FC236}">
                  <a16:creationId xmlns:a16="http://schemas.microsoft.com/office/drawing/2014/main" id="{88A411E8-6EAA-B86A-DF08-7962A4F4E1E0}"/>
                </a:ext>
              </a:extLst>
            </p:cNvPr>
            <p:cNvSpPr/>
            <p:nvPr/>
          </p:nvSpPr>
          <p:spPr>
            <a:xfrm>
              <a:off x="6025822" y="5506647"/>
              <a:ext cx="144016" cy="113252"/>
            </a:xfrm>
            <a:prstGeom prst="rect">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dirty="0"/>
            </a:p>
          </p:txBody>
        </p:sp>
      </p:grpSp>
      <p:grpSp>
        <p:nvGrpSpPr>
          <p:cNvPr id="10" name="Group 9">
            <a:extLst>
              <a:ext uri="{FF2B5EF4-FFF2-40B4-BE49-F238E27FC236}">
                <a16:creationId xmlns:a16="http://schemas.microsoft.com/office/drawing/2014/main" id="{2536A257-3A08-F52C-622D-D77DC90F22F1}"/>
              </a:ext>
            </a:extLst>
          </p:cNvPr>
          <p:cNvGrpSpPr/>
          <p:nvPr userDrawn="1"/>
        </p:nvGrpSpPr>
        <p:grpSpPr>
          <a:xfrm>
            <a:off x="-1567449" y="3024223"/>
            <a:ext cx="587317" cy="648359"/>
            <a:chOff x="5859714" y="5506647"/>
            <a:chExt cx="440488" cy="486269"/>
          </a:xfrm>
        </p:grpSpPr>
        <p:sp>
          <p:nvSpPr>
            <p:cNvPr id="11" name="TextBox 10">
              <a:extLst>
                <a:ext uri="{FF2B5EF4-FFF2-40B4-BE49-F238E27FC236}">
                  <a16:creationId xmlns:a16="http://schemas.microsoft.com/office/drawing/2014/main" id="{280C3F56-7953-AD00-390F-25D0E6C9831B}"/>
                </a:ext>
              </a:extLst>
            </p:cNvPr>
            <p:cNvSpPr txBox="1"/>
            <p:nvPr/>
          </p:nvSpPr>
          <p:spPr>
            <a:xfrm flipH="1">
              <a:off x="5859714" y="5629066"/>
              <a:ext cx="440488" cy="363850"/>
            </a:xfrm>
            <a:prstGeom prst="rect">
              <a:avLst/>
            </a:prstGeom>
            <a:noFill/>
          </p:spPr>
          <p:txBody>
            <a:bodyPr wrap="square" rtlCol="0">
              <a:spAutoFit/>
            </a:bodyPr>
            <a:lstStyle/>
            <a:p>
              <a:pPr algn="ctr"/>
              <a:r>
                <a:rPr lang="hr-HR" sz="851" dirty="0"/>
                <a:t>226</a:t>
              </a:r>
            </a:p>
            <a:p>
              <a:pPr algn="ctr"/>
              <a:r>
                <a:rPr lang="hr-HR" sz="851" dirty="0"/>
                <a:t>0</a:t>
              </a:r>
            </a:p>
            <a:p>
              <a:pPr algn="ctr"/>
              <a:r>
                <a:rPr lang="hr-HR" sz="851" dirty="0"/>
                <a:t>26</a:t>
              </a:r>
              <a:endParaRPr lang="en-GB" sz="851" dirty="0"/>
            </a:p>
          </p:txBody>
        </p:sp>
        <p:sp>
          <p:nvSpPr>
            <p:cNvPr id="14" name="Rectangle 13">
              <a:extLst>
                <a:ext uri="{FF2B5EF4-FFF2-40B4-BE49-F238E27FC236}">
                  <a16:creationId xmlns:a16="http://schemas.microsoft.com/office/drawing/2014/main" id="{C697925E-D372-2804-1A22-82C19DB476B2}"/>
                </a:ext>
              </a:extLst>
            </p:cNvPr>
            <p:cNvSpPr/>
            <p:nvPr/>
          </p:nvSpPr>
          <p:spPr>
            <a:xfrm>
              <a:off x="6025822" y="5506647"/>
              <a:ext cx="144016" cy="113252"/>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dirty="0"/>
            </a:p>
          </p:txBody>
        </p:sp>
      </p:grpSp>
      <p:grpSp>
        <p:nvGrpSpPr>
          <p:cNvPr id="26" name="Group 25">
            <a:extLst>
              <a:ext uri="{FF2B5EF4-FFF2-40B4-BE49-F238E27FC236}">
                <a16:creationId xmlns:a16="http://schemas.microsoft.com/office/drawing/2014/main" id="{D5F6156D-D0E2-3321-07DC-8DE959D5216E}"/>
              </a:ext>
            </a:extLst>
          </p:cNvPr>
          <p:cNvGrpSpPr/>
          <p:nvPr userDrawn="1"/>
        </p:nvGrpSpPr>
        <p:grpSpPr>
          <a:xfrm>
            <a:off x="-1177846" y="2144277"/>
            <a:ext cx="587319" cy="648359"/>
            <a:chOff x="5859713" y="5506647"/>
            <a:chExt cx="440489" cy="486269"/>
          </a:xfrm>
        </p:grpSpPr>
        <p:sp>
          <p:nvSpPr>
            <p:cNvPr id="27" name="TextBox 26">
              <a:extLst>
                <a:ext uri="{FF2B5EF4-FFF2-40B4-BE49-F238E27FC236}">
                  <a16:creationId xmlns:a16="http://schemas.microsoft.com/office/drawing/2014/main" id="{0DF09C12-4BDE-7A3B-2166-2FC97DF85353}"/>
                </a:ext>
              </a:extLst>
            </p:cNvPr>
            <p:cNvSpPr txBox="1"/>
            <p:nvPr/>
          </p:nvSpPr>
          <p:spPr>
            <a:xfrm flipH="1">
              <a:off x="5859713" y="5629066"/>
              <a:ext cx="440489" cy="363850"/>
            </a:xfrm>
            <a:prstGeom prst="rect">
              <a:avLst/>
            </a:prstGeom>
            <a:noFill/>
          </p:spPr>
          <p:txBody>
            <a:bodyPr wrap="square" rtlCol="0">
              <a:spAutoFit/>
            </a:bodyPr>
            <a:lstStyle/>
            <a:p>
              <a:pPr algn="ctr"/>
              <a:r>
                <a:rPr lang="hr-HR" sz="851" dirty="0"/>
                <a:t>117</a:t>
              </a:r>
            </a:p>
            <a:p>
              <a:pPr algn="ctr"/>
              <a:r>
                <a:rPr lang="hr-HR" sz="851" dirty="0"/>
                <a:t>206</a:t>
              </a:r>
            </a:p>
            <a:p>
              <a:pPr algn="ctr"/>
              <a:r>
                <a:rPr lang="hr-HR" sz="851" dirty="0"/>
                <a:t>231</a:t>
              </a:r>
              <a:endParaRPr lang="en-GB" sz="851" dirty="0"/>
            </a:p>
          </p:txBody>
        </p:sp>
        <p:sp>
          <p:nvSpPr>
            <p:cNvPr id="28" name="Rectangle 27">
              <a:extLst>
                <a:ext uri="{FF2B5EF4-FFF2-40B4-BE49-F238E27FC236}">
                  <a16:creationId xmlns:a16="http://schemas.microsoft.com/office/drawing/2014/main" id="{50CF6422-9BAE-2056-63C9-CF7B05D89786}"/>
                </a:ext>
              </a:extLst>
            </p:cNvPr>
            <p:cNvSpPr/>
            <p:nvPr/>
          </p:nvSpPr>
          <p:spPr>
            <a:xfrm>
              <a:off x="6025822" y="5506647"/>
              <a:ext cx="144016" cy="113252"/>
            </a:xfrm>
            <a:prstGeom prst="rect">
              <a:avLst/>
            </a:prstGeom>
            <a:solidFill>
              <a:srgbClr val="8DD7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dirty="0"/>
            </a:p>
          </p:txBody>
        </p:sp>
      </p:grpSp>
      <p:grpSp>
        <p:nvGrpSpPr>
          <p:cNvPr id="29" name="Group 28">
            <a:extLst>
              <a:ext uri="{FF2B5EF4-FFF2-40B4-BE49-F238E27FC236}">
                <a16:creationId xmlns:a16="http://schemas.microsoft.com/office/drawing/2014/main" id="{65D3E7B7-B4E0-C861-8BFB-7E579BCD5178}"/>
              </a:ext>
            </a:extLst>
          </p:cNvPr>
          <p:cNvGrpSpPr/>
          <p:nvPr userDrawn="1"/>
        </p:nvGrpSpPr>
        <p:grpSpPr>
          <a:xfrm>
            <a:off x="-1177860" y="3024223"/>
            <a:ext cx="602265" cy="648359"/>
            <a:chOff x="5848503" y="5506647"/>
            <a:chExt cx="451699" cy="486269"/>
          </a:xfrm>
        </p:grpSpPr>
        <p:sp>
          <p:nvSpPr>
            <p:cNvPr id="30" name="TextBox 29">
              <a:extLst>
                <a:ext uri="{FF2B5EF4-FFF2-40B4-BE49-F238E27FC236}">
                  <a16:creationId xmlns:a16="http://schemas.microsoft.com/office/drawing/2014/main" id="{12D889D3-89E3-101E-13AC-FE013EEA1096}"/>
                </a:ext>
              </a:extLst>
            </p:cNvPr>
            <p:cNvSpPr txBox="1"/>
            <p:nvPr/>
          </p:nvSpPr>
          <p:spPr>
            <a:xfrm flipH="1">
              <a:off x="5848503" y="5629066"/>
              <a:ext cx="451699" cy="363850"/>
            </a:xfrm>
            <a:prstGeom prst="rect">
              <a:avLst/>
            </a:prstGeom>
            <a:noFill/>
          </p:spPr>
          <p:txBody>
            <a:bodyPr wrap="square" rtlCol="0">
              <a:spAutoFit/>
            </a:bodyPr>
            <a:lstStyle/>
            <a:p>
              <a:pPr algn="ctr"/>
              <a:r>
                <a:rPr lang="hr-HR" sz="851" dirty="0"/>
                <a:t>127</a:t>
              </a:r>
            </a:p>
            <a:p>
              <a:pPr algn="ctr"/>
              <a:r>
                <a:rPr lang="hr-HR" sz="851" dirty="0"/>
                <a:t>127</a:t>
              </a:r>
            </a:p>
            <a:p>
              <a:pPr algn="ctr"/>
              <a:r>
                <a:rPr lang="hr-HR" sz="851" dirty="0"/>
                <a:t>127</a:t>
              </a:r>
              <a:endParaRPr lang="en-GB" sz="851" dirty="0"/>
            </a:p>
          </p:txBody>
        </p:sp>
        <p:sp>
          <p:nvSpPr>
            <p:cNvPr id="31" name="Rectangle 30">
              <a:extLst>
                <a:ext uri="{FF2B5EF4-FFF2-40B4-BE49-F238E27FC236}">
                  <a16:creationId xmlns:a16="http://schemas.microsoft.com/office/drawing/2014/main" id="{E4D24036-F798-9424-FF42-EC111B768FD6}"/>
                </a:ext>
              </a:extLst>
            </p:cNvPr>
            <p:cNvSpPr/>
            <p:nvPr/>
          </p:nvSpPr>
          <p:spPr>
            <a:xfrm>
              <a:off x="6025822" y="5506647"/>
              <a:ext cx="144016" cy="11325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dirty="0"/>
            </a:p>
          </p:txBody>
        </p:sp>
      </p:grpSp>
      <p:grpSp>
        <p:nvGrpSpPr>
          <p:cNvPr id="32" name="Group 31">
            <a:extLst>
              <a:ext uri="{FF2B5EF4-FFF2-40B4-BE49-F238E27FC236}">
                <a16:creationId xmlns:a16="http://schemas.microsoft.com/office/drawing/2014/main" id="{7979D245-AFC7-C612-EFD3-B0829BE462E5}"/>
              </a:ext>
            </a:extLst>
          </p:cNvPr>
          <p:cNvGrpSpPr/>
          <p:nvPr userDrawn="1"/>
        </p:nvGrpSpPr>
        <p:grpSpPr>
          <a:xfrm>
            <a:off x="-771434" y="3024221"/>
            <a:ext cx="701193" cy="507812"/>
            <a:chOff x="5849915" y="5506647"/>
            <a:chExt cx="525895" cy="380859"/>
          </a:xfrm>
        </p:grpSpPr>
        <p:sp>
          <p:nvSpPr>
            <p:cNvPr id="33" name="TextBox 32">
              <a:extLst>
                <a:ext uri="{FF2B5EF4-FFF2-40B4-BE49-F238E27FC236}">
                  <a16:creationId xmlns:a16="http://schemas.microsoft.com/office/drawing/2014/main" id="{F1460163-0D30-60A5-30FD-6681B12EC190}"/>
                </a:ext>
              </a:extLst>
            </p:cNvPr>
            <p:cNvSpPr txBox="1"/>
            <p:nvPr/>
          </p:nvSpPr>
          <p:spPr>
            <a:xfrm flipH="1">
              <a:off x="5849915" y="5621856"/>
              <a:ext cx="525895" cy="265650"/>
            </a:xfrm>
            <a:prstGeom prst="rect">
              <a:avLst/>
            </a:prstGeom>
            <a:noFill/>
          </p:spPr>
          <p:txBody>
            <a:bodyPr wrap="square" rtlCol="0">
              <a:spAutoFit/>
            </a:bodyPr>
            <a:lstStyle/>
            <a:p>
              <a:pPr algn="ctr"/>
              <a:r>
                <a:rPr lang="hr-HR" sz="851" dirty="0"/>
                <a:t>217217</a:t>
              </a:r>
            </a:p>
            <a:p>
              <a:pPr algn="ctr"/>
              <a:r>
                <a:rPr lang="hr-HR" sz="851" dirty="0"/>
                <a:t>217</a:t>
              </a:r>
              <a:endParaRPr lang="en-GB" sz="851" dirty="0"/>
            </a:p>
          </p:txBody>
        </p:sp>
        <p:sp>
          <p:nvSpPr>
            <p:cNvPr id="34" name="Rectangle 33">
              <a:extLst>
                <a:ext uri="{FF2B5EF4-FFF2-40B4-BE49-F238E27FC236}">
                  <a16:creationId xmlns:a16="http://schemas.microsoft.com/office/drawing/2014/main" id="{01F6C453-A689-1FF0-FD62-405A0C378A3D}"/>
                </a:ext>
              </a:extLst>
            </p:cNvPr>
            <p:cNvSpPr/>
            <p:nvPr/>
          </p:nvSpPr>
          <p:spPr>
            <a:xfrm>
              <a:off x="6025822" y="5506647"/>
              <a:ext cx="144016" cy="1132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dirty="0"/>
            </a:p>
          </p:txBody>
        </p:sp>
      </p:grpSp>
      <p:grpSp>
        <p:nvGrpSpPr>
          <p:cNvPr id="35" name="Group 34">
            <a:extLst>
              <a:ext uri="{FF2B5EF4-FFF2-40B4-BE49-F238E27FC236}">
                <a16:creationId xmlns:a16="http://schemas.microsoft.com/office/drawing/2014/main" id="{F93FB07F-A95D-1787-2994-8C7416F40870}"/>
              </a:ext>
            </a:extLst>
          </p:cNvPr>
          <p:cNvGrpSpPr/>
          <p:nvPr userDrawn="1"/>
        </p:nvGrpSpPr>
        <p:grpSpPr>
          <a:xfrm>
            <a:off x="-872239" y="2144276"/>
            <a:ext cx="691998" cy="648359"/>
            <a:chOff x="5925250" y="5506647"/>
            <a:chExt cx="374952" cy="486269"/>
          </a:xfrm>
        </p:grpSpPr>
        <p:sp>
          <p:nvSpPr>
            <p:cNvPr id="36" name="TextBox 35">
              <a:extLst>
                <a:ext uri="{FF2B5EF4-FFF2-40B4-BE49-F238E27FC236}">
                  <a16:creationId xmlns:a16="http://schemas.microsoft.com/office/drawing/2014/main" id="{2541C3D9-9E98-AA51-46E5-76DFBB7E1747}"/>
                </a:ext>
              </a:extLst>
            </p:cNvPr>
            <p:cNvSpPr txBox="1"/>
            <p:nvPr/>
          </p:nvSpPr>
          <p:spPr>
            <a:xfrm flipH="1">
              <a:off x="5925250" y="5629066"/>
              <a:ext cx="374952" cy="363850"/>
            </a:xfrm>
            <a:prstGeom prst="rect">
              <a:avLst/>
            </a:prstGeom>
            <a:noFill/>
          </p:spPr>
          <p:txBody>
            <a:bodyPr wrap="square" rtlCol="0">
              <a:spAutoFit/>
            </a:bodyPr>
            <a:lstStyle/>
            <a:p>
              <a:pPr algn="ctr"/>
              <a:r>
                <a:rPr lang="hr-HR" sz="851" dirty="0"/>
                <a:t>0</a:t>
              </a:r>
            </a:p>
            <a:p>
              <a:pPr algn="ctr"/>
              <a:r>
                <a:rPr lang="hr-HR" sz="851" dirty="0"/>
                <a:t>80</a:t>
              </a:r>
            </a:p>
            <a:p>
              <a:pPr algn="ctr"/>
              <a:r>
                <a:rPr lang="hr-HR" sz="851" dirty="0"/>
                <a:t>149</a:t>
              </a:r>
              <a:endParaRPr lang="en-GB" sz="851" dirty="0"/>
            </a:p>
          </p:txBody>
        </p:sp>
        <p:sp>
          <p:nvSpPr>
            <p:cNvPr id="37" name="Rectangle 36">
              <a:extLst>
                <a:ext uri="{FF2B5EF4-FFF2-40B4-BE49-F238E27FC236}">
                  <a16:creationId xmlns:a16="http://schemas.microsoft.com/office/drawing/2014/main" id="{3C1AD1DC-FE5A-BB7E-4D5A-4CF6D566E18B}"/>
                </a:ext>
              </a:extLst>
            </p:cNvPr>
            <p:cNvSpPr/>
            <p:nvPr/>
          </p:nvSpPr>
          <p:spPr>
            <a:xfrm>
              <a:off x="6077893" y="5506647"/>
              <a:ext cx="104045" cy="113252"/>
            </a:xfrm>
            <a:prstGeom prst="rect">
              <a:avLst/>
            </a:prstGeom>
            <a:solidFill>
              <a:srgbClr val="005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dirty="0"/>
            </a:p>
          </p:txBody>
        </p:sp>
      </p:grpSp>
    </p:spTree>
    <p:extLst>
      <p:ext uri="{BB962C8B-B14F-4D97-AF65-F5344CB8AC3E}">
        <p14:creationId xmlns:p14="http://schemas.microsoft.com/office/powerpoint/2010/main" val="3575897612"/>
      </p:ext>
    </p:extLst>
  </p:cSld>
  <p:clrMap bg1="lt1" tx1="dk1" bg2="lt2" tx2="dk2" accent1="accent1" accent2="accent2" accent3="accent3" accent4="accent4" accent5="accent5" accent6="accent6" hlink="hlink" folHlink="folHlink"/>
  <p:sldLayoutIdLst>
    <p:sldLayoutId id="2147484753" r:id="rId1"/>
    <p:sldLayoutId id="2147484754" r:id="rId2"/>
    <p:sldLayoutId id="2147484755" r:id="rId3"/>
  </p:sldLayoutIdLst>
  <p:hf hdr="0" dt="0"/>
  <p:txStyles>
    <p:titleStyle>
      <a:lvl1pPr algn="l" rtl="0" eaLnBrk="1" fontAlgn="base" hangingPunct="1">
        <a:lnSpc>
          <a:spcPts val="2200"/>
        </a:lnSpc>
        <a:spcBef>
          <a:spcPct val="0"/>
        </a:spcBef>
        <a:spcAft>
          <a:spcPct val="0"/>
        </a:spcAft>
        <a:defRPr lang="en-GB" sz="2400" b="1" kern="1200" noProof="0" dirty="0">
          <a:solidFill>
            <a:srgbClr val="171796"/>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3300">
          <a:solidFill>
            <a:schemeClr val="tx1"/>
          </a:solidFill>
          <a:latin typeface="Arial" charset="0"/>
        </a:defRPr>
      </a:lvl2pPr>
      <a:lvl3pPr algn="ctr" rtl="0" eaLnBrk="1" fontAlgn="base" hangingPunct="1">
        <a:spcBef>
          <a:spcPct val="0"/>
        </a:spcBef>
        <a:spcAft>
          <a:spcPct val="0"/>
        </a:spcAft>
        <a:defRPr sz="3300">
          <a:solidFill>
            <a:schemeClr val="tx1"/>
          </a:solidFill>
          <a:latin typeface="Arial" charset="0"/>
        </a:defRPr>
      </a:lvl3pPr>
      <a:lvl4pPr algn="ctr" rtl="0" eaLnBrk="1" fontAlgn="base" hangingPunct="1">
        <a:spcBef>
          <a:spcPct val="0"/>
        </a:spcBef>
        <a:spcAft>
          <a:spcPct val="0"/>
        </a:spcAft>
        <a:defRPr sz="3300">
          <a:solidFill>
            <a:schemeClr val="tx1"/>
          </a:solidFill>
          <a:latin typeface="Arial" charset="0"/>
        </a:defRPr>
      </a:lvl4pPr>
      <a:lvl5pPr algn="ctr" rtl="0" eaLnBrk="1" fontAlgn="base" hangingPunct="1">
        <a:spcBef>
          <a:spcPct val="0"/>
        </a:spcBef>
        <a:spcAft>
          <a:spcPct val="0"/>
        </a:spcAft>
        <a:defRPr sz="3300">
          <a:solidFill>
            <a:schemeClr val="tx1"/>
          </a:solidFill>
          <a:latin typeface="Arial" charset="0"/>
        </a:defRPr>
      </a:lvl5pPr>
      <a:lvl6pPr marL="342866" algn="ctr" rtl="0" eaLnBrk="1" fontAlgn="base" hangingPunct="1">
        <a:spcBef>
          <a:spcPct val="0"/>
        </a:spcBef>
        <a:spcAft>
          <a:spcPct val="0"/>
        </a:spcAft>
        <a:defRPr sz="3300">
          <a:solidFill>
            <a:schemeClr val="tx1"/>
          </a:solidFill>
          <a:latin typeface="Arial" charset="0"/>
        </a:defRPr>
      </a:lvl6pPr>
      <a:lvl7pPr marL="685732" algn="ctr" rtl="0" eaLnBrk="1" fontAlgn="base" hangingPunct="1">
        <a:spcBef>
          <a:spcPct val="0"/>
        </a:spcBef>
        <a:spcAft>
          <a:spcPct val="0"/>
        </a:spcAft>
        <a:defRPr sz="3300">
          <a:solidFill>
            <a:schemeClr val="tx1"/>
          </a:solidFill>
          <a:latin typeface="Arial" charset="0"/>
        </a:defRPr>
      </a:lvl7pPr>
      <a:lvl8pPr marL="1028598" algn="ctr" rtl="0" eaLnBrk="1" fontAlgn="base" hangingPunct="1">
        <a:spcBef>
          <a:spcPct val="0"/>
        </a:spcBef>
        <a:spcAft>
          <a:spcPct val="0"/>
        </a:spcAft>
        <a:defRPr sz="3300">
          <a:solidFill>
            <a:schemeClr val="tx1"/>
          </a:solidFill>
          <a:latin typeface="Arial" charset="0"/>
        </a:defRPr>
      </a:lvl8pPr>
      <a:lvl9pPr marL="1371464" algn="ctr" rtl="0" eaLnBrk="1" fontAlgn="base" hangingPunct="1">
        <a:spcBef>
          <a:spcPct val="0"/>
        </a:spcBef>
        <a:spcAft>
          <a:spcPct val="0"/>
        </a:spcAft>
        <a:defRPr sz="3300">
          <a:solidFill>
            <a:schemeClr val="tx1"/>
          </a:solidFill>
          <a:latin typeface="Arial" charset="0"/>
        </a:defRPr>
      </a:lvl9pPr>
    </p:titleStyle>
    <p:bodyStyle>
      <a:lvl1pPr marL="0" marR="0" indent="0" algn="l" defTabSz="342866" rtl="0" eaLnBrk="1" fontAlgn="auto" latinLnBrk="0" hangingPunct="1">
        <a:lnSpc>
          <a:spcPct val="90000"/>
        </a:lnSpc>
        <a:spcBef>
          <a:spcPts val="0"/>
        </a:spcBef>
        <a:spcAft>
          <a:spcPts val="0"/>
        </a:spcAft>
        <a:buClr>
          <a:srgbClr val="E1061C"/>
        </a:buClr>
        <a:buSzTx/>
        <a:buFont typeface="Arial"/>
        <a:buNone/>
        <a:tabLst/>
        <a:defRPr sz="1800" kern="1200" baseline="0">
          <a:solidFill>
            <a:schemeClr val="tx1"/>
          </a:solidFill>
          <a:latin typeface="Arial" panose="020B0604020202020204" pitchFamily="34" charset="0"/>
          <a:ea typeface="+mn-ea"/>
          <a:cs typeface="Arial" panose="020B0604020202020204" pitchFamily="34" charset="0"/>
        </a:defRPr>
      </a:lvl1pPr>
      <a:lvl2pPr marL="0" marR="0" indent="0" algn="l" defTabSz="342866" rtl="0" eaLnBrk="1" fontAlgn="auto" latinLnBrk="0" hangingPunct="1">
        <a:lnSpc>
          <a:spcPct val="90000"/>
        </a:lnSpc>
        <a:spcBef>
          <a:spcPts val="0"/>
        </a:spcBef>
        <a:spcAft>
          <a:spcPts val="600"/>
        </a:spcAft>
        <a:buClr>
          <a:srgbClr val="E1061C"/>
        </a:buClr>
        <a:buSzTx/>
        <a:buFont typeface="Arial"/>
        <a:buNone/>
        <a:tabLst/>
        <a:defRPr sz="1400" b="1" kern="1200" baseline="0">
          <a:solidFill>
            <a:schemeClr val="tx1"/>
          </a:solidFill>
          <a:latin typeface="Arial" panose="020B0604020202020204" pitchFamily="34" charset="0"/>
          <a:ea typeface="+mn-ea"/>
          <a:cs typeface="Arial" panose="020B0604020202020204" pitchFamily="34" charset="0"/>
        </a:defRPr>
      </a:lvl2pPr>
      <a:lvl3pPr marL="0" marR="0" indent="0" algn="l" defTabSz="342866" rtl="0" eaLnBrk="1" fontAlgn="auto" latinLnBrk="0" hangingPunct="1">
        <a:lnSpc>
          <a:spcPct val="90000"/>
        </a:lnSpc>
        <a:spcBef>
          <a:spcPts val="1200"/>
        </a:spcBef>
        <a:spcAft>
          <a:spcPts val="0"/>
        </a:spcAft>
        <a:buClr>
          <a:srgbClr val="999999"/>
        </a:buClr>
        <a:buSzTx/>
        <a:buFont typeface="System Font Regular"/>
        <a:buNone/>
        <a:tabLst/>
        <a:defRPr sz="1400" kern="1200" baseline="0">
          <a:solidFill>
            <a:schemeClr val="tx1"/>
          </a:solidFill>
          <a:latin typeface="Arial" panose="020B0604020202020204" pitchFamily="34" charset="0"/>
          <a:ea typeface="+mn-ea"/>
          <a:cs typeface="Arial" panose="020B0604020202020204" pitchFamily="34" charset="0"/>
        </a:defRPr>
      </a:lvl3pPr>
      <a:lvl4pPr marL="179996" marR="0" indent="-179996" algn="l" defTabSz="342866" rtl="0" eaLnBrk="1" fontAlgn="auto" latinLnBrk="0" hangingPunct="1">
        <a:lnSpc>
          <a:spcPct val="90000"/>
        </a:lnSpc>
        <a:spcBef>
          <a:spcPts val="600"/>
        </a:spcBef>
        <a:spcAft>
          <a:spcPts val="0"/>
        </a:spcAft>
        <a:buClr>
          <a:srgbClr val="CCCCC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4pPr>
      <a:lvl5pPr marL="359991" marR="0" indent="-179996" algn="l" defTabSz="342866" rtl="0" eaLnBrk="1" fontAlgn="auto" latinLnBrk="0" hangingPunct="1">
        <a:lnSpc>
          <a:spcPct val="90000"/>
        </a:lnSpc>
        <a:spcBef>
          <a:spcPts val="600"/>
        </a:spcBef>
        <a:spcAft>
          <a:spcPts val="0"/>
        </a:spcAft>
        <a:buClr>
          <a:srgbClr val="CCCCC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5pPr>
      <a:lvl6pPr marL="539987" indent="-179996" algn="l" defTabSz="685732" rtl="0" eaLnBrk="1" latinLnBrk="0" hangingPunct="1">
        <a:lnSpc>
          <a:spcPct val="90000"/>
        </a:lnSpc>
        <a:spcBef>
          <a:spcPts val="600"/>
        </a:spcBef>
        <a:spcAft>
          <a:spcPts val="0"/>
        </a:spcAft>
        <a:buClr>
          <a:srgbClr val="CCCCCC"/>
        </a:buClr>
        <a:buFont typeface="Arial" panose="020B0604020202020204" pitchFamily="34" charset="0"/>
        <a:buChar char="●"/>
        <a:tabLst/>
        <a:defRPr sz="1400" kern="1200">
          <a:solidFill>
            <a:schemeClr val="tx1"/>
          </a:solidFill>
          <a:latin typeface="Arial" panose="020B0604020202020204" pitchFamily="34" charset="0"/>
          <a:ea typeface="+mn-ea"/>
          <a:cs typeface="+mn-cs"/>
        </a:defRPr>
      </a:lvl6pPr>
      <a:lvl7pPr marL="1037" indent="0" algn="l" defTabSz="685732" rtl="0" eaLnBrk="1" latinLnBrk="0" hangingPunct="1">
        <a:lnSpc>
          <a:spcPct val="90000"/>
        </a:lnSpc>
        <a:spcBef>
          <a:spcPts val="300"/>
        </a:spcBef>
        <a:buClr>
          <a:schemeClr val="accent1"/>
        </a:buClr>
        <a:buSzPct val="80000"/>
        <a:buFont typeface="System Font Regular"/>
        <a:buNone/>
        <a:tabLst/>
        <a:defRPr sz="1100" kern="1200">
          <a:solidFill>
            <a:schemeClr val="tx1"/>
          </a:solidFill>
          <a:latin typeface="Arial" panose="020B0604020202020204" pitchFamily="34" charset="0"/>
          <a:ea typeface="+mn-ea"/>
          <a:cs typeface="+mn-cs"/>
        </a:defRPr>
      </a:lvl7pPr>
      <a:lvl8pPr marL="287993" indent="-287993" algn="l" defTabSz="685732" rtl="0" eaLnBrk="1" latinLnBrk="0" hangingPunct="1">
        <a:lnSpc>
          <a:spcPct val="90000"/>
        </a:lnSpc>
        <a:spcBef>
          <a:spcPts val="1200"/>
        </a:spcBef>
        <a:buClr>
          <a:srgbClr val="999999"/>
        </a:buClr>
        <a:buSzPct val="100000"/>
        <a:buFontTx/>
        <a:buBlip>
          <a:blip r:embed="rId13"/>
        </a:buBlip>
        <a:tabLst/>
        <a:defRPr sz="1400" kern="1200">
          <a:solidFill>
            <a:schemeClr val="tx1"/>
          </a:solidFill>
          <a:latin typeface="Arial" panose="020B0604020202020204" pitchFamily="34" charset="0"/>
          <a:ea typeface="+mn-ea"/>
          <a:cs typeface="+mn-cs"/>
        </a:defRPr>
      </a:lvl8pPr>
      <a:lvl9pPr marL="287993" indent="-287993" algn="l" defTabSz="685732" rtl="0" eaLnBrk="1" latinLnBrk="0" hangingPunct="1">
        <a:lnSpc>
          <a:spcPct val="90000"/>
        </a:lnSpc>
        <a:spcBef>
          <a:spcPts val="1200"/>
        </a:spcBef>
        <a:buFontTx/>
        <a:buBlip>
          <a:blip r:embed="rId14">
            <a:extLst>
              <a:ext uri="{96DAC541-7B7A-43D3-8B79-37D633B846F1}">
                <asvg:svgBlip xmlns="" xmlns:asvg="http://schemas.microsoft.com/office/drawing/2016/SVG/main" r:embed="rId15"/>
              </a:ext>
            </a:extLst>
          </a:blip>
        </a:buBlip>
        <a:tabLst/>
        <a:defRPr sz="1400" kern="1200">
          <a:solidFill>
            <a:schemeClr val="tx1"/>
          </a:solidFill>
          <a:latin typeface="Arial" panose="020B0604020202020204" pitchFamily="34" charset="0"/>
          <a:ea typeface="+mn-ea"/>
          <a:cs typeface="+mn-cs"/>
        </a:defRPr>
      </a:lvl9pPr>
    </p:bodyStyle>
    <p:otherStyle>
      <a:defPPr>
        <a:defRPr lang="de-DE"/>
      </a:defPPr>
      <a:lvl1pPr marL="0" algn="l" defTabSz="685732" rtl="0" eaLnBrk="1" latinLnBrk="0" hangingPunct="1">
        <a:defRPr sz="1351" kern="1200">
          <a:solidFill>
            <a:schemeClr val="tx1"/>
          </a:solidFill>
          <a:latin typeface="+mn-lt"/>
          <a:ea typeface="+mn-ea"/>
          <a:cs typeface="+mn-cs"/>
        </a:defRPr>
      </a:lvl1pPr>
      <a:lvl2pPr marL="342866" algn="l" defTabSz="685732" rtl="0" eaLnBrk="1" latinLnBrk="0" hangingPunct="1">
        <a:defRPr sz="1351" kern="1200">
          <a:solidFill>
            <a:schemeClr val="tx1"/>
          </a:solidFill>
          <a:latin typeface="+mn-lt"/>
          <a:ea typeface="+mn-ea"/>
          <a:cs typeface="+mn-cs"/>
        </a:defRPr>
      </a:lvl2pPr>
      <a:lvl3pPr marL="685732" algn="l" defTabSz="685732" rtl="0" eaLnBrk="1" latinLnBrk="0" hangingPunct="1">
        <a:defRPr sz="1351" kern="1200">
          <a:solidFill>
            <a:schemeClr val="tx1"/>
          </a:solidFill>
          <a:latin typeface="+mn-lt"/>
          <a:ea typeface="+mn-ea"/>
          <a:cs typeface="+mn-cs"/>
        </a:defRPr>
      </a:lvl3pPr>
      <a:lvl4pPr marL="1028598" algn="l" defTabSz="685732" rtl="0" eaLnBrk="1" latinLnBrk="0" hangingPunct="1">
        <a:defRPr sz="1351" kern="1200">
          <a:solidFill>
            <a:schemeClr val="tx1"/>
          </a:solidFill>
          <a:latin typeface="+mn-lt"/>
          <a:ea typeface="+mn-ea"/>
          <a:cs typeface="+mn-cs"/>
        </a:defRPr>
      </a:lvl4pPr>
      <a:lvl5pPr marL="1371464" algn="l" defTabSz="685732" rtl="0" eaLnBrk="1" latinLnBrk="0" hangingPunct="1">
        <a:defRPr sz="1351" kern="1200">
          <a:solidFill>
            <a:schemeClr val="tx1"/>
          </a:solidFill>
          <a:latin typeface="+mn-lt"/>
          <a:ea typeface="+mn-ea"/>
          <a:cs typeface="+mn-cs"/>
        </a:defRPr>
      </a:lvl5pPr>
      <a:lvl6pPr marL="1714330" algn="l" defTabSz="685732" rtl="0" eaLnBrk="1" latinLnBrk="0" hangingPunct="1">
        <a:defRPr sz="1351" kern="1200">
          <a:solidFill>
            <a:schemeClr val="tx1"/>
          </a:solidFill>
          <a:latin typeface="+mn-lt"/>
          <a:ea typeface="+mn-ea"/>
          <a:cs typeface="+mn-cs"/>
        </a:defRPr>
      </a:lvl6pPr>
      <a:lvl7pPr marL="2057195" algn="l" defTabSz="685732" rtl="0" eaLnBrk="1" latinLnBrk="0" hangingPunct="1">
        <a:defRPr sz="1351" kern="1200">
          <a:solidFill>
            <a:schemeClr val="tx1"/>
          </a:solidFill>
          <a:latin typeface="+mn-lt"/>
          <a:ea typeface="+mn-ea"/>
          <a:cs typeface="+mn-cs"/>
        </a:defRPr>
      </a:lvl7pPr>
      <a:lvl8pPr marL="2400060" algn="l" defTabSz="685732" rtl="0" eaLnBrk="1" latinLnBrk="0" hangingPunct="1">
        <a:defRPr sz="1351" kern="1200">
          <a:solidFill>
            <a:schemeClr val="tx1"/>
          </a:solidFill>
          <a:latin typeface="+mn-lt"/>
          <a:ea typeface="+mn-ea"/>
          <a:cs typeface="+mn-cs"/>
        </a:defRPr>
      </a:lvl8pPr>
      <a:lvl9pPr marL="2742926" algn="l" defTabSz="685732" rtl="0" eaLnBrk="1" latinLnBrk="0" hangingPunct="1">
        <a:defRPr sz="1351" kern="1200">
          <a:solidFill>
            <a:schemeClr val="tx1"/>
          </a:solidFill>
          <a:latin typeface="+mn-lt"/>
          <a:ea typeface="+mn-ea"/>
          <a:cs typeface="+mn-cs"/>
        </a:defRPr>
      </a:lvl9pPr>
    </p:otherStyle>
  </p:txStyles>
  <p:extLst>
    <p:ext uri="{27BBF7A9-308A-43DC-89C8-2F10F3537804}">
      <p15:sldGuideLst xmlns:p15="http://schemas.microsoft.com/office/powerpoint/2012/main">
        <p15:guide id="13" orient="horz" pos="667">
          <p15:clr>
            <a:srgbClr val="F26B43"/>
          </p15:clr>
        </p15:guide>
        <p15:guide id="14" orient="horz" pos="2754">
          <p15:clr>
            <a:srgbClr val="F26B43"/>
          </p15:clr>
        </p15:guide>
        <p15:guide id="15" orient="horz" pos="3117">
          <p15:clr>
            <a:srgbClr val="F26B43"/>
          </p15:clr>
        </p15:guide>
        <p15:guide id="16" orient="horz" pos="2890">
          <p15:clr>
            <a:srgbClr val="F26B43"/>
          </p15:clr>
        </p15:guide>
        <p15:guide id="17" pos="119">
          <p15:clr>
            <a:srgbClr val="F26B43"/>
          </p15:clr>
        </p15:guide>
        <p15:guide id="18" pos="4202">
          <p15:clr>
            <a:srgbClr val="F26B43"/>
          </p15:clr>
        </p15:guide>
        <p15:guide id="19" orient="horz" pos="441">
          <p15:clr>
            <a:srgbClr val="F26B43"/>
          </p15:clr>
        </p15:guide>
        <p15:guide id="20">
          <p15:clr>
            <a:srgbClr val="F26B43"/>
          </p15:clr>
        </p15:guide>
        <p15:guide id="21" pos="4082">
          <p15:clr>
            <a:srgbClr val="F26B43"/>
          </p15:clr>
        </p15:guide>
        <p15:guide id="22" pos="3640">
          <p15:clr>
            <a:srgbClr val="F26B43"/>
          </p15:clr>
        </p15:guide>
        <p15:guide id="23" pos="238">
          <p15:clr>
            <a:srgbClr val="F26B43"/>
          </p15:clr>
        </p15:guide>
        <p15:guide id="24" orient="horz" pos="327">
          <p15:clr>
            <a:srgbClr val="F26B43"/>
          </p15:clr>
        </p15:guide>
        <p15:guide id="25" orient="horz" pos="1620">
          <p15:clr>
            <a:srgbClr val="F26B43"/>
          </p15:clr>
        </p15:guide>
        <p15:guide id="26" orient="horz" pos="1711">
          <p15:clr>
            <a:srgbClr val="F26B43"/>
          </p15:clr>
        </p15:guide>
        <p15:guide id="27" orient="horz" pos="1801">
          <p15:clr>
            <a:srgbClr val="F26B43"/>
          </p15:clr>
        </p15:guide>
        <p15:guide id="28" pos="2160">
          <p15:clr>
            <a:srgbClr val="F26B43"/>
          </p15:clr>
        </p15:guide>
        <p15:guide id="29" pos="2228">
          <p15:clr>
            <a:srgbClr val="F26B43"/>
          </p15:clr>
        </p15:guide>
        <p15:guide id="30" pos="20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r-HR"/>
              <a:t>Uredite stil naslova matrice</a:t>
            </a:r>
          </a:p>
        </p:txBody>
      </p:sp>
      <p:sp>
        <p:nvSpPr>
          <p:cNvPr id="3" name="Rezervirano mjesto teksta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279D68-E088-4C2B-A2A4-AAACFF840B08}" type="datetimeFigureOut">
              <a:rPr lang="hr-HR" smtClean="0"/>
              <a:t>05.11.2024</a:t>
            </a:fld>
            <a:endParaRPr lang="hr-HR"/>
          </a:p>
        </p:txBody>
      </p:sp>
      <p:sp>
        <p:nvSpPr>
          <p:cNvPr id="5" name="Rezervirano mjesto podnožj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Rezervirano mjesto broja slajd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AABDEC-0E41-433C-B284-9EAC7BF80765}" type="slidenum">
              <a:rPr lang="hr-HR" smtClean="0"/>
              <a:t>‹#›</a:t>
            </a:fld>
            <a:endParaRPr lang="hr-HR"/>
          </a:p>
        </p:txBody>
      </p:sp>
    </p:spTree>
    <p:extLst>
      <p:ext uri="{BB962C8B-B14F-4D97-AF65-F5344CB8AC3E}">
        <p14:creationId xmlns:p14="http://schemas.microsoft.com/office/powerpoint/2010/main" val="2842723701"/>
      </p:ext>
    </p:extLst>
  </p:cSld>
  <p:clrMap bg1="lt1" tx1="dk1" bg2="lt2" tx2="dk2" accent1="accent1" accent2="accent2" accent3="accent3" accent4="accent4" accent5="accent5" accent6="accent6" hlink="hlink" folHlink="folHlink"/>
  <p:sldLayoutIdLst>
    <p:sldLayoutId id="2147484757" r:id="rId1"/>
    <p:sldLayoutId id="2147484758" r:id="rId2"/>
    <p:sldLayoutId id="2147484759" r:id="rId3"/>
    <p:sldLayoutId id="2147484760" r:id="rId4"/>
    <p:sldLayoutId id="2147484761" r:id="rId5"/>
    <p:sldLayoutId id="2147484762" r:id="rId6"/>
    <p:sldLayoutId id="2147484763" r:id="rId7"/>
    <p:sldLayoutId id="2147484764" r:id="rId8"/>
    <p:sldLayoutId id="2147484765" r:id="rId9"/>
    <p:sldLayoutId id="2147484766" r:id="rId10"/>
    <p:sldLayoutId id="2147484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Background"/>
          <p:cNvPicPr>
            <a:picLocks noChangeAspect="1" noChangeArrowheads="1"/>
          </p:cNvPicPr>
          <p:nvPr/>
        </p:nvPicPr>
        <p:blipFill>
          <a:blip r:embed="rId13">
            <a:lum bright="78000" contrast="-76000"/>
            <a:extLst>
              <a:ext uri="{28A0092B-C50C-407E-A947-70E740481C1C}">
                <a14:useLocalDpi xmlns:a14="http://schemas.microsoft.com/office/drawing/2010/main" val="0"/>
              </a:ext>
            </a:extLst>
          </a:blip>
          <a:srcRect l="4477" t="4570" r="14610" b="12378"/>
          <a:stretch>
            <a:fillRect/>
          </a:stretch>
        </p:blipFill>
        <p:spPr bwMode="auto">
          <a:xfrm>
            <a:off x="0" y="0"/>
            <a:ext cx="116268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body" idx="1"/>
          </p:nvPr>
        </p:nvSpPr>
        <p:spPr bwMode="auto">
          <a:xfrm>
            <a:off x="814917" y="836613"/>
            <a:ext cx="10363200" cy="389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sr-Latn-RS"/>
              <a:t>Clck to edit Master text styles</a:t>
            </a:r>
          </a:p>
          <a:p>
            <a:pPr lvl="1"/>
            <a:r>
              <a:rPr lang="en-US" altLang="sr-Latn-RS"/>
              <a:t>Second level</a:t>
            </a:r>
          </a:p>
          <a:p>
            <a:pPr lvl="2"/>
            <a:r>
              <a:rPr lang="en-US" altLang="sr-Latn-RS"/>
              <a:t>Third level</a:t>
            </a:r>
          </a:p>
          <a:p>
            <a:pPr lvl="3"/>
            <a:r>
              <a:rPr lang="en-US" altLang="sr-Latn-RS"/>
              <a:t>Fourth level</a:t>
            </a:r>
          </a:p>
          <a:p>
            <a:pPr lvl="4"/>
            <a:r>
              <a:rPr lang="en-US" altLang="sr-Latn-RS"/>
              <a:t>Fifth level</a:t>
            </a:r>
          </a:p>
        </p:txBody>
      </p:sp>
      <p:sp>
        <p:nvSpPr>
          <p:cNvPr id="1028" name="Line 4"/>
          <p:cNvSpPr>
            <a:spLocks noChangeShapeType="1"/>
          </p:cNvSpPr>
          <p:nvPr/>
        </p:nvSpPr>
        <p:spPr bwMode="auto">
          <a:xfrm>
            <a:off x="239184" y="692150"/>
            <a:ext cx="1152101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hr-HR" sz="1800"/>
          </a:p>
        </p:txBody>
      </p:sp>
      <p:pic>
        <p:nvPicPr>
          <p:cNvPr id="1029" name="Picture 5" descr="weiler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801351" y="5876926"/>
            <a:ext cx="859367" cy="84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Rectangle 6"/>
          <p:cNvSpPr>
            <a:spLocks noGrp="1" noChangeArrowheads="1"/>
          </p:cNvSpPr>
          <p:nvPr>
            <p:ph type="sldNum" sz="quarter" idx="4"/>
          </p:nvPr>
        </p:nvSpPr>
        <p:spPr bwMode="auto">
          <a:xfrm>
            <a:off x="6070451" y="6349127"/>
            <a:ext cx="125034" cy="123111"/>
          </a:xfrm>
          <a:prstGeom prst="rect">
            <a:avLst/>
          </a:prstGeom>
          <a:noFill/>
          <a:ln>
            <a:noFill/>
          </a:ln>
          <a:effectLst/>
        </p:spPr>
        <p:txBody>
          <a:bodyPr vert="horz" wrap="none" lIns="0" tIns="0" rIns="0" bIns="0" numCol="1" anchor="b" anchorCtr="0" compatLnSpc="1">
            <a:prstTxWarp prst="textNoShape">
              <a:avLst/>
            </a:prstTxWarp>
            <a:spAutoFit/>
          </a:bodyPr>
          <a:lstStyle>
            <a:lvl1pPr algn="r" eaLnBrk="1" hangingPunct="1">
              <a:defRPr sz="800">
                <a:solidFill>
                  <a:srgbClr val="000000"/>
                </a:solidFill>
                <a:latin typeface="Frutiger 55 Roman" pitchFamily="34" charset="0"/>
              </a:defRPr>
            </a:lvl1pPr>
          </a:lstStyle>
          <a:p>
            <a:pPr>
              <a:defRPr/>
            </a:pPr>
            <a:fld id="{54DA61DC-4CED-4376-9A42-570FF119FF54}" type="slidenum">
              <a:rPr lang="en-US" altLang="sr-Latn-RS"/>
              <a:pPr>
                <a:defRPr/>
              </a:pPr>
              <a:t>‹#›</a:t>
            </a:fld>
            <a:endParaRPr lang="en-US" altLang="sr-Latn-RS"/>
          </a:p>
        </p:txBody>
      </p:sp>
      <p:sp>
        <p:nvSpPr>
          <p:cNvPr id="1031" name="Rectangle 7"/>
          <p:cNvSpPr>
            <a:spLocks noGrp="1" noChangeArrowheads="1"/>
          </p:cNvSpPr>
          <p:nvPr>
            <p:ph type="title"/>
          </p:nvPr>
        </p:nvSpPr>
        <p:spPr bwMode="auto">
          <a:xfrm>
            <a:off x="431800" y="188913"/>
            <a:ext cx="10363200" cy="46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p>
            <a:pPr lvl="0"/>
            <a:r>
              <a:rPr lang="en-US" altLang="sr-Latn-RS"/>
              <a:t>Click to edit Master title style</a:t>
            </a:r>
          </a:p>
        </p:txBody>
      </p:sp>
      <p:sp>
        <p:nvSpPr>
          <p:cNvPr id="1032" name="Rectangle 8"/>
          <p:cNvSpPr>
            <a:spLocks noChangeArrowheads="1"/>
          </p:cNvSpPr>
          <p:nvPr/>
        </p:nvSpPr>
        <p:spPr bwMode="auto">
          <a:xfrm>
            <a:off x="-2269066" y="1408114"/>
            <a:ext cx="1858433" cy="441325"/>
          </a:xfrm>
          <a:prstGeom prst="rect">
            <a:avLst/>
          </a:prstGeom>
          <a:solidFill>
            <a:srgbClr val="B24242"/>
          </a:solidFill>
          <a:ln>
            <a:noFill/>
          </a:ln>
          <a:effectLst/>
        </p:spPr>
        <p:txBody>
          <a:bodyPr wrap="none"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sr-Latn-RS" altLang="sr-Latn-RS" sz="2400" dirty="0"/>
          </a:p>
        </p:txBody>
      </p:sp>
      <p:sp>
        <p:nvSpPr>
          <p:cNvPr id="1033" name="Rectangle 9"/>
          <p:cNvSpPr>
            <a:spLocks noChangeArrowheads="1"/>
          </p:cNvSpPr>
          <p:nvPr/>
        </p:nvSpPr>
        <p:spPr bwMode="auto">
          <a:xfrm>
            <a:off x="-2269066" y="2778126"/>
            <a:ext cx="1858433" cy="441325"/>
          </a:xfrm>
          <a:prstGeom prst="rect">
            <a:avLst/>
          </a:prstGeom>
          <a:solidFill>
            <a:srgbClr val="000080"/>
          </a:solidFill>
          <a:ln>
            <a:noFill/>
          </a:ln>
          <a:effectLst/>
        </p:spPr>
        <p:txBody>
          <a:bodyPr wrap="none"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sr-Latn-RS" altLang="sr-Latn-RS" sz="2400" dirty="0"/>
          </a:p>
        </p:txBody>
      </p:sp>
      <p:sp>
        <p:nvSpPr>
          <p:cNvPr id="1034" name="Rectangle 10"/>
          <p:cNvSpPr>
            <a:spLocks noChangeArrowheads="1"/>
          </p:cNvSpPr>
          <p:nvPr/>
        </p:nvSpPr>
        <p:spPr bwMode="auto">
          <a:xfrm>
            <a:off x="-2269066" y="3346451"/>
            <a:ext cx="1858433" cy="441325"/>
          </a:xfrm>
          <a:prstGeom prst="rect">
            <a:avLst/>
          </a:prstGeom>
          <a:solidFill>
            <a:srgbClr val="75AAF1"/>
          </a:solidFill>
          <a:ln>
            <a:noFill/>
          </a:ln>
          <a:effectLst/>
        </p:spPr>
        <p:txBody>
          <a:bodyPr wrap="none"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sr-Latn-RS" altLang="sr-Latn-RS" sz="2400" dirty="0"/>
          </a:p>
        </p:txBody>
      </p:sp>
      <p:sp>
        <p:nvSpPr>
          <p:cNvPr id="1035" name="Rectangle 11"/>
          <p:cNvSpPr>
            <a:spLocks noChangeArrowheads="1"/>
          </p:cNvSpPr>
          <p:nvPr/>
        </p:nvSpPr>
        <p:spPr bwMode="auto">
          <a:xfrm>
            <a:off x="-2269066" y="3943351"/>
            <a:ext cx="1858433" cy="441325"/>
          </a:xfrm>
          <a:prstGeom prst="rect">
            <a:avLst/>
          </a:prstGeom>
          <a:solidFill>
            <a:srgbClr val="91DAF7"/>
          </a:solidFill>
          <a:ln>
            <a:noFill/>
          </a:ln>
          <a:effectLst/>
        </p:spPr>
        <p:txBody>
          <a:bodyPr wrap="none"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sr-Latn-RS" altLang="sr-Latn-RS" sz="2400" dirty="0"/>
          </a:p>
        </p:txBody>
      </p:sp>
      <p:sp>
        <p:nvSpPr>
          <p:cNvPr id="1036" name="Rectangle 12"/>
          <p:cNvSpPr>
            <a:spLocks noChangeArrowheads="1"/>
          </p:cNvSpPr>
          <p:nvPr/>
        </p:nvSpPr>
        <p:spPr bwMode="auto">
          <a:xfrm>
            <a:off x="-2269066" y="2070101"/>
            <a:ext cx="1858433" cy="441325"/>
          </a:xfrm>
          <a:prstGeom prst="rect">
            <a:avLst/>
          </a:prstGeom>
          <a:solidFill>
            <a:srgbClr val="CB7171"/>
          </a:solidFill>
          <a:ln>
            <a:noFill/>
          </a:ln>
          <a:effectLst/>
        </p:spPr>
        <p:txBody>
          <a:bodyPr wrap="none"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sr-Latn-RS" altLang="sr-Latn-RS" sz="2400" dirty="0"/>
          </a:p>
        </p:txBody>
      </p:sp>
      <p:sp>
        <p:nvSpPr>
          <p:cNvPr id="1037" name="Rectangle 13"/>
          <p:cNvSpPr>
            <a:spLocks noChangeArrowheads="1"/>
          </p:cNvSpPr>
          <p:nvPr/>
        </p:nvSpPr>
        <p:spPr bwMode="auto">
          <a:xfrm>
            <a:off x="-2269066" y="293689"/>
            <a:ext cx="1858433" cy="441325"/>
          </a:xfrm>
          <a:prstGeom prst="rect">
            <a:avLst/>
          </a:prstGeom>
          <a:solidFill>
            <a:srgbClr val="6A0014"/>
          </a:solidFill>
          <a:ln>
            <a:noFill/>
          </a:ln>
          <a:effectLst/>
        </p:spPr>
        <p:txBody>
          <a:bodyPr wrap="none"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sr-Latn-RS" altLang="sr-Latn-RS" sz="2400" dirty="0"/>
          </a:p>
        </p:txBody>
      </p:sp>
      <p:sp>
        <p:nvSpPr>
          <p:cNvPr id="1038" name="Rectangle 14"/>
          <p:cNvSpPr>
            <a:spLocks noChangeArrowheads="1"/>
          </p:cNvSpPr>
          <p:nvPr/>
        </p:nvSpPr>
        <p:spPr bwMode="auto">
          <a:xfrm>
            <a:off x="-2288117" y="814388"/>
            <a:ext cx="1879600" cy="461962"/>
          </a:xfrm>
          <a:prstGeom prst="rect">
            <a:avLst/>
          </a:prstGeom>
          <a:solidFill>
            <a:schemeClr val="accent1"/>
          </a:solidFill>
          <a:ln>
            <a:noFill/>
          </a:ln>
          <a:effectLst/>
        </p:spPr>
        <p:txBody>
          <a:bodyPr wrap="none"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en-GB" altLang="sr-Latn-RS" sz="1800" dirty="0">
              <a:solidFill>
                <a:schemeClr val="bg1"/>
              </a:solidFill>
              <a:latin typeface="Frutiger 55 Roman" pitchFamily="34" charset="0"/>
            </a:endParaRPr>
          </a:p>
        </p:txBody>
      </p:sp>
      <p:sp>
        <p:nvSpPr>
          <p:cNvPr id="1039" name="Rectangle 15"/>
          <p:cNvSpPr>
            <a:spLocks noChangeArrowheads="1"/>
          </p:cNvSpPr>
          <p:nvPr/>
        </p:nvSpPr>
        <p:spPr bwMode="auto">
          <a:xfrm>
            <a:off x="-2269066" y="4668839"/>
            <a:ext cx="1858433" cy="441325"/>
          </a:xfrm>
          <a:prstGeom prst="rect">
            <a:avLst/>
          </a:prstGeom>
          <a:solidFill>
            <a:srgbClr val="FBF18D"/>
          </a:solidFill>
          <a:ln>
            <a:noFill/>
          </a:ln>
          <a:effectLst/>
        </p:spPr>
        <p:txBody>
          <a:bodyPr wrap="none"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sr-Latn-RS" altLang="sr-Latn-RS" sz="2400" dirty="0"/>
          </a:p>
        </p:txBody>
      </p:sp>
      <p:sp>
        <p:nvSpPr>
          <p:cNvPr id="1040" name="Rectangle 16"/>
          <p:cNvSpPr>
            <a:spLocks noChangeArrowheads="1"/>
          </p:cNvSpPr>
          <p:nvPr/>
        </p:nvSpPr>
        <p:spPr bwMode="auto">
          <a:xfrm>
            <a:off x="-2269066" y="5346701"/>
            <a:ext cx="1858433" cy="441325"/>
          </a:xfrm>
          <a:prstGeom prst="rect">
            <a:avLst/>
          </a:prstGeom>
          <a:solidFill>
            <a:srgbClr val="B7F8A0"/>
          </a:solidFill>
          <a:ln>
            <a:noFill/>
          </a:ln>
          <a:effectLst/>
        </p:spPr>
        <p:txBody>
          <a:bodyPr wrap="none"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endParaRPr lang="sr-Latn-RS" altLang="sr-Latn-RS" sz="2400" dirty="0"/>
          </a:p>
        </p:txBody>
      </p:sp>
      <p:sp>
        <p:nvSpPr>
          <p:cNvPr id="1041" name="Text Box 17"/>
          <p:cNvSpPr txBox="1">
            <a:spLocks noChangeArrowheads="1"/>
          </p:cNvSpPr>
          <p:nvPr userDrawn="1"/>
        </p:nvSpPr>
        <p:spPr bwMode="auto">
          <a:xfrm>
            <a:off x="10606173" y="6705600"/>
            <a:ext cx="1186222" cy="153888"/>
          </a:xfrm>
          <a:prstGeom prst="rect">
            <a:avLst/>
          </a:prstGeom>
          <a:noFill/>
          <a:ln>
            <a:noFill/>
          </a:ln>
          <a:effectLst/>
        </p:spPr>
        <p:txBody>
          <a:bodyPr wrap="none" lIns="0" tIns="0" rIns="0" bIns="0">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defRPr/>
            </a:pPr>
            <a:r>
              <a:rPr lang="hr-HR" altLang="sr-Latn-RS" sz="1000" dirty="0"/>
              <a:t>Ministarstvo financija</a:t>
            </a:r>
          </a:p>
        </p:txBody>
      </p:sp>
    </p:spTree>
    <p:extLst>
      <p:ext uri="{BB962C8B-B14F-4D97-AF65-F5344CB8AC3E}">
        <p14:creationId xmlns:p14="http://schemas.microsoft.com/office/powerpoint/2010/main" val="2256272335"/>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ransition spd="med"/>
  <p:txStyles>
    <p:title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p:titleStyle>
    <p:bodyStyle>
      <a:lvl1pPr marL="342900" indent="-342900" algn="l" rtl="0" eaLnBrk="0" fontAlgn="base" hangingPunct="0">
        <a:spcBef>
          <a:spcPts val="2200"/>
        </a:spcBef>
        <a:spcAft>
          <a:spcPct val="0"/>
        </a:spcAft>
        <a:buClr>
          <a:srgbClr val="3783FF"/>
        </a:buClr>
        <a:buSzPct val="123000"/>
        <a:buFont typeface="Symbol" panose="05050102010706020507" pitchFamily="18" charset="2"/>
        <a:buChar char="¨"/>
        <a:defRPr>
          <a:solidFill>
            <a:schemeClr val="tx1"/>
          </a:solidFill>
          <a:latin typeface="+mn-lt"/>
          <a:ea typeface="+mn-ea"/>
          <a:cs typeface="+mn-cs"/>
        </a:defRPr>
      </a:lvl1pPr>
      <a:lvl2pPr marL="742950" indent="-285750" algn="l" rtl="0" eaLnBrk="0" fontAlgn="base" hangingPunct="0">
        <a:spcBef>
          <a:spcPts val="400"/>
        </a:spcBef>
        <a:spcAft>
          <a:spcPct val="0"/>
        </a:spcAft>
        <a:buClr>
          <a:schemeClr val="tx1"/>
        </a:buClr>
        <a:buSzPct val="77000"/>
        <a:buChar char="—"/>
        <a:defRPr sz="1600">
          <a:solidFill>
            <a:schemeClr val="tx1"/>
          </a:solidFill>
          <a:latin typeface="+mn-lt"/>
          <a:ea typeface="+mn-ea"/>
        </a:defRPr>
      </a:lvl2pPr>
      <a:lvl3pPr marL="1143000" indent="-228600" algn="l" rtl="0" eaLnBrk="0" fontAlgn="base" hangingPunct="0">
        <a:spcBef>
          <a:spcPts val="400"/>
        </a:spcBef>
        <a:spcAft>
          <a:spcPct val="0"/>
        </a:spcAft>
        <a:buClr>
          <a:schemeClr val="tx1"/>
        </a:buClr>
        <a:buSzPct val="84000"/>
        <a:buChar char="–"/>
        <a:defRPr sz="1600">
          <a:solidFill>
            <a:schemeClr val="tx1"/>
          </a:solidFill>
          <a:latin typeface="+mn-lt"/>
          <a:ea typeface="+mn-ea"/>
        </a:defRPr>
      </a:lvl3pPr>
      <a:lvl4pPr marL="1600200" indent="-228600" algn="l" rtl="0" eaLnBrk="0" fontAlgn="base" hangingPunct="0">
        <a:spcBef>
          <a:spcPts val="400"/>
        </a:spcBef>
        <a:spcAft>
          <a:spcPct val="0"/>
        </a:spcAft>
        <a:buClr>
          <a:schemeClr val="tx1"/>
        </a:buClr>
        <a:buSzPct val="84000"/>
        <a:buChar char="–"/>
        <a:defRPr sz="1600">
          <a:solidFill>
            <a:schemeClr val="tx1"/>
          </a:solidFill>
          <a:latin typeface="+mn-lt"/>
          <a:ea typeface="+mn-ea"/>
        </a:defRPr>
      </a:lvl4pPr>
      <a:lvl5pPr marL="2057400" indent="-228600" algn="l" rtl="0" eaLnBrk="0" fontAlgn="base" hangingPunct="0">
        <a:spcBef>
          <a:spcPts val="400"/>
        </a:spcBef>
        <a:spcAft>
          <a:spcPct val="0"/>
        </a:spcAft>
        <a:buClr>
          <a:schemeClr val="tx1"/>
        </a:buClr>
        <a:buSzPct val="84000"/>
        <a:buChar char="–"/>
        <a:defRPr sz="1600">
          <a:solidFill>
            <a:schemeClr val="tx1"/>
          </a:solidFill>
          <a:latin typeface="+mn-lt"/>
          <a:ea typeface="+mn-ea"/>
        </a:defRPr>
      </a:lvl5pPr>
      <a:lvl6pPr marL="2514600" indent="-228600" algn="l" rtl="0" eaLnBrk="0" fontAlgn="base" hangingPunct="0">
        <a:spcBef>
          <a:spcPts val="400"/>
        </a:spcBef>
        <a:spcAft>
          <a:spcPct val="0"/>
        </a:spcAft>
        <a:buClr>
          <a:schemeClr val="tx1"/>
        </a:buClr>
        <a:buSzPct val="84000"/>
        <a:buChar char="–"/>
        <a:defRPr sz="1600">
          <a:solidFill>
            <a:schemeClr val="tx1"/>
          </a:solidFill>
          <a:latin typeface="+mn-lt"/>
          <a:ea typeface="+mn-ea"/>
        </a:defRPr>
      </a:lvl6pPr>
      <a:lvl7pPr marL="2971800" indent="-228600" algn="l" rtl="0" eaLnBrk="0" fontAlgn="base" hangingPunct="0">
        <a:spcBef>
          <a:spcPts val="400"/>
        </a:spcBef>
        <a:spcAft>
          <a:spcPct val="0"/>
        </a:spcAft>
        <a:buClr>
          <a:schemeClr val="tx1"/>
        </a:buClr>
        <a:buSzPct val="84000"/>
        <a:buChar char="–"/>
        <a:defRPr sz="1600">
          <a:solidFill>
            <a:schemeClr val="tx1"/>
          </a:solidFill>
          <a:latin typeface="+mn-lt"/>
          <a:ea typeface="+mn-ea"/>
        </a:defRPr>
      </a:lvl7pPr>
      <a:lvl8pPr marL="3429000" indent="-228600" algn="l" rtl="0" eaLnBrk="0" fontAlgn="base" hangingPunct="0">
        <a:spcBef>
          <a:spcPts val="400"/>
        </a:spcBef>
        <a:spcAft>
          <a:spcPct val="0"/>
        </a:spcAft>
        <a:buClr>
          <a:schemeClr val="tx1"/>
        </a:buClr>
        <a:buSzPct val="84000"/>
        <a:buChar char="–"/>
        <a:defRPr sz="1600">
          <a:solidFill>
            <a:schemeClr val="tx1"/>
          </a:solidFill>
          <a:latin typeface="+mn-lt"/>
          <a:ea typeface="+mn-ea"/>
        </a:defRPr>
      </a:lvl8pPr>
      <a:lvl9pPr marL="3886200" indent="-228600" algn="l" rtl="0" eaLnBrk="0" fontAlgn="base" hangingPunct="0">
        <a:spcBef>
          <a:spcPts val="400"/>
        </a:spcBef>
        <a:spcAft>
          <a:spcPct val="0"/>
        </a:spcAft>
        <a:buClr>
          <a:schemeClr val="tx1"/>
        </a:buClr>
        <a:buSzPct val="84000"/>
        <a:buChar char="–"/>
        <a:defRPr sz="1600">
          <a:solidFill>
            <a:schemeClr val="tx1"/>
          </a:solidFill>
          <a:latin typeface="+mn-lt"/>
          <a:ea typeface="+mn-ea"/>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1BA8859-AEC4-4743-94E7-8F2F36BDAB3F}"/>
              </a:ext>
            </a:extLst>
          </p:cNvPr>
          <p:cNvGraphicFramePr>
            <a:graphicFrameLocks noChangeAspect="1"/>
          </p:cNvGraphicFramePr>
          <p:nvPr>
            <p:custDataLst>
              <p:tags r:id="rId7"/>
            </p:custDataLst>
          </p:nvPr>
        </p:nvGraphicFramePr>
        <p:xfrm>
          <a:off x="2119" y="2120"/>
          <a:ext cx="2117" cy="2117"/>
        </p:xfrm>
        <a:graphic>
          <a:graphicData uri="http://schemas.openxmlformats.org/presentationml/2006/ole">
            <mc:AlternateContent xmlns:mc="http://schemas.openxmlformats.org/markup-compatibility/2006">
              <mc:Choice xmlns:v="urn:schemas-microsoft-com:vml" Requires="v">
                <p:oleObj spid="_x0000_s3257" name="think-cell Slide" r:id="rId10" imgW="421" imgH="420" progId="TCLayout.ActiveDocument.1">
                  <p:embed/>
                </p:oleObj>
              </mc:Choice>
              <mc:Fallback>
                <p:oleObj name="think-cell Slide" r:id="rId10" imgW="421" imgH="420" progId="TCLayout.ActiveDocument.1">
                  <p:embed/>
                  <p:pic>
                    <p:nvPicPr>
                      <p:cNvPr id="5" name="Object 4" hidden="1">
                        <a:extLst>
                          <a:ext uri="{FF2B5EF4-FFF2-40B4-BE49-F238E27FC236}">
                            <a16:creationId xmlns:a16="http://schemas.microsoft.com/office/drawing/2014/main" id="{51BA8859-AEC4-4743-94E7-8F2F36BDAB3F}"/>
                          </a:ext>
                        </a:extLst>
                      </p:cNvPr>
                      <p:cNvPicPr/>
                      <p:nvPr/>
                    </p:nvPicPr>
                    <p:blipFill>
                      <a:blip r:embed="rId11"/>
                      <a:stretch>
                        <a:fillRect/>
                      </a:stretch>
                    </p:blipFill>
                    <p:spPr>
                      <a:xfrm>
                        <a:off x="2119" y="2120"/>
                        <a:ext cx="2117" cy="2117"/>
                      </a:xfrm>
                      <a:prstGeom prst="rect">
                        <a:avLst/>
                      </a:prstGeom>
                    </p:spPr>
                  </p:pic>
                </p:oleObj>
              </mc:Fallback>
            </mc:AlternateContent>
          </a:graphicData>
        </a:graphic>
      </p:graphicFrame>
      <p:sp>
        <p:nvSpPr>
          <p:cNvPr id="3" name="Text"/>
          <p:cNvSpPr>
            <a:spLocks noGrp="1"/>
          </p:cNvSpPr>
          <p:nvPr>
            <p:ph type="body" idx="1"/>
          </p:nvPr>
        </p:nvSpPr>
        <p:spPr>
          <a:xfrm>
            <a:off x="670985" y="1411818"/>
            <a:ext cx="10752000" cy="4417484"/>
          </a:xfrm>
          <a:prstGeom prst="rect">
            <a:avLst/>
          </a:prstGeom>
        </p:spPr>
        <p:txBody>
          <a:bodyPr vert="horz" lIns="0" tIns="0" rIns="0" bIns="0" rtlCol="0">
            <a:noAutofit/>
          </a:bodyPr>
          <a:lstStyle/>
          <a:p>
            <a:pPr lvl="0"/>
            <a:r>
              <a:rPr lang="en-GB" noProof="0" dirty="0"/>
              <a:t>&lt;Heading (18pt)&gt;</a:t>
            </a:r>
          </a:p>
          <a:p>
            <a:pPr lvl="1"/>
            <a:r>
              <a:rPr lang="en-GB" noProof="0" dirty="0"/>
              <a:t>&lt;Subheading (14pt)&gt;</a:t>
            </a:r>
          </a:p>
          <a:p>
            <a:pPr lvl="2"/>
            <a:r>
              <a:rPr lang="en-GB" noProof="0" dirty="0"/>
              <a:t>&lt;Normal (14pt)&gt;</a:t>
            </a:r>
          </a:p>
          <a:p>
            <a:pPr lvl="3"/>
            <a:r>
              <a:rPr lang="en-GB" noProof="0" dirty="0"/>
              <a:t>&lt;Bullet 1 (14pt)&gt;</a:t>
            </a:r>
          </a:p>
          <a:p>
            <a:pPr lvl="4"/>
            <a:r>
              <a:rPr lang="en-GB" noProof="0" dirty="0"/>
              <a:t>&lt;Bullet 2 (14pt)&gt;</a:t>
            </a:r>
          </a:p>
          <a:p>
            <a:pPr lvl="5"/>
            <a:r>
              <a:rPr lang="en-GB" noProof="0" dirty="0"/>
              <a:t>&lt;Bullet 3 (14pt)&gt;</a:t>
            </a:r>
          </a:p>
          <a:p>
            <a:pPr lvl="6"/>
            <a:r>
              <a:rPr lang="en-GB" noProof="0" dirty="0"/>
              <a:t>Reduced Normal (11pt)</a:t>
            </a:r>
          </a:p>
          <a:p>
            <a:pPr lvl="7"/>
            <a:r>
              <a:rPr lang="en-GB" noProof="0" dirty="0"/>
              <a:t>&lt;Tick (14pt)&gt;</a:t>
            </a:r>
          </a:p>
          <a:p>
            <a:pPr lvl="8"/>
            <a:r>
              <a:rPr lang="en-GB" noProof="0" dirty="0"/>
              <a:t>&lt;Cross (14pt)&gt;</a:t>
            </a:r>
          </a:p>
          <a:p>
            <a:pPr lvl="5"/>
            <a:endParaRPr lang="en-GB" noProof="0" dirty="0"/>
          </a:p>
        </p:txBody>
      </p:sp>
      <p:graphicFrame>
        <p:nvGraphicFramePr>
          <p:cNvPr id="9" name="Object 4" hidden="1">
            <a:extLst>
              <a:ext uri="{FF2B5EF4-FFF2-40B4-BE49-F238E27FC236}">
                <a16:creationId xmlns:a16="http://schemas.microsoft.com/office/drawing/2014/main" id="{DF74087D-28A0-9F45-895B-44D7568610F7}"/>
              </a:ext>
            </a:extLst>
          </p:cNvPr>
          <p:cNvGraphicFramePr>
            <a:graphicFrameLocks noChangeAspect="1"/>
          </p:cNvGraphicFramePr>
          <p:nvPr>
            <p:custDataLst>
              <p:tags r:id="rId8"/>
            </p:custDataLst>
          </p:nvPr>
        </p:nvGraphicFramePr>
        <p:xfrm>
          <a:off x="2119" y="2120"/>
          <a:ext cx="2117" cy="2117"/>
        </p:xfrm>
        <a:graphic>
          <a:graphicData uri="http://schemas.openxmlformats.org/presentationml/2006/ole">
            <mc:AlternateContent xmlns:mc="http://schemas.openxmlformats.org/markup-compatibility/2006">
              <mc:Choice xmlns:v="urn:schemas-microsoft-com:vml" Requires="v">
                <p:oleObj spid="_x0000_s3258" name="think-cell Slide" r:id="rId12" imgW="421" imgH="420" progId="TCLayout.ActiveDocument.1">
                  <p:embed/>
                </p:oleObj>
              </mc:Choice>
              <mc:Fallback>
                <p:oleObj name="think-cell Slide" r:id="rId12" imgW="421" imgH="420" progId="TCLayout.ActiveDocument.1">
                  <p:embed/>
                  <p:pic>
                    <p:nvPicPr>
                      <p:cNvPr id="9" name="Object 4" hidden="1">
                        <a:extLst>
                          <a:ext uri="{FF2B5EF4-FFF2-40B4-BE49-F238E27FC236}">
                            <a16:creationId xmlns:a16="http://schemas.microsoft.com/office/drawing/2014/main" id="{DF74087D-28A0-9F45-895B-44D7568610F7}"/>
                          </a:ext>
                        </a:extLst>
                      </p:cNvPr>
                      <p:cNvPicPr/>
                      <p:nvPr/>
                    </p:nvPicPr>
                    <p:blipFill>
                      <a:blip r:embed="rId11"/>
                      <a:stretch>
                        <a:fillRect/>
                      </a:stretch>
                    </p:blipFill>
                    <p:spPr>
                      <a:xfrm>
                        <a:off x="2119" y="2120"/>
                        <a:ext cx="2117" cy="2117"/>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B15C8E61-51DB-9E43-9552-DB681B0DA637}"/>
              </a:ext>
            </a:extLst>
          </p:cNvPr>
          <p:cNvSpPr>
            <a:spLocks noGrp="1"/>
          </p:cNvSpPr>
          <p:nvPr>
            <p:ph type="sldNum" sz="quarter" idx="4"/>
          </p:nvPr>
        </p:nvSpPr>
        <p:spPr>
          <a:xfrm>
            <a:off x="336000" y="6480200"/>
            <a:ext cx="240000" cy="83100"/>
          </a:xfrm>
          <a:prstGeom prst="rect">
            <a:avLst/>
          </a:prstGeom>
          <a:noFill/>
        </p:spPr>
        <p:txBody>
          <a:bodyPr wrap="square" lIns="0" tIns="0" rIns="0" bIns="0" rtlCol="0">
            <a:spAutoFit/>
          </a:bodyPr>
          <a:lstStyle>
            <a:lvl1pPr>
              <a:defRPr lang="en-US" sz="600" b="0" i="0" smtClean="0">
                <a:solidFill>
                  <a:schemeClr val="tx2"/>
                </a:solidFill>
                <a:effectLst/>
                <a:latin typeface="Arial" panose="020B0604020202020204" pitchFamily="34" charset="0"/>
                <a:cs typeface="Arial" panose="020B0604020202020204" pitchFamily="34" charset="0"/>
              </a:defRPr>
            </a:lvl1pPr>
          </a:lstStyle>
          <a:p>
            <a:pPr>
              <a:lnSpc>
                <a:spcPct val="90000"/>
              </a:lnSpc>
            </a:pPr>
            <a:fld id="{46C7C3DC-F2BD-3444-971E-438EC79B522A}" type="slidenum">
              <a:rPr lang="en-GB" smtClean="0"/>
              <a:pPr>
                <a:lnSpc>
                  <a:spcPct val="90000"/>
                </a:lnSpc>
              </a:pPr>
              <a:t>‹#›</a:t>
            </a:fld>
            <a:endParaRPr lang="en-GB"/>
          </a:p>
        </p:txBody>
      </p:sp>
      <p:graphicFrame>
        <p:nvGraphicFramePr>
          <p:cNvPr id="12" name="Object 4" hidden="1">
            <a:extLst>
              <a:ext uri="{FF2B5EF4-FFF2-40B4-BE49-F238E27FC236}">
                <a16:creationId xmlns:a16="http://schemas.microsoft.com/office/drawing/2014/main" id="{61EF5A53-C21E-4A2D-91BC-9048F1009C7B}"/>
              </a:ext>
            </a:extLst>
          </p:cNvPr>
          <p:cNvGraphicFramePr>
            <a:graphicFrameLocks noChangeAspect="1"/>
          </p:cNvGraphicFramePr>
          <p:nvPr userDrawn="1">
            <p:custDataLst>
              <p:tags r:id="rId9"/>
            </p:custDataLst>
          </p:nvPr>
        </p:nvGraphicFramePr>
        <p:xfrm>
          <a:off x="2119" y="2120"/>
          <a:ext cx="2117" cy="2117"/>
        </p:xfrm>
        <a:graphic>
          <a:graphicData uri="http://schemas.openxmlformats.org/presentationml/2006/ole">
            <mc:AlternateContent xmlns:mc="http://schemas.openxmlformats.org/markup-compatibility/2006">
              <mc:Choice xmlns:v="urn:schemas-microsoft-com:vml" Requires="v">
                <p:oleObj spid="_x0000_s3259" name="think-cell Slide" r:id="rId13" imgW="421" imgH="420" progId="TCLayout.ActiveDocument.1">
                  <p:embed/>
                </p:oleObj>
              </mc:Choice>
              <mc:Fallback>
                <p:oleObj name="think-cell Slide" r:id="rId13" imgW="421" imgH="420" progId="TCLayout.ActiveDocument.1">
                  <p:embed/>
                  <p:pic>
                    <p:nvPicPr>
                      <p:cNvPr id="12" name="Object 4" hidden="1">
                        <a:extLst>
                          <a:ext uri="{FF2B5EF4-FFF2-40B4-BE49-F238E27FC236}">
                            <a16:creationId xmlns:a16="http://schemas.microsoft.com/office/drawing/2014/main" id="{61EF5A53-C21E-4A2D-91BC-9048F1009C7B}"/>
                          </a:ext>
                        </a:extLst>
                      </p:cNvPr>
                      <p:cNvPicPr/>
                      <p:nvPr/>
                    </p:nvPicPr>
                    <p:blipFill>
                      <a:blip r:embed="rId11"/>
                      <a:stretch>
                        <a:fillRect/>
                      </a:stretch>
                    </p:blipFill>
                    <p:spPr>
                      <a:xfrm>
                        <a:off x="2119" y="2120"/>
                        <a:ext cx="2117" cy="2117"/>
                      </a:xfrm>
                      <a:prstGeom prst="rect">
                        <a:avLst/>
                      </a:prstGeom>
                    </p:spPr>
                  </p:pic>
                </p:oleObj>
              </mc:Fallback>
            </mc:AlternateContent>
          </a:graphicData>
        </a:graphic>
      </p:graphicFrame>
      <p:grpSp>
        <p:nvGrpSpPr>
          <p:cNvPr id="2" name="Group 1">
            <a:extLst>
              <a:ext uri="{FF2B5EF4-FFF2-40B4-BE49-F238E27FC236}">
                <a16:creationId xmlns:a16="http://schemas.microsoft.com/office/drawing/2014/main" id="{5CFAB140-1F46-537A-6597-215114354025}"/>
              </a:ext>
            </a:extLst>
          </p:cNvPr>
          <p:cNvGrpSpPr/>
          <p:nvPr userDrawn="1"/>
        </p:nvGrpSpPr>
        <p:grpSpPr>
          <a:xfrm>
            <a:off x="-1696033" y="2144269"/>
            <a:ext cx="691999" cy="550062"/>
            <a:chOff x="5781203" y="5506647"/>
            <a:chExt cx="518999" cy="412547"/>
          </a:xfrm>
        </p:grpSpPr>
        <p:sp>
          <p:nvSpPr>
            <p:cNvPr id="6" name="TextBox 5">
              <a:extLst>
                <a:ext uri="{FF2B5EF4-FFF2-40B4-BE49-F238E27FC236}">
                  <a16:creationId xmlns:a16="http://schemas.microsoft.com/office/drawing/2014/main" id="{1E24D3CA-6544-2008-5865-294E7094D786}"/>
                </a:ext>
              </a:extLst>
            </p:cNvPr>
            <p:cNvSpPr txBox="1"/>
            <p:nvPr/>
          </p:nvSpPr>
          <p:spPr>
            <a:xfrm flipH="1">
              <a:off x="5781203" y="5629066"/>
              <a:ext cx="518999" cy="290128"/>
            </a:xfrm>
            <a:prstGeom prst="rect">
              <a:avLst/>
            </a:prstGeom>
            <a:noFill/>
          </p:spPr>
          <p:txBody>
            <a:bodyPr wrap="square" rtlCol="0">
              <a:spAutoFit/>
            </a:bodyPr>
            <a:lstStyle/>
            <a:p>
              <a:pPr algn="ctr"/>
              <a:r>
                <a:rPr lang="hr-HR" sz="638" dirty="0"/>
                <a:t>79</a:t>
              </a:r>
            </a:p>
            <a:p>
              <a:pPr algn="ctr"/>
              <a:r>
                <a:rPr lang="hr-HR" sz="638" dirty="0"/>
                <a:t>129</a:t>
              </a:r>
            </a:p>
            <a:p>
              <a:pPr algn="ctr"/>
              <a:r>
                <a:rPr lang="hr-HR" sz="638" dirty="0"/>
                <a:t>189</a:t>
              </a:r>
              <a:endParaRPr lang="en-GB" sz="638" dirty="0"/>
            </a:p>
          </p:txBody>
        </p:sp>
        <p:sp>
          <p:nvSpPr>
            <p:cNvPr id="7" name="Rectangle 6">
              <a:extLst>
                <a:ext uri="{FF2B5EF4-FFF2-40B4-BE49-F238E27FC236}">
                  <a16:creationId xmlns:a16="http://schemas.microsoft.com/office/drawing/2014/main" id="{88A411E8-6EAA-B86A-DF08-7962A4F4E1E0}"/>
                </a:ext>
              </a:extLst>
            </p:cNvPr>
            <p:cNvSpPr/>
            <p:nvPr/>
          </p:nvSpPr>
          <p:spPr>
            <a:xfrm>
              <a:off x="6025822" y="5506647"/>
              <a:ext cx="144016" cy="113252"/>
            </a:xfrm>
            <a:prstGeom prst="rect">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dirty="0"/>
            </a:p>
          </p:txBody>
        </p:sp>
      </p:grpSp>
      <p:grpSp>
        <p:nvGrpSpPr>
          <p:cNvPr id="10" name="Group 9">
            <a:extLst>
              <a:ext uri="{FF2B5EF4-FFF2-40B4-BE49-F238E27FC236}">
                <a16:creationId xmlns:a16="http://schemas.microsoft.com/office/drawing/2014/main" id="{2536A257-3A08-F52C-622D-D77DC90F22F1}"/>
              </a:ext>
            </a:extLst>
          </p:cNvPr>
          <p:cNvGrpSpPr/>
          <p:nvPr userDrawn="1"/>
        </p:nvGrpSpPr>
        <p:grpSpPr>
          <a:xfrm>
            <a:off x="-1567449" y="3024226"/>
            <a:ext cx="587317" cy="550063"/>
            <a:chOff x="5859714" y="5506647"/>
            <a:chExt cx="440488" cy="412547"/>
          </a:xfrm>
        </p:grpSpPr>
        <p:sp>
          <p:nvSpPr>
            <p:cNvPr id="11" name="TextBox 10">
              <a:extLst>
                <a:ext uri="{FF2B5EF4-FFF2-40B4-BE49-F238E27FC236}">
                  <a16:creationId xmlns:a16="http://schemas.microsoft.com/office/drawing/2014/main" id="{280C3F56-7953-AD00-390F-25D0E6C9831B}"/>
                </a:ext>
              </a:extLst>
            </p:cNvPr>
            <p:cNvSpPr txBox="1"/>
            <p:nvPr/>
          </p:nvSpPr>
          <p:spPr>
            <a:xfrm flipH="1">
              <a:off x="5859714" y="5629066"/>
              <a:ext cx="440488" cy="290128"/>
            </a:xfrm>
            <a:prstGeom prst="rect">
              <a:avLst/>
            </a:prstGeom>
            <a:noFill/>
          </p:spPr>
          <p:txBody>
            <a:bodyPr wrap="square" rtlCol="0">
              <a:spAutoFit/>
            </a:bodyPr>
            <a:lstStyle/>
            <a:p>
              <a:pPr algn="ctr"/>
              <a:r>
                <a:rPr lang="hr-HR" sz="638" dirty="0"/>
                <a:t>226</a:t>
              </a:r>
            </a:p>
            <a:p>
              <a:pPr algn="ctr"/>
              <a:r>
                <a:rPr lang="hr-HR" sz="638" dirty="0"/>
                <a:t>0</a:t>
              </a:r>
            </a:p>
            <a:p>
              <a:pPr algn="ctr"/>
              <a:r>
                <a:rPr lang="hr-HR" sz="638" dirty="0"/>
                <a:t>26</a:t>
              </a:r>
              <a:endParaRPr lang="en-GB" sz="638" dirty="0"/>
            </a:p>
          </p:txBody>
        </p:sp>
        <p:sp>
          <p:nvSpPr>
            <p:cNvPr id="14" name="Rectangle 13">
              <a:extLst>
                <a:ext uri="{FF2B5EF4-FFF2-40B4-BE49-F238E27FC236}">
                  <a16:creationId xmlns:a16="http://schemas.microsoft.com/office/drawing/2014/main" id="{C697925E-D372-2804-1A22-82C19DB476B2}"/>
                </a:ext>
              </a:extLst>
            </p:cNvPr>
            <p:cNvSpPr/>
            <p:nvPr/>
          </p:nvSpPr>
          <p:spPr>
            <a:xfrm>
              <a:off x="6025822" y="5506647"/>
              <a:ext cx="144016" cy="113252"/>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dirty="0"/>
            </a:p>
          </p:txBody>
        </p:sp>
      </p:grpSp>
      <p:grpSp>
        <p:nvGrpSpPr>
          <p:cNvPr id="26" name="Group 25">
            <a:extLst>
              <a:ext uri="{FF2B5EF4-FFF2-40B4-BE49-F238E27FC236}">
                <a16:creationId xmlns:a16="http://schemas.microsoft.com/office/drawing/2014/main" id="{D5F6156D-D0E2-3321-07DC-8DE959D5216E}"/>
              </a:ext>
            </a:extLst>
          </p:cNvPr>
          <p:cNvGrpSpPr/>
          <p:nvPr userDrawn="1"/>
        </p:nvGrpSpPr>
        <p:grpSpPr>
          <a:xfrm>
            <a:off x="-1177845" y="2144280"/>
            <a:ext cx="587319" cy="550063"/>
            <a:chOff x="5859713" y="5506647"/>
            <a:chExt cx="440489" cy="412547"/>
          </a:xfrm>
        </p:grpSpPr>
        <p:sp>
          <p:nvSpPr>
            <p:cNvPr id="27" name="TextBox 26">
              <a:extLst>
                <a:ext uri="{FF2B5EF4-FFF2-40B4-BE49-F238E27FC236}">
                  <a16:creationId xmlns:a16="http://schemas.microsoft.com/office/drawing/2014/main" id="{0DF09C12-4BDE-7A3B-2166-2FC97DF85353}"/>
                </a:ext>
              </a:extLst>
            </p:cNvPr>
            <p:cNvSpPr txBox="1"/>
            <p:nvPr/>
          </p:nvSpPr>
          <p:spPr>
            <a:xfrm flipH="1">
              <a:off x="5859713" y="5629066"/>
              <a:ext cx="440489" cy="290128"/>
            </a:xfrm>
            <a:prstGeom prst="rect">
              <a:avLst/>
            </a:prstGeom>
            <a:noFill/>
          </p:spPr>
          <p:txBody>
            <a:bodyPr wrap="square" rtlCol="0">
              <a:spAutoFit/>
            </a:bodyPr>
            <a:lstStyle/>
            <a:p>
              <a:pPr algn="ctr"/>
              <a:r>
                <a:rPr lang="hr-HR" sz="638" dirty="0"/>
                <a:t>117</a:t>
              </a:r>
            </a:p>
            <a:p>
              <a:pPr algn="ctr"/>
              <a:r>
                <a:rPr lang="hr-HR" sz="638" dirty="0"/>
                <a:t>206</a:t>
              </a:r>
            </a:p>
            <a:p>
              <a:pPr algn="ctr"/>
              <a:r>
                <a:rPr lang="hr-HR" sz="638" dirty="0"/>
                <a:t>231</a:t>
              </a:r>
              <a:endParaRPr lang="en-GB" sz="638" dirty="0"/>
            </a:p>
          </p:txBody>
        </p:sp>
        <p:sp>
          <p:nvSpPr>
            <p:cNvPr id="28" name="Rectangle 27">
              <a:extLst>
                <a:ext uri="{FF2B5EF4-FFF2-40B4-BE49-F238E27FC236}">
                  <a16:creationId xmlns:a16="http://schemas.microsoft.com/office/drawing/2014/main" id="{50CF6422-9BAE-2056-63C9-CF7B05D89786}"/>
                </a:ext>
              </a:extLst>
            </p:cNvPr>
            <p:cNvSpPr/>
            <p:nvPr/>
          </p:nvSpPr>
          <p:spPr>
            <a:xfrm>
              <a:off x="6025822" y="5506647"/>
              <a:ext cx="144016" cy="113252"/>
            </a:xfrm>
            <a:prstGeom prst="rect">
              <a:avLst/>
            </a:prstGeom>
            <a:solidFill>
              <a:srgbClr val="8DD7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dirty="0"/>
            </a:p>
          </p:txBody>
        </p:sp>
      </p:grpSp>
      <p:grpSp>
        <p:nvGrpSpPr>
          <p:cNvPr id="29" name="Group 28">
            <a:extLst>
              <a:ext uri="{FF2B5EF4-FFF2-40B4-BE49-F238E27FC236}">
                <a16:creationId xmlns:a16="http://schemas.microsoft.com/office/drawing/2014/main" id="{65D3E7B7-B4E0-C861-8BFB-7E579BCD5178}"/>
              </a:ext>
            </a:extLst>
          </p:cNvPr>
          <p:cNvGrpSpPr/>
          <p:nvPr userDrawn="1"/>
        </p:nvGrpSpPr>
        <p:grpSpPr>
          <a:xfrm>
            <a:off x="-1177859" y="3024226"/>
            <a:ext cx="602265" cy="550063"/>
            <a:chOff x="5848503" y="5506647"/>
            <a:chExt cx="451699" cy="412547"/>
          </a:xfrm>
        </p:grpSpPr>
        <p:sp>
          <p:nvSpPr>
            <p:cNvPr id="30" name="TextBox 29">
              <a:extLst>
                <a:ext uri="{FF2B5EF4-FFF2-40B4-BE49-F238E27FC236}">
                  <a16:creationId xmlns:a16="http://schemas.microsoft.com/office/drawing/2014/main" id="{12D889D3-89E3-101E-13AC-FE013EEA1096}"/>
                </a:ext>
              </a:extLst>
            </p:cNvPr>
            <p:cNvSpPr txBox="1"/>
            <p:nvPr/>
          </p:nvSpPr>
          <p:spPr>
            <a:xfrm flipH="1">
              <a:off x="5848503" y="5629066"/>
              <a:ext cx="451699" cy="290128"/>
            </a:xfrm>
            <a:prstGeom prst="rect">
              <a:avLst/>
            </a:prstGeom>
            <a:noFill/>
          </p:spPr>
          <p:txBody>
            <a:bodyPr wrap="square" rtlCol="0">
              <a:spAutoFit/>
            </a:bodyPr>
            <a:lstStyle/>
            <a:p>
              <a:pPr algn="ctr"/>
              <a:r>
                <a:rPr lang="hr-HR" sz="638" dirty="0"/>
                <a:t>127</a:t>
              </a:r>
            </a:p>
            <a:p>
              <a:pPr algn="ctr"/>
              <a:r>
                <a:rPr lang="hr-HR" sz="638" dirty="0"/>
                <a:t>127</a:t>
              </a:r>
            </a:p>
            <a:p>
              <a:pPr algn="ctr"/>
              <a:r>
                <a:rPr lang="hr-HR" sz="638" dirty="0"/>
                <a:t>127</a:t>
              </a:r>
              <a:endParaRPr lang="en-GB" sz="638" dirty="0"/>
            </a:p>
          </p:txBody>
        </p:sp>
        <p:sp>
          <p:nvSpPr>
            <p:cNvPr id="31" name="Rectangle 30">
              <a:extLst>
                <a:ext uri="{FF2B5EF4-FFF2-40B4-BE49-F238E27FC236}">
                  <a16:creationId xmlns:a16="http://schemas.microsoft.com/office/drawing/2014/main" id="{E4D24036-F798-9424-FF42-EC111B768FD6}"/>
                </a:ext>
              </a:extLst>
            </p:cNvPr>
            <p:cNvSpPr/>
            <p:nvPr/>
          </p:nvSpPr>
          <p:spPr>
            <a:xfrm>
              <a:off x="6025822" y="5506647"/>
              <a:ext cx="144016" cy="11325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dirty="0"/>
            </a:p>
          </p:txBody>
        </p:sp>
      </p:grpSp>
      <p:grpSp>
        <p:nvGrpSpPr>
          <p:cNvPr id="32" name="Group 31">
            <a:extLst>
              <a:ext uri="{FF2B5EF4-FFF2-40B4-BE49-F238E27FC236}">
                <a16:creationId xmlns:a16="http://schemas.microsoft.com/office/drawing/2014/main" id="{7979D245-AFC7-C612-EFD3-B0829BE462E5}"/>
              </a:ext>
            </a:extLst>
          </p:cNvPr>
          <p:cNvGrpSpPr/>
          <p:nvPr userDrawn="1"/>
        </p:nvGrpSpPr>
        <p:grpSpPr>
          <a:xfrm>
            <a:off x="-771433" y="3024217"/>
            <a:ext cx="701193" cy="442281"/>
            <a:chOff x="5849915" y="5506647"/>
            <a:chExt cx="525895" cy="331711"/>
          </a:xfrm>
        </p:grpSpPr>
        <p:sp>
          <p:nvSpPr>
            <p:cNvPr id="33" name="TextBox 32">
              <a:extLst>
                <a:ext uri="{FF2B5EF4-FFF2-40B4-BE49-F238E27FC236}">
                  <a16:creationId xmlns:a16="http://schemas.microsoft.com/office/drawing/2014/main" id="{F1460163-0D30-60A5-30FD-6681B12EC190}"/>
                </a:ext>
              </a:extLst>
            </p:cNvPr>
            <p:cNvSpPr txBox="1"/>
            <p:nvPr/>
          </p:nvSpPr>
          <p:spPr>
            <a:xfrm flipH="1">
              <a:off x="5849915" y="5621856"/>
              <a:ext cx="525895" cy="216502"/>
            </a:xfrm>
            <a:prstGeom prst="rect">
              <a:avLst/>
            </a:prstGeom>
            <a:noFill/>
          </p:spPr>
          <p:txBody>
            <a:bodyPr wrap="square" rtlCol="0">
              <a:spAutoFit/>
            </a:bodyPr>
            <a:lstStyle/>
            <a:p>
              <a:pPr algn="ctr"/>
              <a:r>
                <a:rPr lang="hr-HR" sz="638" dirty="0"/>
                <a:t>217217</a:t>
              </a:r>
            </a:p>
            <a:p>
              <a:pPr algn="ctr"/>
              <a:r>
                <a:rPr lang="hr-HR" sz="638" dirty="0"/>
                <a:t>217</a:t>
              </a:r>
              <a:endParaRPr lang="en-GB" sz="638" dirty="0"/>
            </a:p>
          </p:txBody>
        </p:sp>
        <p:sp>
          <p:nvSpPr>
            <p:cNvPr id="34" name="Rectangle 33">
              <a:extLst>
                <a:ext uri="{FF2B5EF4-FFF2-40B4-BE49-F238E27FC236}">
                  <a16:creationId xmlns:a16="http://schemas.microsoft.com/office/drawing/2014/main" id="{01F6C453-A689-1FF0-FD62-405A0C378A3D}"/>
                </a:ext>
              </a:extLst>
            </p:cNvPr>
            <p:cNvSpPr/>
            <p:nvPr/>
          </p:nvSpPr>
          <p:spPr>
            <a:xfrm>
              <a:off x="6025822" y="5506647"/>
              <a:ext cx="144016" cy="1132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dirty="0"/>
            </a:p>
          </p:txBody>
        </p:sp>
      </p:grpSp>
      <p:grpSp>
        <p:nvGrpSpPr>
          <p:cNvPr id="35" name="Group 34">
            <a:extLst>
              <a:ext uri="{FF2B5EF4-FFF2-40B4-BE49-F238E27FC236}">
                <a16:creationId xmlns:a16="http://schemas.microsoft.com/office/drawing/2014/main" id="{F93FB07F-A95D-1787-2994-8C7416F40870}"/>
              </a:ext>
            </a:extLst>
          </p:cNvPr>
          <p:cNvGrpSpPr/>
          <p:nvPr userDrawn="1"/>
        </p:nvGrpSpPr>
        <p:grpSpPr>
          <a:xfrm>
            <a:off x="-872240" y="2144279"/>
            <a:ext cx="691999" cy="550063"/>
            <a:chOff x="5925250" y="5506647"/>
            <a:chExt cx="374952" cy="412547"/>
          </a:xfrm>
        </p:grpSpPr>
        <p:sp>
          <p:nvSpPr>
            <p:cNvPr id="36" name="TextBox 35">
              <a:extLst>
                <a:ext uri="{FF2B5EF4-FFF2-40B4-BE49-F238E27FC236}">
                  <a16:creationId xmlns:a16="http://schemas.microsoft.com/office/drawing/2014/main" id="{2541C3D9-9E98-AA51-46E5-76DFBB7E1747}"/>
                </a:ext>
              </a:extLst>
            </p:cNvPr>
            <p:cNvSpPr txBox="1"/>
            <p:nvPr/>
          </p:nvSpPr>
          <p:spPr>
            <a:xfrm flipH="1">
              <a:off x="5925250" y="5629066"/>
              <a:ext cx="374952" cy="290128"/>
            </a:xfrm>
            <a:prstGeom prst="rect">
              <a:avLst/>
            </a:prstGeom>
            <a:noFill/>
          </p:spPr>
          <p:txBody>
            <a:bodyPr wrap="square" rtlCol="0">
              <a:spAutoFit/>
            </a:bodyPr>
            <a:lstStyle/>
            <a:p>
              <a:pPr algn="ctr"/>
              <a:r>
                <a:rPr lang="hr-HR" sz="638" dirty="0"/>
                <a:t>0</a:t>
              </a:r>
            </a:p>
            <a:p>
              <a:pPr algn="ctr"/>
              <a:r>
                <a:rPr lang="hr-HR" sz="638" dirty="0"/>
                <a:t>80</a:t>
              </a:r>
            </a:p>
            <a:p>
              <a:pPr algn="ctr"/>
              <a:r>
                <a:rPr lang="hr-HR" sz="638" dirty="0"/>
                <a:t>149</a:t>
              </a:r>
              <a:endParaRPr lang="en-GB" sz="638" dirty="0"/>
            </a:p>
          </p:txBody>
        </p:sp>
        <p:sp>
          <p:nvSpPr>
            <p:cNvPr id="37" name="Rectangle 36">
              <a:extLst>
                <a:ext uri="{FF2B5EF4-FFF2-40B4-BE49-F238E27FC236}">
                  <a16:creationId xmlns:a16="http://schemas.microsoft.com/office/drawing/2014/main" id="{3C1AD1DC-FE5A-BB7E-4D5A-4CF6D566E18B}"/>
                </a:ext>
              </a:extLst>
            </p:cNvPr>
            <p:cNvSpPr/>
            <p:nvPr/>
          </p:nvSpPr>
          <p:spPr>
            <a:xfrm>
              <a:off x="6077893" y="5506647"/>
              <a:ext cx="104045" cy="113252"/>
            </a:xfrm>
            <a:prstGeom prst="rect">
              <a:avLst/>
            </a:prstGeom>
            <a:solidFill>
              <a:srgbClr val="005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dirty="0"/>
            </a:p>
          </p:txBody>
        </p:sp>
      </p:grpSp>
    </p:spTree>
    <p:extLst>
      <p:ext uri="{BB962C8B-B14F-4D97-AF65-F5344CB8AC3E}">
        <p14:creationId xmlns:p14="http://schemas.microsoft.com/office/powerpoint/2010/main" val="843156546"/>
      </p:ext>
    </p:extLst>
  </p:cSld>
  <p:clrMap bg1="lt1" tx1="dk1" bg2="lt2" tx2="dk2" accent1="accent1" accent2="accent2" accent3="accent3" accent4="accent4" accent5="accent5" accent6="accent6" hlink="hlink" folHlink="folHlink"/>
  <p:sldLayoutIdLst>
    <p:sldLayoutId id="2147484781" r:id="rId1"/>
    <p:sldLayoutId id="2147484782" r:id="rId2"/>
    <p:sldLayoutId id="2147484783" r:id="rId3"/>
    <p:sldLayoutId id="2147484784" r:id="rId4"/>
  </p:sldLayoutIdLst>
  <p:hf hdr="0" dt="0"/>
  <p:txStyles>
    <p:titleStyle>
      <a:lvl1pPr algn="l" rtl="0" eaLnBrk="1" fontAlgn="base" hangingPunct="1">
        <a:lnSpc>
          <a:spcPts val="1650"/>
        </a:lnSpc>
        <a:spcBef>
          <a:spcPct val="0"/>
        </a:spcBef>
        <a:spcAft>
          <a:spcPct val="0"/>
        </a:spcAft>
        <a:defRPr lang="en-GB" sz="1800" b="1" kern="1200" noProof="0" dirty="0">
          <a:solidFill>
            <a:srgbClr val="171796"/>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2475">
          <a:solidFill>
            <a:schemeClr val="tx1"/>
          </a:solidFill>
          <a:latin typeface="Arial" charset="0"/>
        </a:defRPr>
      </a:lvl2pPr>
      <a:lvl3pPr algn="ctr" rtl="0" eaLnBrk="1" fontAlgn="base" hangingPunct="1">
        <a:spcBef>
          <a:spcPct val="0"/>
        </a:spcBef>
        <a:spcAft>
          <a:spcPct val="0"/>
        </a:spcAft>
        <a:defRPr sz="2475">
          <a:solidFill>
            <a:schemeClr val="tx1"/>
          </a:solidFill>
          <a:latin typeface="Arial" charset="0"/>
        </a:defRPr>
      </a:lvl3pPr>
      <a:lvl4pPr algn="ctr" rtl="0" eaLnBrk="1" fontAlgn="base" hangingPunct="1">
        <a:spcBef>
          <a:spcPct val="0"/>
        </a:spcBef>
        <a:spcAft>
          <a:spcPct val="0"/>
        </a:spcAft>
        <a:defRPr sz="2475">
          <a:solidFill>
            <a:schemeClr val="tx1"/>
          </a:solidFill>
          <a:latin typeface="Arial" charset="0"/>
        </a:defRPr>
      </a:lvl4pPr>
      <a:lvl5pPr algn="ctr" rtl="0" eaLnBrk="1" fontAlgn="base" hangingPunct="1">
        <a:spcBef>
          <a:spcPct val="0"/>
        </a:spcBef>
        <a:spcAft>
          <a:spcPct val="0"/>
        </a:spcAft>
        <a:defRPr sz="2475">
          <a:solidFill>
            <a:schemeClr val="tx1"/>
          </a:solidFill>
          <a:latin typeface="Arial" charset="0"/>
        </a:defRPr>
      </a:lvl5pPr>
      <a:lvl6pPr marL="257150" algn="ctr" rtl="0" eaLnBrk="1" fontAlgn="base" hangingPunct="1">
        <a:spcBef>
          <a:spcPct val="0"/>
        </a:spcBef>
        <a:spcAft>
          <a:spcPct val="0"/>
        </a:spcAft>
        <a:defRPr sz="2475">
          <a:solidFill>
            <a:schemeClr val="tx1"/>
          </a:solidFill>
          <a:latin typeface="Arial" charset="0"/>
        </a:defRPr>
      </a:lvl6pPr>
      <a:lvl7pPr marL="514299" algn="ctr" rtl="0" eaLnBrk="1" fontAlgn="base" hangingPunct="1">
        <a:spcBef>
          <a:spcPct val="0"/>
        </a:spcBef>
        <a:spcAft>
          <a:spcPct val="0"/>
        </a:spcAft>
        <a:defRPr sz="2475">
          <a:solidFill>
            <a:schemeClr val="tx1"/>
          </a:solidFill>
          <a:latin typeface="Arial" charset="0"/>
        </a:defRPr>
      </a:lvl7pPr>
      <a:lvl8pPr marL="771449" algn="ctr" rtl="0" eaLnBrk="1" fontAlgn="base" hangingPunct="1">
        <a:spcBef>
          <a:spcPct val="0"/>
        </a:spcBef>
        <a:spcAft>
          <a:spcPct val="0"/>
        </a:spcAft>
        <a:defRPr sz="2475">
          <a:solidFill>
            <a:schemeClr val="tx1"/>
          </a:solidFill>
          <a:latin typeface="Arial" charset="0"/>
        </a:defRPr>
      </a:lvl8pPr>
      <a:lvl9pPr marL="1028598" algn="ctr" rtl="0" eaLnBrk="1" fontAlgn="base" hangingPunct="1">
        <a:spcBef>
          <a:spcPct val="0"/>
        </a:spcBef>
        <a:spcAft>
          <a:spcPct val="0"/>
        </a:spcAft>
        <a:defRPr sz="2475">
          <a:solidFill>
            <a:schemeClr val="tx1"/>
          </a:solidFill>
          <a:latin typeface="Arial" charset="0"/>
        </a:defRPr>
      </a:lvl9pPr>
    </p:titleStyle>
    <p:bodyStyle>
      <a:lvl1pPr marL="0" marR="0" indent="0" algn="l" defTabSz="257150" rtl="0" eaLnBrk="1" fontAlgn="auto" latinLnBrk="0" hangingPunct="1">
        <a:lnSpc>
          <a:spcPct val="90000"/>
        </a:lnSpc>
        <a:spcBef>
          <a:spcPts val="0"/>
        </a:spcBef>
        <a:spcAft>
          <a:spcPts val="0"/>
        </a:spcAft>
        <a:buClr>
          <a:srgbClr val="E1061C"/>
        </a:buClr>
        <a:buSzTx/>
        <a:buFont typeface="Arial"/>
        <a:buNone/>
        <a:tabLst/>
        <a:defRPr sz="1350" kern="1200" baseline="0">
          <a:solidFill>
            <a:schemeClr val="tx1"/>
          </a:solidFill>
          <a:latin typeface="Arial" panose="020B0604020202020204" pitchFamily="34" charset="0"/>
          <a:ea typeface="+mn-ea"/>
          <a:cs typeface="Arial" panose="020B0604020202020204" pitchFamily="34" charset="0"/>
        </a:defRPr>
      </a:lvl1pPr>
      <a:lvl2pPr marL="0" marR="0" indent="0" algn="l" defTabSz="257150" rtl="0" eaLnBrk="1" fontAlgn="auto" latinLnBrk="0" hangingPunct="1">
        <a:lnSpc>
          <a:spcPct val="90000"/>
        </a:lnSpc>
        <a:spcBef>
          <a:spcPts val="0"/>
        </a:spcBef>
        <a:spcAft>
          <a:spcPts val="450"/>
        </a:spcAft>
        <a:buClr>
          <a:srgbClr val="E1061C"/>
        </a:buClr>
        <a:buSzTx/>
        <a:buFont typeface="Arial"/>
        <a:buNone/>
        <a:tabLst/>
        <a:defRPr sz="1050" b="1" kern="1200" baseline="0">
          <a:solidFill>
            <a:schemeClr val="tx1"/>
          </a:solidFill>
          <a:latin typeface="Arial" panose="020B0604020202020204" pitchFamily="34" charset="0"/>
          <a:ea typeface="+mn-ea"/>
          <a:cs typeface="Arial" panose="020B0604020202020204" pitchFamily="34" charset="0"/>
        </a:defRPr>
      </a:lvl2pPr>
      <a:lvl3pPr marL="0" marR="0" indent="0" algn="l" defTabSz="257150" rtl="0" eaLnBrk="1" fontAlgn="auto" latinLnBrk="0" hangingPunct="1">
        <a:lnSpc>
          <a:spcPct val="90000"/>
        </a:lnSpc>
        <a:spcBef>
          <a:spcPts val="900"/>
        </a:spcBef>
        <a:spcAft>
          <a:spcPts val="0"/>
        </a:spcAft>
        <a:buClr>
          <a:srgbClr val="999999"/>
        </a:buClr>
        <a:buSzTx/>
        <a:buFont typeface="System Font Regular"/>
        <a:buNone/>
        <a:tabLst/>
        <a:defRPr sz="1050" kern="1200" baseline="0">
          <a:solidFill>
            <a:schemeClr val="tx1"/>
          </a:solidFill>
          <a:latin typeface="Arial" panose="020B0604020202020204" pitchFamily="34" charset="0"/>
          <a:ea typeface="+mn-ea"/>
          <a:cs typeface="Arial" panose="020B0604020202020204" pitchFamily="34" charset="0"/>
        </a:defRPr>
      </a:lvl3pPr>
      <a:lvl4pPr marL="134997" marR="0" indent="-134997" algn="l" defTabSz="257150" rtl="0" eaLnBrk="1" fontAlgn="auto" latinLnBrk="0" hangingPunct="1">
        <a:lnSpc>
          <a:spcPct val="90000"/>
        </a:lnSpc>
        <a:spcBef>
          <a:spcPts val="450"/>
        </a:spcBef>
        <a:spcAft>
          <a:spcPts val="0"/>
        </a:spcAft>
        <a:buClr>
          <a:srgbClr val="CCCCCC"/>
        </a:buClr>
        <a:buSzTx/>
        <a:buFont typeface="Arial" panose="020B0604020202020204" pitchFamily="34" charset="0"/>
        <a:buChar char="●"/>
        <a:tabLst/>
        <a:defRPr sz="1050" kern="1200" baseline="0">
          <a:solidFill>
            <a:schemeClr val="tx1"/>
          </a:solidFill>
          <a:latin typeface="Arial" panose="020B0604020202020204" pitchFamily="34" charset="0"/>
          <a:ea typeface="+mn-ea"/>
          <a:cs typeface="Arial" panose="020B0604020202020204" pitchFamily="34" charset="0"/>
        </a:defRPr>
      </a:lvl4pPr>
      <a:lvl5pPr marL="269993" marR="0" indent="-134997" algn="l" defTabSz="257150" rtl="0" eaLnBrk="1" fontAlgn="auto" latinLnBrk="0" hangingPunct="1">
        <a:lnSpc>
          <a:spcPct val="90000"/>
        </a:lnSpc>
        <a:spcBef>
          <a:spcPts val="450"/>
        </a:spcBef>
        <a:spcAft>
          <a:spcPts val="0"/>
        </a:spcAft>
        <a:buClr>
          <a:srgbClr val="CCCCCC"/>
        </a:buClr>
        <a:buSzTx/>
        <a:buFont typeface="Arial" panose="020B0604020202020204" pitchFamily="34" charset="0"/>
        <a:buChar char="●"/>
        <a:tabLst/>
        <a:defRPr sz="1050" kern="1200" baseline="0">
          <a:solidFill>
            <a:schemeClr val="tx1"/>
          </a:solidFill>
          <a:latin typeface="Arial" panose="020B0604020202020204" pitchFamily="34" charset="0"/>
          <a:ea typeface="+mn-ea"/>
          <a:cs typeface="Arial" panose="020B0604020202020204" pitchFamily="34" charset="0"/>
        </a:defRPr>
      </a:lvl5pPr>
      <a:lvl6pPr marL="404990" indent="-134997" algn="l" defTabSz="514299" rtl="0" eaLnBrk="1" latinLnBrk="0" hangingPunct="1">
        <a:lnSpc>
          <a:spcPct val="90000"/>
        </a:lnSpc>
        <a:spcBef>
          <a:spcPts val="450"/>
        </a:spcBef>
        <a:spcAft>
          <a:spcPts val="0"/>
        </a:spcAft>
        <a:buClr>
          <a:srgbClr val="CCCCCC"/>
        </a:buClr>
        <a:buFont typeface="Arial" panose="020B0604020202020204" pitchFamily="34" charset="0"/>
        <a:buChar char="●"/>
        <a:tabLst/>
        <a:defRPr sz="1050" kern="1200">
          <a:solidFill>
            <a:schemeClr val="tx1"/>
          </a:solidFill>
          <a:latin typeface="Arial" panose="020B0604020202020204" pitchFamily="34" charset="0"/>
          <a:ea typeface="+mn-ea"/>
          <a:cs typeface="+mn-cs"/>
        </a:defRPr>
      </a:lvl6pPr>
      <a:lvl7pPr marL="778" indent="0" algn="l" defTabSz="514299" rtl="0" eaLnBrk="1" latinLnBrk="0" hangingPunct="1">
        <a:lnSpc>
          <a:spcPct val="90000"/>
        </a:lnSpc>
        <a:spcBef>
          <a:spcPts val="225"/>
        </a:spcBef>
        <a:buClr>
          <a:schemeClr val="accent1"/>
        </a:buClr>
        <a:buSzPct val="80000"/>
        <a:buFont typeface="System Font Regular"/>
        <a:buNone/>
        <a:tabLst/>
        <a:defRPr sz="825" kern="1200">
          <a:solidFill>
            <a:schemeClr val="tx1"/>
          </a:solidFill>
          <a:latin typeface="Arial" panose="020B0604020202020204" pitchFamily="34" charset="0"/>
          <a:ea typeface="+mn-ea"/>
          <a:cs typeface="+mn-cs"/>
        </a:defRPr>
      </a:lvl7pPr>
      <a:lvl8pPr marL="215995" indent="-215995" algn="l" defTabSz="514299" rtl="0" eaLnBrk="1" latinLnBrk="0" hangingPunct="1">
        <a:lnSpc>
          <a:spcPct val="90000"/>
        </a:lnSpc>
        <a:spcBef>
          <a:spcPts val="900"/>
        </a:spcBef>
        <a:buClr>
          <a:srgbClr val="999999"/>
        </a:buClr>
        <a:buSzPct val="100000"/>
        <a:buFontTx/>
        <a:buBlip>
          <a:blip r:embed="rId14"/>
        </a:buBlip>
        <a:tabLst/>
        <a:defRPr sz="1050" kern="1200">
          <a:solidFill>
            <a:schemeClr val="tx1"/>
          </a:solidFill>
          <a:latin typeface="Arial" panose="020B0604020202020204" pitchFamily="34" charset="0"/>
          <a:ea typeface="+mn-ea"/>
          <a:cs typeface="+mn-cs"/>
        </a:defRPr>
      </a:lvl8pPr>
      <a:lvl9pPr marL="215995" indent="-215995" algn="l" defTabSz="514299" rtl="0" eaLnBrk="1" latinLnBrk="0" hangingPunct="1">
        <a:lnSpc>
          <a:spcPct val="90000"/>
        </a:lnSpc>
        <a:spcBef>
          <a:spcPts val="900"/>
        </a:spcBef>
        <a:buFontTx/>
        <a:buBlip>
          <a:blip r:embed="rId15">
            <a:extLst>
              <a:ext uri="{96DAC541-7B7A-43D3-8B79-37D633B846F1}">
                <asvg:svgBlip xmlns:asvg="http://schemas.microsoft.com/office/drawing/2016/SVG/main" xmlns="" r:embed="rId16"/>
              </a:ext>
            </a:extLst>
          </a:blip>
        </a:buBlip>
        <a:tabLst/>
        <a:defRPr sz="1050" kern="1200">
          <a:solidFill>
            <a:schemeClr val="tx1"/>
          </a:solidFill>
          <a:latin typeface="Arial" panose="020B0604020202020204" pitchFamily="34" charset="0"/>
          <a:ea typeface="+mn-ea"/>
          <a:cs typeface="+mn-cs"/>
        </a:defRPr>
      </a:lvl9pPr>
    </p:bodyStyle>
    <p:otherStyle>
      <a:defPPr>
        <a:defRPr lang="de-DE"/>
      </a:defPPr>
      <a:lvl1pPr marL="0" algn="l" defTabSz="514299" rtl="0" eaLnBrk="1" latinLnBrk="0" hangingPunct="1">
        <a:defRPr sz="1013" kern="1200">
          <a:solidFill>
            <a:schemeClr val="tx1"/>
          </a:solidFill>
          <a:latin typeface="+mn-lt"/>
          <a:ea typeface="+mn-ea"/>
          <a:cs typeface="+mn-cs"/>
        </a:defRPr>
      </a:lvl1pPr>
      <a:lvl2pPr marL="257150" algn="l" defTabSz="514299" rtl="0" eaLnBrk="1" latinLnBrk="0" hangingPunct="1">
        <a:defRPr sz="1013" kern="1200">
          <a:solidFill>
            <a:schemeClr val="tx1"/>
          </a:solidFill>
          <a:latin typeface="+mn-lt"/>
          <a:ea typeface="+mn-ea"/>
          <a:cs typeface="+mn-cs"/>
        </a:defRPr>
      </a:lvl2pPr>
      <a:lvl3pPr marL="514299" algn="l" defTabSz="514299" rtl="0" eaLnBrk="1" latinLnBrk="0" hangingPunct="1">
        <a:defRPr sz="1013" kern="1200">
          <a:solidFill>
            <a:schemeClr val="tx1"/>
          </a:solidFill>
          <a:latin typeface="+mn-lt"/>
          <a:ea typeface="+mn-ea"/>
          <a:cs typeface="+mn-cs"/>
        </a:defRPr>
      </a:lvl3pPr>
      <a:lvl4pPr marL="771449" algn="l" defTabSz="514299" rtl="0" eaLnBrk="1" latinLnBrk="0" hangingPunct="1">
        <a:defRPr sz="1013" kern="1200">
          <a:solidFill>
            <a:schemeClr val="tx1"/>
          </a:solidFill>
          <a:latin typeface="+mn-lt"/>
          <a:ea typeface="+mn-ea"/>
          <a:cs typeface="+mn-cs"/>
        </a:defRPr>
      </a:lvl4pPr>
      <a:lvl5pPr marL="1028598" algn="l" defTabSz="514299" rtl="0" eaLnBrk="1" latinLnBrk="0" hangingPunct="1">
        <a:defRPr sz="1013" kern="1200">
          <a:solidFill>
            <a:schemeClr val="tx1"/>
          </a:solidFill>
          <a:latin typeface="+mn-lt"/>
          <a:ea typeface="+mn-ea"/>
          <a:cs typeface="+mn-cs"/>
        </a:defRPr>
      </a:lvl5pPr>
      <a:lvl6pPr marL="1285748" algn="l" defTabSz="514299" rtl="0" eaLnBrk="1" latinLnBrk="0" hangingPunct="1">
        <a:defRPr sz="1013" kern="1200">
          <a:solidFill>
            <a:schemeClr val="tx1"/>
          </a:solidFill>
          <a:latin typeface="+mn-lt"/>
          <a:ea typeface="+mn-ea"/>
          <a:cs typeface="+mn-cs"/>
        </a:defRPr>
      </a:lvl6pPr>
      <a:lvl7pPr marL="1542896" algn="l" defTabSz="514299" rtl="0" eaLnBrk="1" latinLnBrk="0" hangingPunct="1">
        <a:defRPr sz="1013" kern="1200">
          <a:solidFill>
            <a:schemeClr val="tx1"/>
          </a:solidFill>
          <a:latin typeface="+mn-lt"/>
          <a:ea typeface="+mn-ea"/>
          <a:cs typeface="+mn-cs"/>
        </a:defRPr>
      </a:lvl7pPr>
      <a:lvl8pPr marL="1800045" algn="l" defTabSz="514299" rtl="0" eaLnBrk="1" latinLnBrk="0" hangingPunct="1">
        <a:defRPr sz="1013" kern="1200">
          <a:solidFill>
            <a:schemeClr val="tx1"/>
          </a:solidFill>
          <a:latin typeface="+mn-lt"/>
          <a:ea typeface="+mn-ea"/>
          <a:cs typeface="+mn-cs"/>
        </a:defRPr>
      </a:lvl8pPr>
      <a:lvl9pPr marL="2057195" algn="l" defTabSz="514299"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3" orient="horz" pos="667">
          <p15:clr>
            <a:srgbClr val="F26B43"/>
          </p15:clr>
        </p15:guide>
        <p15:guide id="14" orient="horz" pos="2754">
          <p15:clr>
            <a:srgbClr val="F26B43"/>
          </p15:clr>
        </p15:guide>
        <p15:guide id="15" orient="horz" pos="3117">
          <p15:clr>
            <a:srgbClr val="F26B43"/>
          </p15:clr>
        </p15:guide>
        <p15:guide id="16" orient="horz" pos="2890">
          <p15:clr>
            <a:srgbClr val="F26B43"/>
          </p15:clr>
        </p15:guide>
        <p15:guide id="17" pos="119">
          <p15:clr>
            <a:srgbClr val="F26B43"/>
          </p15:clr>
        </p15:guide>
        <p15:guide id="18" pos="4202">
          <p15:clr>
            <a:srgbClr val="F26B43"/>
          </p15:clr>
        </p15:guide>
        <p15:guide id="19" orient="horz" pos="441">
          <p15:clr>
            <a:srgbClr val="F26B43"/>
          </p15:clr>
        </p15:guide>
        <p15:guide id="20">
          <p15:clr>
            <a:srgbClr val="F26B43"/>
          </p15:clr>
        </p15:guide>
        <p15:guide id="21" pos="4082">
          <p15:clr>
            <a:srgbClr val="F26B43"/>
          </p15:clr>
        </p15:guide>
        <p15:guide id="22" pos="3640">
          <p15:clr>
            <a:srgbClr val="F26B43"/>
          </p15:clr>
        </p15:guide>
        <p15:guide id="23" pos="238">
          <p15:clr>
            <a:srgbClr val="F26B43"/>
          </p15:clr>
        </p15:guide>
        <p15:guide id="24" orient="horz" pos="327">
          <p15:clr>
            <a:srgbClr val="F26B43"/>
          </p15:clr>
        </p15:guide>
        <p15:guide id="25" orient="horz" pos="1620">
          <p15:clr>
            <a:srgbClr val="F26B43"/>
          </p15:clr>
        </p15:guide>
        <p15:guide id="26" orient="horz" pos="1711">
          <p15:clr>
            <a:srgbClr val="F26B43"/>
          </p15:clr>
        </p15:guide>
        <p15:guide id="27" orient="horz" pos="1801">
          <p15:clr>
            <a:srgbClr val="F26B43"/>
          </p15:clr>
        </p15:guide>
        <p15:guide id="28" pos="2160">
          <p15:clr>
            <a:srgbClr val="F26B43"/>
          </p15:clr>
        </p15:guide>
        <p15:guide id="29" pos="2228">
          <p15:clr>
            <a:srgbClr val="F26B43"/>
          </p15:clr>
        </p15:guide>
        <p15:guide id="30" pos="20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7E50B8-94CC-4F81-A276-F31A83350986}" type="datetime1">
              <a:rPr lang="hr-HR" smtClean="0"/>
              <a:t>05.11.2024</a:t>
            </a:fld>
            <a:endParaRPr lang="hr-H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4DA61DC-4CED-4376-9A42-570FF119FF54}" type="slidenum">
              <a:rPr lang="en-US" altLang="sr-Latn-RS" smtClean="0"/>
              <a:pPr>
                <a:defRPr/>
              </a:pPr>
              <a:t>‹#›</a:t>
            </a:fld>
            <a:endParaRPr lang="en-US" altLang="sr-Latn-RS" dirty="0"/>
          </a:p>
        </p:txBody>
      </p:sp>
    </p:spTree>
    <p:extLst>
      <p:ext uri="{BB962C8B-B14F-4D97-AF65-F5344CB8AC3E}">
        <p14:creationId xmlns:p14="http://schemas.microsoft.com/office/powerpoint/2010/main" val="5700689"/>
      </p:ext>
    </p:extLst>
  </p:cSld>
  <p:clrMap bg1="lt1" tx1="dk1" bg2="lt2" tx2="dk2" accent1="accent1" accent2="accent2" accent3="accent3" accent4="accent4" accent5="accent5" accent6="accent6" hlink="hlink" folHlink="folHlink"/>
  <p:sldLayoutIdLst>
    <p:sldLayoutId id="2147484786" r:id="rId1"/>
    <p:sldLayoutId id="2147484787" r:id="rId2"/>
    <p:sldLayoutId id="2147484788" r:id="rId3"/>
    <p:sldLayoutId id="2147484789" r:id="rId4"/>
    <p:sldLayoutId id="2147484790" r:id="rId5"/>
    <p:sldLayoutId id="2147484791" r:id="rId6"/>
    <p:sldLayoutId id="2147484792" r:id="rId7"/>
    <p:sldLayoutId id="2147484793" r:id="rId8"/>
    <p:sldLayoutId id="2147484794" r:id="rId9"/>
    <p:sldLayoutId id="2147484795" r:id="rId10"/>
    <p:sldLayoutId id="2147484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pn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0141" y="332656"/>
            <a:ext cx="631718" cy="836712"/>
          </a:xfrm>
          <a:prstGeom prst="rect">
            <a:avLst/>
          </a:prstGeom>
        </p:spPr>
      </p:pic>
      <p:sp>
        <p:nvSpPr>
          <p:cNvPr id="6" name="Rectangle 7"/>
          <p:cNvSpPr>
            <a:spLocks noChangeArrowheads="1"/>
          </p:cNvSpPr>
          <p:nvPr/>
        </p:nvSpPr>
        <p:spPr bwMode="auto">
          <a:xfrm>
            <a:off x="1739106" y="1218013"/>
            <a:ext cx="8713788" cy="359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lvl1pPr>
              <a:spcBef>
                <a:spcPts val="2200"/>
              </a:spcBef>
              <a:buClr>
                <a:srgbClr val="3783FF"/>
              </a:buClr>
              <a:buSzPct val="123000"/>
              <a:buFont typeface="Symbol" panose="05050102010706020507" pitchFamily="18" charset="2"/>
              <a:buChar char="¨"/>
              <a:defRPr>
                <a:solidFill>
                  <a:schemeClr val="tx1"/>
                </a:solidFill>
                <a:latin typeface="Frutiger 55 Roman" pitchFamily="34" charset="0"/>
                <a:ea typeface="ＭＳ Ｐゴシック" panose="020B0600070205080204" pitchFamily="34" charset="-128"/>
              </a:defRPr>
            </a:lvl1pPr>
            <a:lvl2pPr marL="742950" indent="-285750">
              <a:spcBef>
                <a:spcPts val="400"/>
              </a:spcBef>
              <a:buClr>
                <a:schemeClr val="tx1"/>
              </a:buClr>
              <a:buSzPct val="77000"/>
              <a:buChar char="—"/>
              <a:defRPr sz="1600">
                <a:solidFill>
                  <a:schemeClr val="tx1"/>
                </a:solidFill>
                <a:latin typeface="Frutiger 55 Roman" pitchFamily="34" charset="0"/>
                <a:ea typeface="ＭＳ Ｐゴシック" panose="020B0600070205080204" pitchFamily="34" charset="-128"/>
              </a:defRPr>
            </a:lvl2pPr>
            <a:lvl3pPr marL="11430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3pPr>
            <a:lvl4pPr marL="16002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4pPr>
            <a:lvl5pPr marL="20574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5pPr>
            <a:lvl6pPr marL="25146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6pPr>
            <a:lvl7pPr marL="29718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7pPr>
            <a:lvl8pPr marL="34290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8pPr>
            <a:lvl9pPr marL="38862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9pPr>
          </a:lstStyle>
          <a:p>
            <a:pPr algn="ctr">
              <a:spcBef>
                <a:spcPct val="0"/>
              </a:spcBef>
              <a:buClrTx/>
              <a:buSzTx/>
              <a:buNone/>
            </a:pPr>
            <a:endParaRPr lang="hr-HR" altLang="sr-Latn-RS" sz="2000" dirty="0">
              <a:latin typeface="Bahnschrift" panose="020B0502040204020203" pitchFamily="34" charset="0"/>
              <a:cs typeface="Times New Roman" panose="02020603050405020304" pitchFamily="18" charset="0"/>
            </a:endParaRPr>
          </a:p>
        </p:txBody>
      </p:sp>
      <p:sp>
        <p:nvSpPr>
          <p:cNvPr id="7" name="Text Box 3"/>
          <p:cNvSpPr txBox="1">
            <a:spLocks noChangeArrowheads="1"/>
          </p:cNvSpPr>
          <p:nvPr/>
        </p:nvSpPr>
        <p:spPr bwMode="auto">
          <a:xfrm>
            <a:off x="4403725" y="6165304"/>
            <a:ext cx="338455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ts val="2200"/>
              </a:spcBef>
              <a:buClr>
                <a:srgbClr val="3783FF"/>
              </a:buClr>
              <a:buSzPct val="123000"/>
              <a:buFont typeface="Symbol" panose="05050102010706020507" pitchFamily="18" charset="2"/>
              <a:buChar char="¨"/>
              <a:defRPr>
                <a:solidFill>
                  <a:schemeClr val="tx1"/>
                </a:solidFill>
                <a:latin typeface="Frutiger 55 Roman" pitchFamily="34" charset="0"/>
                <a:ea typeface="ＭＳ Ｐゴシック" panose="020B0600070205080204" pitchFamily="34" charset="-128"/>
              </a:defRPr>
            </a:lvl1pPr>
            <a:lvl2pPr marL="742950" indent="-285750">
              <a:spcBef>
                <a:spcPts val="400"/>
              </a:spcBef>
              <a:buClr>
                <a:schemeClr val="tx1"/>
              </a:buClr>
              <a:buSzPct val="77000"/>
              <a:buChar char="—"/>
              <a:defRPr sz="1600">
                <a:solidFill>
                  <a:schemeClr val="tx1"/>
                </a:solidFill>
                <a:latin typeface="Frutiger 55 Roman" pitchFamily="34" charset="0"/>
                <a:ea typeface="ＭＳ Ｐゴシック" panose="020B0600070205080204" pitchFamily="34" charset="-128"/>
              </a:defRPr>
            </a:lvl2pPr>
            <a:lvl3pPr marL="11430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3pPr>
            <a:lvl4pPr marL="16002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4pPr>
            <a:lvl5pPr marL="20574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5pPr>
            <a:lvl6pPr marL="25146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6pPr>
            <a:lvl7pPr marL="29718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7pPr>
            <a:lvl8pPr marL="34290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8pPr>
            <a:lvl9pPr marL="38862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9pPr>
          </a:lstStyle>
          <a:p>
            <a:pPr algn="ctr" eaLnBrk="1" hangingPunct="1">
              <a:spcBef>
                <a:spcPct val="0"/>
              </a:spcBef>
              <a:buClrTx/>
              <a:buSzTx/>
              <a:buFontTx/>
              <a:buNone/>
            </a:pPr>
            <a:r>
              <a:rPr lang="hr-HR" altLang="sr-Latn-RS" sz="1500" dirty="0" smtClean="0">
                <a:latin typeface="Bahnschrift SemiBold" panose="020B0502040204020203" pitchFamily="34" charset="0"/>
              </a:rPr>
              <a:t>Varaždin, studeni </a:t>
            </a:r>
            <a:r>
              <a:rPr lang="hr-HR" altLang="sr-Latn-RS" sz="1500" dirty="0">
                <a:latin typeface="Bahnschrift SemiBold" panose="020B0502040204020203" pitchFamily="34" charset="0"/>
              </a:rPr>
              <a:t>2024.</a:t>
            </a:r>
          </a:p>
        </p:txBody>
      </p:sp>
      <p:sp>
        <p:nvSpPr>
          <p:cNvPr id="8" name="Rectangle 4"/>
          <p:cNvSpPr>
            <a:spLocks noGrp="1" noChangeArrowheads="1"/>
          </p:cNvSpPr>
          <p:nvPr>
            <p:ph type="ctrTitle"/>
          </p:nvPr>
        </p:nvSpPr>
        <p:spPr>
          <a:xfrm>
            <a:off x="1524000" y="2132857"/>
            <a:ext cx="9144000" cy="936104"/>
          </a:xfrm>
          <a:solidFill>
            <a:srgbClr val="79A3D5"/>
          </a:solidFill>
          <a:ln>
            <a:solidFill>
              <a:srgbClr val="79A3D5"/>
            </a:solidFill>
          </a:ln>
        </p:spPr>
        <p:txBody>
          <a:bodyPr/>
          <a:lstStyle/>
          <a:p>
            <a:pPr eaLnBrk="1" hangingPunct="1"/>
            <a:r>
              <a:rPr lang="hr-HR" altLang="sr-Latn-RS" sz="3000" i="0" dirty="0" smtClean="0">
                <a:solidFill>
                  <a:schemeClr val="bg1"/>
                </a:solidFill>
                <a:latin typeface="Bahnschrift SemiBold" panose="020B0502040204020203" pitchFamily="34" charset="0"/>
              </a:rPr>
              <a:t>IZMJENA ZAKONSKE REGULATIVE U PRORAČUNSKOM SUSTAVU</a:t>
            </a:r>
            <a:endParaRPr lang="hr-HR" altLang="sr-Latn-RS" sz="3000" dirty="0">
              <a:solidFill>
                <a:schemeClr val="bg1"/>
              </a:solidFill>
              <a:latin typeface="Bahnschrift SemiBold" panose="020B0502040204020203" pitchFamily="34" charset="0"/>
            </a:endParaRPr>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Pravokutnik 9"/>
          <p:cNvSpPr>
            <a:spLocks noChangeArrowheads="1"/>
          </p:cNvSpPr>
          <p:nvPr/>
        </p:nvSpPr>
        <p:spPr bwMode="auto">
          <a:xfrm>
            <a:off x="431800" y="956562"/>
            <a:ext cx="11274898"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ts val="2200"/>
              </a:spcBef>
              <a:buClr>
                <a:srgbClr val="3783FF"/>
              </a:buClr>
              <a:buSzPct val="123000"/>
              <a:buFont typeface="Symbol" panose="05050102010706020507" pitchFamily="18" charset="2"/>
              <a:buChar char="¨"/>
              <a:defRPr>
                <a:solidFill>
                  <a:schemeClr val="tx1"/>
                </a:solidFill>
                <a:latin typeface="Frutiger 55 Roman" pitchFamily="34" charset="0"/>
                <a:ea typeface="ＭＳ Ｐゴシック" panose="020B0600070205080204" pitchFamily="34" charset="-128"/>
              </a:defRPr>
            </a:lvl1pPr>
            <a:lvl2pPr marL="742950" indent="-285750">
              <a:spcBef>
                <a:spcPts val="400"/>
              </a:spcBef>
              <a:buClr>
                <a:schemeClr val="tx1"/>
              </a:buClr>
              <a:buSzPct val="77000"/>
              <a:buChar char="—"/>
              <a:defRPr sz="1600">
                <a:solidFill>
                  <a:schemeClr val="tx1"/>
                </a:solidFill>
                <a:latin typeface="Frutiger 55 Roman" pitchFamily="34" charset="0"/>
                <a:ea typeface="ＭＳ Ｐゴシック" panose="020B0600070205080204" pitchFamily="34" charset="-128"/>
              </a:defRPr>
            </a:lvl2pPr>
            <a:lvl3pPr marL="11430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3pPr>
            <a:lvl4pPr marL="16002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4pPr>
            <a:lvl5pPr marL="20574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5pPr>
            <a:lvl6pPr marL="25146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6pPr>
            <a:lvl7pPr marL="29718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7pPr>
            <a:lvl8pPr marL="34290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8pPr>
            <a:lvl9pPr marL="38862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9pPr>
          </a:lstStyle>
          <a:p>
            <a:pPr marL="0" indent="0" algn="just" eaLnBrk="0" fontAlgn="base" hangingPunct="0">
              <a:spcBef>
                <a:spcPts val="600"/>
              </a:spcBef>
              <a:spcAft>
                <a:spcPct val="0"/>
              </a:spcAft>
              <a:buNone/>
            </a:pPr>
            <a:endParaRPr lang="hr-HR" altLang="en-US" b="1" dirty="0">
              <a:solidFill>
                <a:srgbClr val="000066"/>
              </a:solidFill>
            </a:endParaRPr>
          </a:p>
          <a:p>
            <a:pPr algn="just" eaLnBrk="0" fontAlgn="base" hangingPunct="0">
              <a:spcBef>
                <a:spcPts val="600"/>
              </a:spcBef>
              <a:spcAft>
                <a:spcPct val="0"/>
              </a:spcAft>
              <a:buClr>
                <a:srgbClr val="002060"/>
              </a:buClr>
              <a:buFont typeface="Arial" panose="020B0604020202020204" pitchFamily="34" charset="0"/>
              <a:buChar char="•"/>
            </a:pPr>
            <a:r>
              <a:rPr lang="hr-HR" altLang="en-US" sz="2000" b="1" dirty="0">
                <a:solidFill>
                  <a:srgbClr val="000066"/>
                </a:solidFill>
                <a:latin typeface="Bahnschrift" panose="020B0502040204020203" pitchFamily="34" charset="0"/>
              </a:rPr>
              <a:t>Povezanost i komplementarnost proračunskih procesa </a:t>
            </a:r>
            <a:r>
              <a:rPr lang="hr-HR" altLang="en-US" sz="2000" dirty="0" smtClean="0">
                <a:solidFill>
                  <a:srgbClr val="000066"/>
                </a:solidFill>
                <a:latin typeface="Bahnschrift" panose="020B0502040204020203" pitchFamily="34" charset="0"/>
              </a:rPr>
              <a:t>uvjetovala je </a:t>
            </a:r>
            <a:r>
              <a:rPr lang="hr-HR" altLang="en-US" sz="2000" dirty="0">
                <a:solidFill>
                  <a:srgbClr val="000066"/>
                </a:solidFill>
                <a:latin typeface="Bahnschrift" panose="020B0502040204020203" pitchFamily="34" charset="0"/>
              </a:rPr>
              <a:t>istovremenu izradu sveobuhvatnog „paketa” podzakonskih propisa</a:t>
            </a:r>
          </a:p>
          <a:p>
            <a:pPr algn="just" eaLnBrk="0" fontAlgn="base" hangingPunct="0">
              <a:spcBef>
                <a:spcPts val="1800"/>
              </a:spcBef>
              <a:spcAft>
                <a:spcPct val="0"/>
              </a:spcAft>
              <a:buClr>
                <a:srgbClr val="002060"/>
              </a:buClr>
              <a:buFont typeface="Arial" panose="020B0604020202020204" pitchFamily="34" charset="0"/>
              <a:buChar char="•"/>
            </a:pPr>
            <a:r>
              <a:rPr lang="hr-HR" altLang="en-US" sz="2000" b="1" dirty="0">
                <a:solidFill>
                  <a:srgbClr val="000066"/>
                </a:solidFill>
                <a:latin typeface="Bahnschrift" panose="020B0502040204020203" pitchFamily="34" charset="0"/>
              </a:rPr>
              <a:t>Promjena metodologije </a:t>
            </a:r>
            <a:r>
              <a:rPr lang="hr-HR" altLang="en-US" sz="2000" dirty="0">
                <a:solidFill>
                  <a:srgbClr val="000066"/>
                </a:solidFill>
                <a:latin typeface="Bahnschrift" panose="020B0502040204020203" pitchFamily="34" charset="0"/>
              </a:rPr>
              <a:t>u jednom procesu </a:t>
            </a:r>
            <a:r>
              <a:rPr lang="hr-HR" altLang="en-US" sz="2000" dirty="0" smtClean="0">
                <a:solidFill>
                  <a:srgbClr val="000066"/>
                </a:solidFill>
                <a:latin typeface="Bahnschrift" panose="020B0502040204020203" pitchFamily="34" charset="0"/>
              </a:rPr>
              <a:t>zahtijevala je dosljednu </a:t>
            </a:r>
            <a:r>
              <a:rPr lang="hr-HR" altLang="en-US" sz="2000" dirty="0">
                <a:solidFill>
                  <a:srgbClr val="000066"/>
                </a:solidFill>
                <a:latin typeface="Bahnschrift" panose="020B0502040204020203" pitchFamily="34" charset="0"/>
              </a:rPr>
              <a:t>promjenu u ostalim povezanim procesima na koje se promjena direktno ili indirektno odražava</a:t>
            </a:r>
          </a:p>
          <a:p>
            <a:pPr algn="just" eaLnBrk="0" fontAlgn="base" hangingPunct="0">
              <a:spcBef>
                <a:spcPts val="1800"/>
              </a:spcBef>
              <a:spcAft>
                <a:spcPct val="0"/>
              </a:spcAft>
              <a:buClr>
                <a:srgbClr val="002060"/>
              </a:buClr>
              <a:buFont typeface="Arial" panose="020B0604020202020204" pitchFamily="34" charset="0"/>
              <a:buChar char="•"/>
            </a:pPr>
            <a:r>
              <a:rPr lang="hr-HR" altLang="en-US" sz="2000" b="1" dirty="0">
                <a:solidFill>
                  <a:srgbClr val="000066"/>
                </a:solidFill>
                <a:latin typeface="Bahnschrift" panose="020B0502040204020203" pitchFamily="34" charset="0"/>
              </a:rPr>
              <a:t>Analiza funkcionalnosti informacijskih sustava </a:t>
            </a:r>
            <a:r>
              <a:rPr lang="hr-HR" altLang="en-US" sz="2000" dirty="0">
                <a:solidFill>
                  <a:srgbClr val="000066"/>
                </a:solidFill>
                <a:latin typeface="Bahnschrift" panose="020B0502040204020203" pitchFamily="34" charset="0"/>
              </a:rPr>
              <a:t>koji trebaju podržati promjene u metodologiji</a:t>
            </a:r>
          </a:p>
          <a:p>
            <a:pPr algn="just" eaLnBrk="0" fontAlgn="base" hangingPunct="0">
              <a:spcBef>
                <a:spcPts val="1800"/>
              </a:spcBef>
              <a:spcAft>
                <a:spcPct val="0"/>
              </a:spcAft>
              <a:buClr>
                <a:srgbClr val="002060"/>
              </a:buClr>
              <a:buFont typeface="Arial" panose="020B0604020202020204" pitchFamily="34" charset="0"/>
              <a:buChar char="•"/>
            </a:pPr>
            <a:r>
              <a:rPr lang="hr-HR" altLang="en-US" sz="2000" b="1" dirty="0">
                <a:solidFill>
                  <a:srgbClr val="000066"/>
                </a:solidFill>
                <a:latin typeface="Bahnschrift" panose="020B0502040204020203" pitchFamily="34" charset="0"/>
              </a:rPr>
              <a:t>Analiza postojećih propisa, pravila, metodologije i preporuka</a:t>
            </a:r>
          </a:p>
          <a:p>
            <a:pPr lvl="1" eaLnBrk="0" fontAlgn="base" hangingPunct="0">
              <a:spcAft>
                <a:spcPts val="600"/>
              </a:spcAft>
              <a:buClr>
                <a:srgbClr val="000066"/>
              </a:buClr>
              <a:defRPr/>
            </a:pPr>
            <a:r>
              <a:rPr lang="hr-HR" sz="1800" b="1" dirty="0">
                <a:solidFill>
                  <a:srgbClr val="0070C0"/>
                </a:solidFill>
                <a:latin typeface="Bahnschrift" panose="020B0502040204020203" pitchFamily="34" charset="0"/>
              </a:rPr>
              <a:t>nalazi i preporuke Državnog ureda za reviziju</a:t>
            </a:r>
            <a:endParaRPr lang="hr-HR" sz="1800" b="1" dirty="0">
              <a:solidFill>
                <a:srgbClr val="000066"/>
              </a:solidFill>
              <a:latin typeface="Bahnschrift" panose="020B0502040204020203" pitchFamily="34" charset="0"/>
            </a:endParaRPr>
          </a:p>
          <a:p>
            <a:pPr lvl="1" eaLnBrk="0" fontAlgn="base" hangingPunct="0">
              <a:spcAft>
                <a:spcPts val="600"/>
              </a:spcAft>
              <a:buClr>
                <a:srgbClr val="000066"/>
              </a:buClr>
              <a:defRPr/>
            </a:pPr>
            <a:r>
              <a:rPr lang="hr-HR" sz="1800" b="1" dirty="0">
                <a:solidFill>
                  <a:srgbClr val="0070C0"/>
                </a:solidFill>
                <a:latin typeface="Bahnschrift" panose="020B0502040204020203" pitchFamily="34" charset="0"/>
              </a:rPr>
              <a:t>zahtjevi </a:t>
            </a:r>
            <a:r>
              <a:rPr lang="hr-HR" sz="1800" b="1" dirty="0" err="1">
                <a:solidFill>
                  <a:srgbClr val="0070C0"/>
                </a:solidFill>
                <a:latin typeface="Bahnschrift" panose="020B0502040204020203" pitchFamily="34" charset="0"/>
              </a:rPr>
              <a:t>EUROSTATa</a:t>
            </a:r>
            <a:endParaRPr lang="hr-HR" sz="1800" b="1" dirty="0">
              <a:solidFill>
                <a:srgbClr val="0070C0"/>
              </a:solidFill>
              <a:latin typeface="Bahnschrift" panose="020B0502040204020203" pitchFamily="34" charset="0"/>
            </a:endParaRPr>
          </a:p>
          <a:p>
            <a:pPr lvl="1" eaLnBrk="0" fontAlgn="base" hangingPunct="0">
              <a:spcAft>
                <a:spcPts val="600"/>
              </a:spcAft>
              <a:buClr>
                <a:srgbClr val="000066"/>
              </a:buClr>
              <a:defRPr/>
            </a:pPr>
            <a:r>
              <a:rPr lang="hr-HR" sz="1800" b="1" dirty="0">
                <a:solidFill>
                  <a:srgbClr val="0070C0"/>
                </a:solidFill>
                <a:latin typeface="Bahnschrift" panose="020B0502040204020203" pitchFamily="34" charset="0"/>
              </a:rPr>
              <a:t>preporuke MMF iz izvještaja „Analiza razlika u odnosu na </a:t>
            </a:r>
          </a:p>
          <a:p>
            <a:pPr marL="457200" lvl="1" indent="0" eaLnBrk="0" fontAlgn="base" hangingPunct="0">
              <a:spcAft>
                <a:spcPts val="600"/>
              </a:spcAft>
              <a:buClr>
                <a:srgbClr val="000066"/>
              </a:buClr>
              <a:buNone/>
              <a:defRPr/>
            </a:pPr>
            <a:r>
              <a:rPr lang="hr-HR" sz="1800" b="1" dirty="0" smtClean="0">
                <a:solidFill>
                  <a:srgbClr val="0070C0"/>
                </a:solidFill>
                <a:latin typeface="Bahnschrift" panose="020B0502040204020203" pitchFamily="34" charset="0"/>
              </a:rPr>
              <a:t>    Međunarodne </a:t>
            </a:r>
            <a:r>
              <a:rPr lang="hr-HR" sz="1800" b="1" dirty="0">
                <a:solidFill>
                  <a:srgbClr val="0070C0"/>
                </a:solidFill>
                <a:latin typeface="Bahnschrift" panose="020B0502040204020203" pitchFamily="34" charset="0"/>
              </a:rPr>
              <a:t>računovodstvene standarde za javni sektor i veza s </a:t>
            </a:r>
            <a:r>
              <a:rPr lang="hr-HR" sz="1800" b="1" dirty="0" smtClean="0">
                <a:solidFill>
                  <a:srgbClr val="0070C0"/>
                </a:solidFill>
                <a:latin typeface="Bahnschrift" panose="020B0502040204020203" pitchFamily="34" charset="0"/>
              </a:rPr>
              <a:t>proračunom”</a:t>
            </a:r>
            <a:endParaRPr lang="hr-HR" altLang="en-US" sz="1800" b="1" dirty="0">
              <a:solidFill>
                <a:srgbClr val="000066"/>
              </a:solidFill>
              <a:latin typeface="Bahnschrift" panose="020B0502040204020203" pitchFamily="34" charset="0"/>
            </a:endParaRPr>
          </a:p>
          <a:p>
            <a:pPr marL="342900" lvl="1" indent="-342900" algn="just" eaLnBrk="0" fontAlgn="base" hangingPunct="0">
              <a:spcBef>
                <a:spcPts val="1800"/>
              </a:spcBef>
              <a:spcAft>
                <a:spcPct val="0"/>
              </a:spcAft>
              <a:buClr>
                <a:srgbClr val="002060"/>
              </a:buClr>
              <a:buSzPct val="123000"/>
              <a:buFont typeface="Arial" panose="020B0604020202020204" pitchFamily="34" charset="0"/>
              <a:buChar char="•"/>
            </a:pPr>
            <a:r>
              <a:rPr lang="hr-HR" altLang="en-US" sz="2000" b="1" dirty="0">
                <a:solidFill>
                  <a:srgbClr val="000066"/>
                </a:solidFill>
                <a:latin typeface="Bahnschrift" panose="020B0502040204020203" pitchFamily="34" charset="0"/>
              </a:rPr>
              <a:t>Uključenost širokog kruga </a:t>
            </a:r>
            <a:r>
              <a:rPr lang="hr-HR" altLang="en-US" sz="2000" b="1" dirty="0" smtClean="0">
                <a:solidFill>
                  <a:srgbClr val="000066"/>
                </a:solidFill>
                <a:latin typeface="Bahnschrift" panose="020B0502040204020203" pitchFamily="34" charset="0"/>
              </a:rPr>
              <a:t>dionika</a:t>
            </a:r>
            <a:endParaRPr lang="hr-HR" altLang="en-US" sz="2000" dirty="0">
              <a:solidFill>
                <a:srgbClr val="000066"/>
              </a:solidFill>
              <a:latin typeface="Bahnschrift" panose="020B0502040204020203" pitchFamily="34" charset="0"/>
            </a:endParaRPr>
          </a:p>
        </p:txBody>
      </p:sp>
      <p:sp>
        <p:nvSpPr>
          <p:cNvPr id="4"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dirty="0" smtClean="0">
                <a:solidFill>
                  <a:schemeClr val="bg1"/>
                </a:solidFill>
                <a:latin typeface="Bahnschrift" panose="020B0502040204020203" pitchFamily="34" charset="0"/>
              </a:rPr>
              <a:t>Nova regulativa – od sredine 2023. do sredine 2024.</a:t>
            </a:r>
            <a:endParaRPr lang="hr-HR" altLang="sr-Latn-RS" i="0" kern="0" dirty="0">
              <a:solidFill>
                <a:schemeClr val="bg1"/>
              </a:solidFill>
              <a:latin typeface="Bahnschrift" panose="020B0502040204020203" pitchFamily="34" charset="0"/>
            </a:endParaRPr>
          </a:p>
        </p:txBody>
      </p:sp>
      <p:pic>
        <p:nvPicPr>
          <p:cNvPr id="5" name="Slika 4"/>
          <p:cNvPicPr>
            <a:picLocks noChangeAspect="1"/>
          </p:cNvPicPr>
          <p:nvPr/>
        </p:nvPicPr>
        <p:blipFill>
          <a:blip r:embed="rId2"/>
          <a:stretch>
            <a:fillRect/>
          </a:stretch>
        </p:blipFill>
        <p:spPr>
          <a:xfrm>
            <a:off x="11533020" y="57232"/>
            <a:ext cx="467291" cy="617775"/>
          </a:xfrm>
          <a:prstGeom prst="rect">
            <a:avLst/>
          </a:prstGeom>
        </p:spPr>
      </p:pic>
      <p:graphicFrame>
        <p:nvGraphicFramePr>
          <p:cNvPr id="2" name="Dijagram 1"/>
          <p:cNvGraphicFramePr/>
          <p:nvPr>
            <p:extLst>
              <p:ext uri="{D42A27DB-BD31-4B8C-83A1-F6EECF244321}">
                <p14:modId xmlns:p14="http://schemas.microsoft.com/office/powerpoint/2010/main" val="356926264"/>
              </p:ext>
            </p:extLst>
          </p:nvPr>
        </p:nvGraphicFramePr>
        <p:xfrm>
          <a:off x="8832304" y="3531849"/>
          <a:ext cx="3775968" cy="21332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9384661"/>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zervirano mjesto sadržaja 2"/>
          <p:cNvSpPr txBox="1">
            <a:spLocks/>
          </p:cNvSpPr>
          <p:nvPr/>
        </p:nvSpPr>
        <p:spPr>
          <a:xfrm>
            <a:off x="263352" y="908720"/>
            <a:ext cx="11593288" cy="55446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1" indent="-34290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457200" marR="0" lvl="1" indent="-457200" algn="just" defTabSz="914400" rtl="0" eaLnBrk="1" fontAlgn="auto" latinLnBrk="0" hangingPunct="1">
              <a:lnSpc>
                <a:spcPct val="100000"/>
              </a:lnSpc>
              <a:spcBef>
                <a:spcPts val="0"/>
              </a:spcBef>
              <a:spcAft>
                <a:spcPts val="1200"/>
              </a:spcAft>
              <a:buClrTx/>
              <a:buSzTx/>
              <a:buFont typeface="+mj-lt"/>
              <a:buAutoNum type="arabicPeriod"/>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342900" marR="0" lvl="1" indent="-34290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0" marR="0" lvl="1" indent="0" algn="just"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 </a:t>
            </a:r>
            <a:endParaRPr kumimoji="0" lang="hr-HR" altLang="sr-Latn-R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p:txBody>
      </p:sp>
      <p:sp>
        <p:nvSpPr>
          <p:cNvPr id="8" name="Pravokutnik 7"/>
          <p:cNvSpPr/>
          <p:nvPr/>
        </p:nvSpPr>
        <p:spPr>
          <a:xfrm>
            <a:off x="119336" y="1052736"/>
            <a:ext cx="11593288" cy="5139869"/>
          </a:xfrm>
          <a:prstGeom prst="rect">
            <a:avLst/>
          </a:prstGeom>
        </p:spPr>
        <p:txBody>
          <a:bodyPr wrap="square">
            <a:spAutoFit/>
          </a:bodyPr>
          <a:lstStyle/>
          <a:p>
            <a:pPr marL="285750" indent="-285750" algn="just" eaLnBrk="0" fontAlgn="base" hangingPunct="0">
              <a:spcBef>
                <a:spcPts val="1800"/>
              </a:spcBef>
              <a:spcAft>
                <a:spcPct val="0"/>
              </a:spcAft>
              <a:buClr>
                <a:srgbClr val="002060"/>
              </a:buClr>
              <a:buSzPct val="123000"/>
              <a:buFont typeface="Arial" panose="020B0604020202020204" pitchFamily="34" charset="0"/>
              <a:buChar char="•"/>
            </a:pPr>
            <a:r>
              <a:rPr lang="hr-HR" sz="1600" dirty="0">
                <a:solidFill>
                  <a:srgbClr val="000066"/>
                </a:solidFill>
                <a:latin typeface="Bahnschrift SemiBold" panose="020B0502040204020203" pitchFamily="34" charset="0"/>
                <a:ea typeface="ＭＳ Ｐゴシック" panose="020B0600070205080204" pitchFamily="34" charset="-128"/>
              </a:rPr>
              <a:t>Pravilnik o planiranju u sustavu proračuna </a:t>
            </a:r>
            <a:r>
              <a:rPr lang="hr-HR" sz="1600" dirty="0" smtClean="0">
                <a:solidFill>
                  <a:srgbClr val="000066"/>
                </a:solidFill>
                <a:latin typeface="Bahnschrift SemiBold" panose="020B0502040204020203" pitchFamily="34" charset="0"/>
                <a:ea typeface="ＭＳ Ｐゴシック" panose="020B0600070205080204" pitchFamily="34" charset="-128"/>
              </a:rPr>
              <a:t>(„Narodne novine“, </a:t>
            </a:r>
            <a:r>
              <a:rPr lang="hr-HR" sz="1600" dirty="0">
                <a:solidFill>
                  <a:srgbClr val="000066"/>
                </a:solidFill>
                <a:latin typeface="Bahnschrift SemiBold" panose="020B0502040204020203" pitchFamily="34" charset="0"/>
                <a:ea typeface="ＭＳ Ｐゴシック" panose="020B0600070205080204" pitchFamily="34" charset="-128"/>
              </a:rPr>
              <a:t>broj 1/24)</a:t>
            </a:r>
          </a:p>
          <a:p>
            <a:pPr marL="285750" indent="-285750" algn="just" eaLnBrk="0" fontAlgn="base" hangingPunct="0">
              <a:spcBef>
                <a:spcPts val="1800"/>
              </a:spcBef>
              <a:spcAft>
                <a:spcPct val="0"/>
              </a:spcAft>
              <a:buClr>
                <a:srgbClr val="002060"/>
              </a:buClr>
              <a:buSzPct val="123000"/>
              <a:buFont typeface="Arial" panose="020B0604020202020204" pitchFamily="34" charset="0"/>
              <a:buChar char="•"/>
            </a:pPr>
            <a:r>
              <a:rPr lang="hr-HR" sz="1600" dirty="0">
                <a:solidFill>
                  <a:srgbClr val="000066"/>
                </a:solidFill>
                <a:latin typeface="Bahnschrift SemiBold" panose="020B0502040204020203" pitchFamily="34" charset="0"/>
                <a:ea typeface="ＭＳ Ｐゴシック" panose="020B0600070205080204" pitchFamily="34" charset="-128"/>
              </a:rPr>
              <a:t>Pravilnik o proračunskim klasifikacijama </a:t>
            </a:r>
            <a:r>
              <a:rPr lang="hr-HR" sz="1600" dirty="0" smtClean="0">
                <a:solidFill>
                  <a:srgbClr val="000066"/>
                </a:solidFill>
                <a:latin typeface="Bahnschrift SemiBold" panose="020B0502040204020203" pitchFamily="34" charset="0"/>
                <a:ea typeface="ＭＳ Ｐゴシック" panose="020B0600070205080204" pitchFamily="34" charset="-128"/>
              </a:rPr>
              <a:t>(„Narodne </a:t>
            </a:r>
            <a:r>
              <a:rPr lang="hr-HR" sz="1600" dirty="0">
                <a:solidFill>
                  <a:srgbClr val="000066"/>
                </a:solidFill>
                <a:latin typeface="Bahnschrift SemiBold" panose="020B0502040204020203" pitchFamily="34" charset="0"/>
                <a:ea typeface="ＭＳ Ｐゴシック" panose="020B0600070205080204" pitchFamily="34" charset="-128"/>
              </a:rPr>
              <a:t>novine“, broj 4/24)</a:t>
            </a:r>
          </a:p>
          <a:p>
            <a:pPr marL="285750" indent="-285750" algn="just" eaLnBrk="0" fontAlgn="base" hangingPunct="0">
              <a:spcBef>
                <a:spcPts val="1800"/>
              </a:spcBef>
              <a:spcAft>
                <a:spcPct val="0"/>
              </a:spcAft>
              <a:buClr>
                <a:srgbClr val="002060"/>
              </a:buClr>
              <a:buSzPct val="123000"/>
              <a:buFont typeface="Arial" panose="020B0604020202020204" pitchFamily="34" charset="0"/>
              <a:buChar char="•"/>
            </a:pPr>
            <a:r>
              <a:rPr lang="hr-HR" sz="1600" dirty="0" smtClean="0">
                <a:solidFill>
                  <a:srgbClr val="000066"/>
                </a:solidFill>
                <a:latin typeface="Bahnschrift SemiBold" panose="020B0502040204020203" pitchFamily="34" charset="0"/>
                <a:ea typeface="ＭＳ Ｐゴシック" panose="020B0600070205080204" pitchFamily="34" charset="-128"/>
              </a:rPr>
              <a:t>Pravilnik </a:t>
            </a:r>
            <a:r>
              <a:rPr lang="hr-HR" sz="1600" dirty="0">
                <a:solidFill>
                  <a:srgbClr val="000066"/>
                </a:solidFill>
                <a:latin typeface="Bahnschrift SemiBold" panose="020B0502040204020203" pitchFamily="34" charset="0"/>
                <a:ea typeface="ＭＳ Ｐゴシック" panose="020B0600070205080204" pitchFamily="34" charset="-128"/>
              </a:rPr>
              <a:t>o načinu i uvjetima otvaranja računa za provedbu specifičnih transakcija proračuna i proračunskih korisnika </a:t>
            </a:r>
            <a:r>
              <a:rPr lang="hr-HR" sz="1600" dirty="0" smtClean="0">
                <a:solidFill>
                  <a:srgbClr val="000066"/>
                </a:solidFill>
                <a:latin typeface="Bahnschrift SemiBold" panose="020B0502040204020203" pitchFamily="34" charset="0"/>
                <a:ea typeface="ＭＳ Ｐゴシック" panose="020B0600070205080204" pitchFamily="34" charset="-128"/>
              </a:rPr>
              <a:t>(„Narodne </a:t>
            </a:r>
            <a:r>
              <a:rPr lang="hr-HR" sz="1600" dirty="0">
                <a:solidFill>
                  <a:srgbClr val="000066"/>
                </a:solidFill>
                <a:latin typeface="Bahnschrift SemiBold" panose="020B0502040204020203" pitchFamily="34" charset="0"/>
                <a:ea typeface="ＭＳ Ｐゴシック" panose="020B0600070205080204" pitchFamily="34" charset="-128"/>
              </a:rPr>
              <a:t>novine“, broj 123/23)</a:t>
            </a:r>
          </a:p>
          <a:p>
            <a:pPr marL="285750" lvl="0" indent="-285750" algn="just" eaLnBrk="0" fontAlgn="base" hangingPunct="0">
              <a:spcBef>
                <a:spcPts val="1800"/>
              </a:spcBef>
              <a:spcAft>
                <a:spcPct val="0"/>
              </a:spcAft>
              <a:buClr>
                <a:srgbClr val="002060"/>
              </a:buClr>
              <a:buSzPct val="123000"/>
              <a:buFont typeface="Arial" panose="020B0604020202020204" pitchFamily="34" charset="0"/>
              <a:buChar char="•"/>
            </a:pPr>
            <a:r>
              <a:rPr lang="hr-HR" sz="1600" dirty="0" smtClean="0">
                <a:solidFill>
                  <a:srgbClr val="000066"/>
                </a:solidFill>
                <a:latin typeface="Bahnschrift SemiBold" panose="020B0502040204020203" pitchFamily="34" charset="0"/>
                <a:ea typeface="ＭＳ Ｐゴシック" panose="020B0600070205080204" pitchFamily="34" charset="-128"/>
              </a:rPr>
              <a:t>Pravilnik </a:t>
            </a:r>
            <a:r>
              <a:rPr lang="hr-HR" sz="1600" dirty="0">
                <a:solidFill>
                  <a:srgbClr val="000066"/>
                </a:solidFill>
                <a:latin typeface="Bahnschrift SemiBold" panose="020B0502040204020203" pitchFamily="34" charset="0"/>
                <a:ea typeface="ＭＳ Ｐゴシック" panose="020B0600070205080204" pitchFamily="34" charset="-128"/>
              </a:rPr>
              <a:t>o načinu i uvjetima izvršavanja državnog proračuna i financijskog plana proračunskog korisnika državnog proračuna s jedinstvenog računa državnog proračuna </a:t>
            </a:r>
            <a:r>
              <a:rPr lang="hr-HR" sz="1600" dirty="0" smtClean="0">
                <a:solidFill>
                  <a:srgbClr val="000066"/>
                </a:solidFill>
                <a:latin typeface="Bahnschrift SemiBold" panose="020B0502040204020203" pitchFamily="34" charset="0"/>
                <a:ea typeface="ＭＳ Ｐゴシック" panose="020B0600070205080204" pitchFamily="34" charset="-128"/>
              </a:rPr>
              <a:t>(„Narodne </a:t>
            </a:r>
            <a:r>
              <a:rPr lang="hr-HR" sz="1600" dirty="0">
                <a:solidFill>
                  <a:srgbClr val="000066"/>
                </a:solidFill>
                <a:latin typeface="Bahnschrift SemiBold" panose="020B0502040204020203" pitchFamily="34" charset="0"/>
                <a:ea typeface="ＭＳ Ｐゴシック" panose="020B0600070205080204" pitchFamily="34" charset="-128"/>
              </a:rPr>
              <a:t>novine“, broj 157/23)</a:t>
            </a:r>
          </a:p>
          <a:p>
            <a:pPr marL="285750" indent="-285750" algn="just" eaLnBrk="0" fontAlgn="base" hangingPunct="0">
              <a:spcBef>
                <a:spcPts val="1800"/>
              </a:spcBef>
              <a:spcAft>
                <a:spcPct val="0"/>
              </a:spcAft>
              <a:buClr>
                <a:srgbClr val="002060"/>
              </a:buClr>
              <a:buSzPct val="123000"/>
              <a:buFont typeface="Arial" panose="020B0604020202020204" pitchFamily="34" charset="0"/>
              <a:buChar char="•"/>
            </a:pPr>
            <a:r>
              <a:rPr lang="hr-HR" sz="1600" dirty="0">
                <a:solidFill>
                  <a:srgbClr val="000066"/>
                </a:solidFill>
                <a:latin typeface="Bahnschrift SemiBold" panose="020B0502040204020203" pitchFamily="34" charset="0"/>
                <a:ea typeface="ＭＳ Ｐゴシック" panose="020B0600070205080204" pitchFamily="34" charset="-128"/>
              </a:rPr>
              <a:t>Pravilnik o korištenju sredstava Europske unije </a:t>
            </a:r>
            <a:r>
              <a:rPr lang="hr-HR" sz="1600" dirty="0" smtClean="0">
                <a:solidFill>
                  <a:srgbClr val="000066"/>
                </a:solidFill>
                <a:latin typeface="Bahnschrift SemiBold" panose="020B0502040204020203" pitchFamily="34" charset="0"/>
                <a:ea typeface="ＭＳ Ｐゴシック" panose="020B0600070205080204" pitchFamily="34" charset="-128"/>
              </a:rPr>
              <a:t>(„Narodne </a:t>
            </a:r>
            <a:r>
              <a:rPr lang="hr-HR" sz="1600" dirty="0">
                <a:solidFill>
                  <a:srgbClr val="000066"/>
                </a:solidFill>
                <a:latin typeface="Bahnschrift SemiBold" panose="020B0502040204020203" pitchFamily="34" charset="0"/>
                <a:ea typeface="ＭＳ Ｐゴシック" panose="020B0600070205080204" pitchFamily="34" charset="-128"/>
              </a:rPr>
              <a:t>novine“, broj 44/24)</a:t>
            </a:r>
          </a:p>
          <a:p>
            <a:pPr marL="285750" indent="-285750" algn="just" eaLnBrk="0" fontAlgn="base" hangingPunct="0">
              <a:spcBef>
                <a:spcPts val="1800"/>
              </a:spcBef>
              <a:spcAft>
                <a:spcPct val="0"/>
              </a:spcAft>
              <a:buClr>
                <a:srgbClr val="002060"/>
              </a:buClr>
              <a:buSzPct val="123000"/>
              <a:buFont typeface="Arial" panose="020B0604020202020204" pitchFamily="34" charset="0"/>
              <a:buChar char="•"/>
            </a:pPr>
            <a:r>
              <a:rPr lang="hr-HR" sz="1600" dirty="0">
                <a:solidFill>
                  <a:srgbClr val="000066"/>
                </a:solidFill>
                <a:latin typeface="Bahnschrift SemiBold" panose="020B0502040204020203" pitchFamily="34" charset="0"/>
                <a:ea typeface="ＭＳ Ｐゴシック" panose="020B0600070205080204" pitchFamily="34" charset="-128"/>
              </a:rPr>
              <a:t>Pravilnik o polugodišnjem i godišnjem izvještaju o izvršenju proračuna i financijskog plana </a:t>
            </a:r>
            <a:r>
              <a:rPr lang="hr-HR" sz="1600" dirty="0" smtClean="0">
                <a:solidFill>
                  <a:srgbClr val="000066"/>
                </a:solidFill>
                <a:latin typeface="Bahnschrift SemiBold" panose="020B0502040204020203" pitchFamily="34" charset="0"/>
                <a:ea typeface="ＭＳ Ｐゴシック" panose="020B0600070205080204" pitchFamily="34" charset="-128"/>
              </a:rPr>
              <a:t>(„Narodne </a:t>
            </a:r>
            <a:r>
              <a:rPr lang="hr-HR" sz="1600" dirty="0">
                <a:solidFill>
                  <a:srgbClr val="000066"/>
                </a:solidFill>
                <a:latin typeface="Bahnschrift SemiBold" panose="020B0502040204020203" pitchFamily="34" charset="0"/>
                <a:ea typeface="ＭＳ Ｐゴシック" panose="020B0600070205080204" pitchFamily="34" charset="-128"/>
              </a:rPr>
              <a:t>novine“, broj 85/23)</a:t>
            </a:r>
          </a:p>
          <a:p>
            <a:pPr marL="285750" lvl="0" indent="-285750" algn="just" eaLnBrk="0" fontAlgn="base" hangingPunct="0">
              <a:spcBef>
                <a:spcPts val="1800"/>
              </a:spcBef>
              <a:spcAft>
                <a:spcPct val="0"/>
              </a:spcAft>
              <a:buClr>
                <a:srgbClr val="002060"/>
              </a:buClr>
              <a:buSzPct val="123000"/>
              <a:buFont typeface="Arial" panose="020B0604020202020204" pitchFamily="34" charset="0"/>
              <a:buChar char="•"/>
            </a:pPr>
            <a:r>
              <a:rPr lang="hr-HR" sz="1600" dirty="0" smtClean="0">
                <a:solidFill>
                  <a:srgbClr val="000066"/>
                </a:solidFill>
                <a:latin typeface="Bahnschrift SemiBold" panose="020B0502040204020203" pitchFamily="34" charset="0"/>
                <a:ea typeface="ＭＳ Ｐゴシック" panose="020B0600070205080204" pitchFamily="34" charset="-128"/>
              </a:rPr>
              <a:t>Pravilnik </a:t>
            </a:r>
            <a:r>
              <a:rPr lang="hr-HR" sz="1600" dirty="0">
                <a:solidFill>
                  <a:srgbClr val="000066"/>
                </a:solidFill>
                <a:latin typeface="Bahnschrift SemiBold" panose="020B0502040204020203" pitchFamily="34" charset="0"/>
                <a:ea typeface="ＭＳ Ｐゴシック" panose="020B0600070205080204" pitchFamily="34" charset="-128"/>
              </a:rPr>
              <a:t>o proračunskom računovodstvu i Računskom planu </a:t>
            </a:r>
            <a:r>
              <a:rPr lang="hr-HR" sz="1600" dirty="0" smtClean="0">
                <a:solidFill>
                  <a:srgbClr val="000066"/>
                </a:solidFill>
                <a:latin typeface="Bahnschrift SemiBold" panose="020B0502040204020203" pitchFamily="34" charset="0"/>
                <a:ea typeface="ＭＳ Ｐゴシック" panose="020B0600070205080204" pitchFamily="34" charset="-128"/>
              </a:rPr>
              <a:t>(„Narodne </a:t>
            </a:r>
            <a:r>
              <a:rPr lang="hr-HR" sz="1600" dirty="0">
                <a:solidFill>
                  <a:srgbClr val="000066"/>
                </a:solidFill>
                <a:latin typeface="Bahnschrift SemiBold" panose="020B0502040204020203" pitchFamily="34" charset="0"/>
                <a:ea typeface="ＭＳ Ｐゴシック" panose="020B0600070205080204" pitchFamily="34" charset="-128"/>
              </a:rPr>
              <a:t>novine“, broj 158/23)</a:t>
            </a:r>
          </a:p>
          <a:p>
            <a:pPr marL="285750" indent="-285750" algn="just" eaLnBrk="0" fontAlgn="base" hangingPunct="0">
              <a:spcBef>
                <a:spcPts val="1800"/>
              </a:spcBef>
              <a:spcAft>
                <a:spcPct val="0"/>
              </a:spcAft>
              <a:buClr>
                <a:srgbClr val="002060"/>
              </a:buClr>
              <a:buSzPct val="123000"/>
              <a:buFont typeface="Arial" panose="020B0604020202020204" pitchFamily="34" charset="0"/>
              <a:buChar char="•"/>
            </a:pPr>
            <a:r>
              <a:rPr lang="hr-HR" sz="1600" dirty="0">
                <a:solidFill>
                  <a:srgbClr val="000066"/>
                </a:solidFill>
                <a:latin typeface="Bahnschrift SemiBold" panose="020B0502040204020203" pitchFamily="34" charset="0"/>
                <a:ea typeface="ＭＳ Ｐゴシック" panose="020B0600070205080204" pitchFamily="34" charset="-128"/>
              </a:rPr>
              <a:t>Uredba o načinu ocjene i postupku odobravanja investicijskih projekata </a:t>
            </a:r>
            <a:r>
              <a:rPr lang="hr-HR" sz="1600" dirty="0" smtClean="0">
                <a:solidFill>
                  <a:srgbClr val="000066"/>
                </a:solidFill>
                <a:latin typeface="Bahnschrift SemiBold" panose="020B0502040204020203" pitchFamily="34" charset="0"/>
                <a:ea typeface="ＭＳ Ｐゴシック" panose="020B0600070205080204" pitchFamily="34" charset="-128"/>
              </a:rPr>
              <a:t>(„Narodne </a:t>
            </a:r>
            <a:r>
              <a:rPr lang="hr-HR" sz="1600" dirty="0">
                <a:solidFill>
                  <a:srgbClr val="000066"/>
                </a:solidFill>
                <a:latin typeface="Bahnschrift SemiBold" panose="020B0502040204020203" pitchFamily="34" charset="0"/>
                <a:ea typeface="ＭＳ Ｐゴシック" panose="020B0600070205080204" pitchFamily="34" charset="-128"/>
              </a:rPr>
              <a:t>novine“, broj 158/23)</a:t>
            </a:r>
          </a:p>
          <a:p>
            <a:pPr marL="285750" lvl="0" indent="-285750" algn="just" eaLnBrk="0" fontAlgn="base" hangingPunct="0">
              <a:spcBef>
                <a:spcPts val="1800"/>
              </a:spcBef>
              <a:spcAft>
                <a:spcPct val="0"/>
              </a:spcAft>
              <a:buClr>
                <a:srgbClr val="002060"/>
              </a:buClr>
              <a:buSzPct val="123000"/>
              <a:buFont typeface="Arial" panose="020B0604020202020204" pitchFamily="34" charset="0"/>
              <a:buChar char="•"/>
            </a:pPr>
            <a:r>
              <a:rPr lang="hr-HR" sz="1600" dirty="0" smtClean="0">
                <a:solidFill>
                  <a:srgbClr val="000066"/>
                </a:solidFill>
                <a:latin typeface="Bahnschrift SemiBold" panose="020B0502040204020203" pitchFamily="34" charset="0"/>
                <a:ea typeface="ＭＳ Ｐゴシック" panose="020B0600070205080204" pitchFamily="34" charset="-128"/>
              </a:rPr>
              <a:t>Naputak </a:t>
            </a:r>
            <a:r>
              <a:rPr lang="hr-HR" sz="1600" dirty="0">
                <a:solidFill>
                  <a:srgbClr val="000066"/>
                </a:solidFill>
                <a:latin typeface="Bahnschrift SemiBold" panose="020B0502040204020203" pitchFamily="34" charset="0"/>
                <a:ea typeface="ＭＳ Ｐゴシック" panose="020B0600070205080204" pitchFamily="34" charset="-128"/>
              </a:rPr>
              <a:t>o okvirnom sadržaju, minimalnom skupu podataka te načinu javne objave informacija o trošenju sredstava na mrežnim stranicama jedinica lokalne i područne (regionalne) samouprave te proračunskih i izvanproračunskih korisnika državnog proračuna i jedinica lokalne i područne (regionalne) samouprave </a:t>
            </a:r>
            <a:r>
              <a:rPr lang="hr-HR" sz="1600" dirty="0" smtClean="0">
                <a:solidFill>
                  <a:srgbClr val="000066"/>
                </a:solidFill>
                <a:latin typeface="Bahnschrift SemiBold" panose="020B0502040204020203" pitchFamily="34" charset="0"/>
                <a:ea typeface="ＭＳ Ｐゴシック" panose="020B0600070205080204" pitchFamily="34" charset="-128"/>
              </a:rPr>
              <a:t>(„Narodne novine“, </a:t>
            </a:r>
            <a:r>
              <a:rPr lang="hr-HR" sz="1600" dirty="0">
                <a:solidFill>
                  <a:srgbClr val="000066"/>
                </a:solidFill>
                <a:latin typeface="Bahnschrift SemiBold" panose="020B0502040204020203" pitchFamily="34" charset="0"/>
                <a:ea typeface="ＭＳ Ｐゴシック" panose="020B0600070205080204" pitchFamily="34" charset="-128"/>
              </a:rPr>
              <a:t>broj 59/23)</a:t>
            </a:r>
          </a:p>
        </p:txBody>
      </p:sp>
      <p:sp>
        <p:nvSpPr>
          <p:cNvPr id="9" name="Rectangle 2"/>
          <p:cNvSpPr>
            <a:spLocks noGrp="1" noChangeArrowheads="1"/>
          </p:cNvSpPr>
          <p:nvPr>
            <p:ph type="title"/>
          </p:nvPr>
        </p:nvSpPr>
        <p:spPr>
          <a:xfrm>
            <a:off x="0" y="0"/>
            <a:ext cx="12192000" cy="908720"/>
          </a:xfr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p>
            <a:pPr marL="266700" fontAlgn="base">
              <a:spcAft>
                <a:spcPct val="0"/>
              </a:spcAft>
            </a:pPr>
            <a:r>
              <a:rPr lang="hr-HR" altLang="sr-Latn-RS" sz="2400" b="1" dirty="0">
                <a:solidFill>
                  <a:schemeClr val="bg1"/>
                </a:solidFill>
                <a:latin typeface="Bahnschrift" panose="020B0502040204020203" pitchFamily="34" charset="0"/>
              </a:rPr>
              <a:t>ZAKON O PRORAČUNU (Narodne novine, br. 144/21)</a:t>
            </a:r>
            <a:endParaRPr lang="hr-HR" altLang="sr-Latn-RS" sz="2400" b="1" dirty="0">
              <a:solidFill>
                <a:schemeClr val="bg1"/>
              </a:solidFill>
              <a:latin typeface="Bahnschrift" panose="020B0502040204020203" pitchFamily="34" charset="0"/>
            </a:endParaRPr>
          </a:p>
        </p:txBody>
      </p:sp>
    </p:spTree>
    <p:extLst>
      <p:ext uri="{BB962C8B-B14F-4D97-AF65-F5344CB8AC3E}">
        <p14:creationId xmlns:p14="http://schemas.microsoft.com/office/powerpoint/2010/main" val="14511693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idx="1"/>
          </p:nvPr>
        </p:nvSpPr>
        <p:spPr>
          <a:xfrm>
            <a:off x="1415480" y="2276872"/>
            <a:ext cx="9433048" cy="1728192"/>
          </a:xfrm>
          <a:solidFill>
            <a:srgbClr val="79A3D5"/>
          </a:solidFill>
          <a:ln>
            <a:solidFill>
              <a:srgbClr val="79A3D5"/>
            </a:solidFill>
          </a:ln>
        </p:spPr>
        <p:txBody>
          <a:bodyPr/>
          <a:lstStyle/>
          <a:p>
            <a:pPr marL="0" indent="0" algn="ctr" eaLnBrk="1" hangingPunct="1">
              <a:buNone/>
            </a:pPr>
            <a:r>
              <a:rPr lang="hr-HR" altLang="sr-Latn-RS" sz="3000" dirty="0">
                <a:solidFill>
                  <a:schemeClr val="bg1"/>
                </a:solidFill>
                <a:latin typeface="Bahnschrift SemiBold" panose="020B0502040204020203" pitchFamily="34" charset="0"/>
              </a:rPr>
              <a:t/>
            </a:r>
            <a:br>
              <a:rPr lang="hr-HR" altLang="sr-Latn-RS" sz="3000" dirty="0">
                <a:solidFill>
                  <a:schemeClr val="bg1"/>
                </a:solidFill>
                <a:latin typeface="Bahnschrift SemiBold" panose="020B0502040204020203" pitchFamily="34" charset="0"/>
              </a:rPr>
            </a:br>
            <a:r>
              <a:rPr lang="hr-HR" altLang="sr-Latn-RS" sz="3000" dirty="0" smtClean="0">
                <a:solidFill>
                  <a:schemeClr val="bg1"/>
                </a:solidFill>
                <a:latin typeface="Bahnschrift SemiBold" panose="020B0502040204020203" pitchFamily="34" charset="0"/>
              </a:rPr>
              <a:t>PRAVILNIK </a:t>
            </a:r>
            <a:r>
              <a:rPr lang="es-ES" altLang="sr-Latn-RS" sz="3000" dirty="0" smtClean="0">
                <a:solidFill>
                  <a:schemeClr val="bg1"/>
                </a:solidFill>
                <a:latin typeface="Bahnschrift SemiBold" panose="020B0502040204020203" pitchFamily="34" charset="0"/>
              </a:rPr>
              <a:t>O PLANIRANJU U SUSTAVU PRORAČUNA </a:t>
            </a:r>
            <a:endParaRPr lang="hr-HR" altLang="sr-Latn-RS" sz="3000" dirty="0">
              <a:solidFill>
                <a:schemeClr val="bg1"/>
              </a:solidFill>
              <a:latin typeface="Bahnschrift SemiBold" panose="020B0502040204020203" pitchFamily="34" charset="0"/>
            </a:endParaRPr>
          </a:p>
        </p:txBody>
      </p:sp>
    </p:spTree>
    <p:extLst>
      <p:ext uri="{BB962C8B-B14F-4D97-AF65-F5344CB8AC3E}">
        <p14:creationId xmlns:p14="http://schemas.microsoft.com/office/powerpoint/2010/main" val="2584462571"/>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p:cNvPicPr>
            <a:picLocks noChangeAspect="1"/>
          </p:cNvPicPr>
          <p:nvPr/>
        </p:nvPicPr>
        <p:blipFill>
          <a:blip r:embed="rId3"/>
          <a:stretch>
            <a:fillRect/>
          </a:stretch>
        </p:blipFill>
        <p:spPr>
          <a:xfrm>
            <a:off x="11640616" y="144587"/>
            <a:ext cx="359695" cy="475529"/>
          </a:xfrm>
          <a:prstGeom prst="rect">
            <a:avLst/>
          </a:prstGeom>
        </p:spPr>
      </p:pic>
      <p:sp>
        <p:nvSpPr>
          <p:cNvPr id="6" name="Rezervirano mjesto sadržaja 2"/>
          <p:cNvSpPr txBox="1">
            <a:spLocks/>
          </p:cNvSpPr>
          <p:nvPr/>
        </p:nvSpPr>
        <p:spPr>
          <a:xfrm>
            <a:off x="263352" y="908720"/>
            <a:ext cx="11593288" cy="55446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1" indent="-34290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457200" marR="0" lvl="1" indent="-457200" algn="just" defTabSz="914400" rtl="0" eaLnBrk="1" fontAlgn="auto" latinLnBrk="0" hangingPunct="1">
              <a:lnSpc>
                <a:spcPct val="100000"/>
              </a:lnSpc>
              <a:spcBef>
                <a:spcPts val="0"/>
              </a:spcBef>
              <a:spcAft>
                <a:spcPts val="1200"/>
              </a:spcAft>
              <a:buClrTx/>
              <a:buSzTx/>
              <a:buFont typeface="+mj-lt"/>
              <a:buAutoNum type="arabicPeriod"/>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342900" marR="0" lvl="1" indent="-34290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0" marR="0" lvl="1" indent="0" algn="just"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 </a:t>
            </a:r>
            <a:endParaRPr kumimoji="0" lang="hr-HR" altLang="sr-Latn-R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p:txBody>
      </p:sp>
      <p:sp>
        <p:nvSpPr>
          <p:cNvPr id="5"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lvl="0" eaLnBrk="1" hangingPunct="1"/>
            <a:r>
              <a:rPr lang="hr-HR" sz="2800" i="0" dirty="0" smtClean="0">
                <a:solidFill>
                  <a:schemeClr val="bg1"/>
                </a:solidFill>
                <a:latin typeface="Bahnschrift" panose="020B0502040204020203" pitchFamily="34" charset="0"/>
              </a:rPr>
              <a:t>Pravilnik </a:t>
            </a:r>
            <a:r>
              <a:rPr lang="hr-HR" sz="2800" i="0" dirty="0">
                <a:solidFill>
                  <a:schemeClr val="bg1"/>
                </a:solidFill>
                <a:latin typeface="Bahnschrift" panose="020B0502040204020203" pitchFamily="34" charset="0"/>
              </a:rPr>
              <a:t>o planiranju u sustavu proračuna </a:t>
            </a:r>
            <a:endParaRPr lang="hr-HR" altLang="sr-Latn-RS" sz="2800" i="0" dirty="0">
              <a:solidFill>
                <a:schemeClr val="bg1"/>
              </a:solidFill>
              <a:latin typeface="Bahnschrift" panose="020B0502040204020203" pitchFamily="34" charset="0"/>
            </a:endParaRPr>
          </a:p>
        </p:txBody>
      </p:sp>
      <p:pic>
        <p:nvPicPr>
          <p:cNvPr id="7" name="Slika 6"/>
          <p:cNvPicPr>
            <a:picLocks noChangeAspect="1"/>
          </p:cNvPicPr>
          <p:nvPr/>
        </p:nvPicPr>
        <p:blipFill>
          <a:blip r:embed="rId3"/>
          <a:stretch>
            <a:fillRect/>
          </a:stretch>
        </p:blipFill>
        <p:spPr>
          <a:xfrm>
            <a:off x="11533020" y="57232"/>
            <a:ext cx="467291" cy="617775"/>
          </a:xfrm>
          <a:prstGeom prst="rect">
            <a:avLst/>
          </a:prstGeom>
        </p:spPr>
      </p:pic>
      <p:sp>
        <p:nvSpPr>
          <p:cNvPr id="3" name="Pravokutnik 2"/>
          <p:cNvSpPr/>
          <p:nvPr/>
        </p:nvSpPr>
        <p:spPr>
          <a:xfrm>
            <a:off x="455040" y="851121"/>
            <a:ext cx="11736960" cy="5459956"/>
          </a:xfrm>
          <a:prstGeom prst="rect">
            <a:avLst/>
          </a:prstGeom>
        </p:spPr>
        <p:txBody>
          <a:bodyPr wrap="square">
            <a:spAutoFit/>
          </a:bodyPr>
          <a:lstStyle/>
          <a:p>
            <a:pPr marL="285750" lvl="0" indent="-285750" algn="just" eaLnBrk="0" fontAlgn="base" hangingPunct="0">
              <a:lnSpc>
                <a:spcPct val="115000"/>
              </a:lnSpc>
              <a:spcBef>
                <a:spcPts val="1800"/>
              </a:spcBef>
              <a:spcAft>
                <a:spcPct val="0"/>
              </a:spcAft>
              <a:buClr>
                <a:srgbClr val="002060"/>
              </a:buClr>
              <a:buSzPct val="123000"/>
              <a:buFont typeface="Arial" panose="020B0604020202020204" pitchFamily="34" charset="0"/>
              <a:buChar char="•"/>
            </a:pPr>
            <a:r>
              <a:rPr lang="hr-HR" sz="2400" b="1" dirty="0" smtClean="0">
                <a:solidFill>
                  <a:srgbClr val="000066"/>
                </a:solidFill>
                <a:latin typeface="Bahnschrift SemiBold" panose="020B0502040204020203" pitchFamily="34" charset="0"/>
                <a:ea typeface="ＭＳ Ｐゴシック" panose="020B0600070205080204" pitchFamily="34" charset="-128"/>
              </a:rPr>
              <a:t>usklađenja s odredbama Zakona o proračunu</a:t>
            </a:r>
          </a:p>
          <a:p>
            <a:pPr marL="285750" lvl="0" indent="-285750" algn="just" eaLnBrk="0" fontAlgn="base" hangingPunct="0">
              <a:lnSpc>
                <a:spcPct val="115000"/>
              </a:lnSpc>
              <a:spcBef>
                <a:spcPts val="1800"/>
              </a:spcBef>
              <a:spcAft>
                <a:spcPct val="0"/>
              </a:spcAft>
              <a:buClr>
                <a:srgbClr val="002060"/>
              </a:buClr>
              <a:buSzPct val="123000"/>
              <a:buFont typeface="Arial" panose="020B0604020202020204" pitchFamily="34" charset="0"/>
              <a:buChar char="•"/>
            </a:pPr>
            <a:r>
              <a:rPr lang="hr-HR" sz="2400" b="1" dirty="0" smtClean="0">
                <a:solidFill>
                  <a:srgbClr val="000066"/>
                </a:solidFill>
                <a:latin typeface="Bahnschrift SemiBold" panose="020B0502040204020203" pitchFamily="34" charset="0"/>
                <a:ea typeface="ＭＳ Ｐゴシック" panose="020B0600070205080204" pitchFamily="34" charset="-128"/>
              </a:rPr>
              <a:t>provođenja naloga i preporuka Državnog ureda za reviziju</a:t>
            </a:r>
          </a:p>
          <a:p>
            <a:pPr marL="285750" lvl="0" indent="-285750" algn="just" eaLnBrk="0" fontAlgn="base" hangingPunct="0">
              <a:lnSpc>
                <a:spcPct val="115000"/>
              </a:lnSpc>
              <a:spcBef>
                <a:spcPts val="1800"/>
              </a:spcBef>
              <a:spcAft>
                <a:spcPct val="0"/>
              </a:spcAft>
              <a:buClr>
                <a:srgbClr val="002060"/>
              </a:buClr>
              <a:buSzPct val="123000"/>
              <a:buFont typeface="Arial" panose="020B0604020202020204" pitchFamily="34" charset="0"/>
              <a:buChar char="•"/>
            </a:pPr>
            <a:r>
              <a:rPr lang="hr-HR" sz="2400" b="1" dirty="0" smtClean="0">
                <a:solidFill>
                  <a:srgbClr val="000066"/>
                </a:solidFill>
                <a:latin typeface="Bahnschrift SemiBold" panose="020B0502040204020203" pitchFamily="34" charset="0"/>
                <a:ea typeface="ＭＳ Ｐゴシック" panose="020B0600070205080204" pitchFamily="34" charset="-128"/>
              </a:rPr>
              <a:t>unaprjeđenja sadržaja i kvalitete podataka u proračunskim procesima</a:t>
            </a:r>
          </a:p>
          <a:p>
            <a:pPr algn="just" eaLnBrk="0" fontAlgn="base" hangingPunct="0">
              <a:lnSpc>
                <a:spcPct val="115000"/>
              </a:lnSpc>
              <a:spcBef>
                <a:spcPts val="1800"/>
              </a:spcBef>
              <a:spcAft>
                <a:spcPct val="0"/>
              </a:spcAft>
              <a:buClr>
                <a:srgbClr val="3783FF"/>
              </a:buClr>
              <a:buSzPct val="123000"/>
            </a:pPr>
            <a:endParaRPr lang="hr-HR" sz="2000" dirty="0" smtClean="0">
              <a:solidFill>
                <a:srgbClr val="000066"/>
              </a:solidFill>
              <a:latin typeface="Bahnschrift SemiBold" panose="020B0502040204020203" pitchFamily="34" charset="0"/>
              <a:ea typeface="ＭＳ Ｐゴシック" panose="020B0600070205080204" pitchFamily="34" charset="-128"/>
            </a:endParaRPr>
          </a:p>
          <a:p>
            <a:pPr algn="just" eaLnBrk="0" fontAlgn="base" hangingPunct="0">
              <a:lnSpc>
                <a:spcPct val="115000"/>
              </a:lnSpc>
              <a:spcBef>
                <a:spcPts val="1800"/>
              </a:spcBef>
              <a:spcAft>
                <a:spcPct val="0"/>
              </a:spcAft>
              <a:buClr>
                <a:srgbClr val="3783FF"/>
              </a:buClr>
              <a:buSzPct val="123000"/>
            </a:pPr>
            <a:r>
              <a:rPr lang="hr-HR" sz="2000" dirty="0" smtClean="0">
                <a:solidFill>
                  <a:srgbClr val="000066"/>
                </a:solidFill>
                <a:latin typeface="Bahnschrift SemiBold" panose="020B0502040204020203" pitchFamily="34" charset="0"/>
                <a:ea typeface="ＭＳ Ｐゴシック" panose="020B0600070205080204" pitchFamily="34" charset="-128"/>
              </a:rPr>
              <a:t>Pravilnik propisuje: </a:t>
            </a:r>
          </a:p>
          <a:p>
            <a:pPr marL="342900" indent="-342900" algn="just" eaLnBrk="0" fontAlgn="base" hangingPunct="0">
              <a:lnSpc>
                <a:spcPct val="115000"/>
              </a:lnSpc>
              <a:spcBef>
                <a:spcPts val="1800"/>
              </a:spcBef>
              <a:spcAft>
                <a:spcPct val="0"/>
              </a:spcAft>
              <a:buClr>
                <a:srgbClr val="002060"/>
              </a:buClr>
              <a:buSzPct val="123000"/>
              <a:buFont typeface="Arial" panose="020B0604020202020204" pitchFamily="34" charset="0"/>
              <a:buChar char="•"/>
            </a:pPr>
            <a:r>
              <a:rPr lang="hr-HR" sz="2000" b="1" dirty="0">
                <a:solidFill>
                  <a:schemeClr val="accent1"/>
                </a:solidFill>
                <a:latin typeface="Bahnschrift SemiBold" panose="020B0502040204020203" pitchFamily="34" charset="0"/>
                <a:ea typeface="ＭＳ Ｐゴシック" panose="020B0600070205080204" pitchFamily="34" charset="-128"/>
              </a:rPr>
              <a:t>način primjene modificiranog novčanog načela, odnosno modificiranog obračunskog </a:t>
            </a:r>
            <a:r>
              <a:rPr lang="hr-HR" sz="2000" b="1" dirty="0" smtClean="0">
                <a:solidFill>
                  <a:schemeClr val="accent1"/>
                </a:solidFill>
                <a:latin typeface="Bahnschrift SemiBold" panose="020B0502040204020203" pitchFamily="34" charset="0"/>
                <a:ea typeface="ＭＳ Ｐゴシック" panose="020B0600070205080204" pitchFamily="34" charset="-128"/>
              </a:rPr>
              <a:t>načela propisanog novim Zakonom o proračunu </a:t>
            </a:r>
            <a:endParaRPr lang="hr-HR" sz="2000" dirty="0" smtClean="0">
              <a:solidFill>
                <a:schemeClr val="accent1"/>
              </a:solidFill>
              <a:latin typeface="Bahnschrift SemiBold" panose="020B0502040204020203" pitchFamily="34" charset="0"/>
              <a:ea typeface="ＭＳ Ｐゴシック" panose="020B0600070205080204" pitchFamily="34" charset="-128"/>
            </a:endParaRPr>
          </a:p>
          <a:p>
            <a:pPr marL="342900" indent="-342900" algn="just" eaLnBrk="0" fontAlgn="base" hangingPunct="0">
              <a:lnSpc>
                <a:spcPct val="115000"/>
              </a:lnSpc>
              <a:spcBef>
                <a:spcPts val="1800"/>
              </a:spcBef>
              <a:spcAft>
                <a:spcPct val="0"/>
              </a:spcAft>
              <a:buClr>
                <a:srgbClr val="002060"/>
              </a:buClr>
              <a:buSzPct val="123000"/>
              <a:buFont typeface="Arial" panose="020B0604020202020204" pitchFamily="34" charset="0"/>
              <a:buChar char="•"/>
            </a:pPr>
            <a:r>
              <a:rPr lang="hr-HR" sz="2000" dirty="0" smtClean="0">
                <a:solidFill>
                  <a:srgbClr val="000066"/>
                </a:solidFill>
                <a:latin typeface="Bahnschrift SemiBold" panose="020B0502040204020203" pitchFamily="34" charset="0"/>
                <a:ea typeface="ＭＳ Ｐゴシック" panose="020B0600070205080204" pitchFamily="34" charset="-128"/>
              </a:rPr>
              <a:t>izgled i sadržaj proračuna i financijskog plana, rebalansa proračuna i financijskog plana, njihova dostava i objava – </a:t>
            </a:r>
            <a:r>
              <a:rPr lang="hr-HR" sz="2000" dirty="0" smtClean="0">
                <a:solidFill>
                  <a:schemeClr val="accent1"/>
                </a:solidFill>
                <a:latin typeface="Bahnschrift SemiBold" panose="020B0502040204020203" pitchFamily="34" charset="0"/>
                <a:ea typeface="ＭＳ Ｐゴシック" panose="020B0600070205080204" pitchFamily="34" charset="-128"/>
              </a:rPr>
              <a:t>ujednačenost na razini proračunskog sustava</a:t>
            </a:r>
          </a:p>
          <a:p>
            <a:pPr marL="342900" indent="-342900" algn="just" eaLnBrk="0" fontAlgn="base" hangingPunct="0">
              <a:lnSpc>
                <a:spcPct val="115000"/>
              </a:lnSpc>
              <a:spcBef>
                <a:spcPts val="1800"/>
              </a:spcBef>
              <a:spcAft>
                <a:spcPct val="0"/>
              </a:spcAft>
              <a:buClr>
                <a:srgbClr val="002060"/>
              </a:buClr>
              <a:buSzPct val="123000"/>
              <a:buFont typeface="Arial" panose="020B0604020202020204" pitchFamily="34" charset="0"/>
              <a:buChar char="•"/>
            </a:pPr>
            <a:r>
              <a:rPr lang="hr-HR" sz="2000" dirty="0" smtClean="0">
                <a:solidFill>
                  <a:srgbClr val="000066"/>
                </a:solidFill>
                <a:latin typeface="Bahnschrift SemiBold" panose="020B0502040204020203" pitchFamily="34" charset="0"/>
                <a:ea typeface="ＭＳ Ｐゴシック" panose="020B0600070205080204" pitchFamily="34" charset="-128"/>
              </a:rPr>
              <a:t>uvjeti i pravila preraspodjele sredstava proračuna – </a:t>
            </a:r>
            <a:r>
              <a:rPr lang="hr-HR" sz="2000" dirty="0" smtClean="0">
                <a:solidFill>
                  <a:schemeClr val="accent1"/>
                </a:solidFill>
                <a:latin typeface="Bahnschrift SemiBold" panose="020B0502040204020203" pitchFamily="34" charset="0"/>
                <a:ea typeface="ＭＳ Ｐゴシック" panose="020B0600070205080204" pitchFamily="34" charset="-128"/>
              </a:rPr>
              <a:t>detaljnija i jasnija razrada odredbi zakona</a:t>
            </a:r>
          </a:p>
        </p:txBody>
      </p:sp>
    </p:spTree>
    <p:extLst>
      <p:ext uri="{BB962C8B-B14F-4D97-AF65-F5344CB8AC3E}">
        <p14:creationId xmlns:p14="http://schemas.microsoft.com/office/powerpoint/2010/main" val="1461539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p:cNvPicPr>
            <a:picLocks noChangeAspect="1"/>
          </p:cNvPicPr>
          <p:nvPr/>
        </p:nvPicPr>
        <p:blipFill>
          <a:blip r:embed="rId3"/>
          <a:stretch>
            <a:fillRect/>
          </a:stretch>
        </p:blipFill>
        <p:spPr>
          <a:xfrm>
            <a:off x="11640616" y="144587"/>
            <a:ext cx="359695" cy="475529"/>
          </a:xfrm>
          <a:prstGeom prst="rect">
            <a:avLst/>
          </a:prstGeom>
        </p:spPr>
      </p:pic>
      <p:sp>
        <p:nvSpPr>
          <p:cNvPr id="6" name="Rezervirano mjesto sadržaja 2"/>
          <p:cNvSpPr txBox="1">
            <a:spLocks/>
          </p:cNvSpPr>
          <p:nvPr/>
        </p:nvSpPr>
        <p:spPr>
          <a:xfrm>
            <a:off x="263352" y="908720"/>
            <a:ext cx="11593288" cy="55446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1" indent="-34290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457200" marR="0" lvl="1" indent="-457200" algn="just" defTabSz="914400" rtl="0" eaLnBrk="1" fontAlgn="auto" latinLnBrk="0" hangingPunct="1">
              <a:lnSpc>
                <a:spcPct val="100000"/>
              </a:lnSpc>
              <a:spcBef>
                <a:spcPts val="0"/>
              </a:spcBef>
              <a:spcAft>
                <a:spcPts val="1200"/>
              </a:spcAft>
              <a:buClrTx/>
              <a:buSzTx/>
              <a:buFont typeface="+mj-lt"/>
              <a:buAutoNum type="arabicPeriod"/>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342900" marR="0" lvl="1" indent="-34290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0" marR="0" lvl="1" indent="0" algn="just"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 </a:t>
            </a:r>
            <a:endParaRPr kumimoji="0" lang="hr-HR" altLang="sr-Latn-R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p:txBody>
      </p:sp>
      <p:sp>
        <p:nvSpPr>
          <p:cNvPr id="5"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lvl="0" eaLnBrk="1" hangingPunct="1"/>
            <a:r>
              <a:rPr lang="hr-HR" altLang="sr-Latn-RS" i="0" kern="0" dirty="0">
                <a:solidFill>
                  <a:prstClr val="white"/>
                </a:solidFill>
                <a:latin typeface="Bahnschrift" panose="020B0502040204020203" pitchFamily="34" charset="0"/>
              </a:rPr>
              <a:t>P</a:t>
            </a:r>
            <a:r>
              <a:rPr lang="hr-HR" altLang="sr-Latn-RS" i="0" kern="0" dirty="0" smtClean="0">
                <a:solidFill>
                  <a:prstClr val="white"/>
                </a:solidFill>
                <a:latin typeface="Bahnschrift" panose="020B0502040204020203" pitchFamily="34" charset="0"/>
              </a:rPr>
              <a:t>rimjena modificiranog </a:t>
            </a:r>
            <a:r>
              <a:rPr lang="hr-HR" altLang="sr-Latn-RS" i="0" kern="0" dirty="0">
                <a:solidFill>
                  <a:prstClr val="white"/>
                </a:solidFill>
                <a:latin typeface="Bahnschrift" panose="020B0502040204020203" pitchFamily="34" charset="0"/>
              </a:rPr>
              <a:t>obračunskog </a:t>
            </a:r>
            <a:r>
              <a:rPr lang="hr-HR" altLang="sr-Latn-RS" i="0" kern="0" dirty="0" smtClean="0">
                <a:solidFill>
                  <a:prstClr val="white"/>
                </a:solidFill>
                <a:latin typeface="Bahnschrift" panose="020B0502040204020203" pitchFamily="34" charset="0"/>
              </a:rPr>
              <a:t>načela – proračuni JLP(R)S-a</a:t>
            </a:r>
            <a:endParaRPr kumimoji="0" lang="hr-HR" altLang="sr-Latn-RS" b="1" i="0" u="none" strike="noStrike" kern="0" cap="none" spc="0" normalizeH="0" baseline="0" noProof="0" dirty="0">
              <a:ln>
                <a:noFill/>
              </a:ln>
              <a:solidFill>
                <a:prstClr val="white"/>
              </a:solidFill>
              <a:effectLst/>
              <a:uLnTx/>
              <a:uFillTx/>
              <a:latin typeface="Bahnschrift" panose="020B0502040204020203" pitchFamily="34" charset="0"/>
            </a:endParaRPr>
          </a:p>
        </p:txBody>
      </p:sp>
      <p:pic>
        <p:nvPicPr>
          <p:cNvPr id="7" name="Slika 6"/>
          <p:cNvPicPr>
            <a:picLocks noChangeAspect="1"/>
          </p:cNvPicPr>
          <p:nvPr/>
        </p:nvPicPr>
        <p:blipFill>
          <a:blip r:embed="rId3"/>
          <a:stretch>
            <a:fillRect/>
          </a:stretch>
        </p:blipFill>
        <p:spPr>
          <a:xfrm>
            <a:off x="11533020" y="57232"/>
            <a:ext cx="467291" cy="617775"/>
          </a:xfrm>
          <a:prstGeom prst="rect">
            <a:avLst/>
          </a:prstGeom>
        </p:spPr>
      </p:pic>
      <p:sp>
        <p:nvSpPr>
          <p:cNvPr id="3" name="Pravokutnik 2"/>
          <p:cNvSpPr/>
          <p:nvPr/>
        </p:nvSpPr>
        <p:spPr>
          <a:xfrm>
            <a:off x="184405" y="1628800"/>
            <a:ext cx="11823189" cy="4370427"/>
          </a:xfrm>
          <a:prstGeom prst="rect">
            <a:avLst/>
          </a:prstGeom>
        </p:spPr>
        <p:txBody>
          <a:bodyPr wrap="square">
            <a:spAutoFit/>
          </a:bodyPr>
          <a:lstStyle/>
          <a:p>
            <a:pPr marL="285750" indent="-285750" algn="just" eaLnBrk="0" fontAlgn="base" hangingPunct="0">
              <a:spcBef>
                <a:spcPts val="600"/>
              </a:spcBef>
              <a:spcAft>
                <a:spcPct val="0"/>
              </a:spcAft>
              <a:buClr>
                <a:srgbClr val="002060"/>
              </a:buClr>
              <a:buSzPct val="123000"/>
              <a:buFont typeface="Arial" panose="020B0604020202020204" pitchFamily="34" charset="0"/>
              <a:buChar char="•"/>
            </a:pPr>
            <a:r>
              <a:rPr lang="hr-HR" sz="1400" b="1" u="sng" dirty="0" smtClean="0">
                <a:solidFill>
                  <a:srgbClr val="000066"/>
                </a:solidFill>
                <a:latin typeface="Bahnschrift SemiBold" panose="020B0502040204020203" pitchFamily="34" charset="0"/>
                <a:ea typeface="ＭＳ Ｐゴシック" panose="020B0600070205080204" pitchFamily="34" charset="-128"/>
              </a:rPr>
              <a:t>prihodi</a:t>
            </a:r>
            <a:r>
              <a:rPr lang="hr-HR" sz="1400" b="1" dirty="0" smtClean="0">
                <a:solidFill>
                  <a:srgbClr val="000066"/>
                </a:solidFill>
                <a:latin typeface="Bahnschrift SemiBold" panose="020B0502040204020203" pitchFamily="34" charset="0"/>
                <a:ea typeface="ＭＳ Ｐゴシック" panose="020B0600070205080204" pitchFamily="34" charset="-128"/>
              </a:rPr>
              <a:t> </a:t>
            </a:r>
            <a:r>
              <a:rPr lang="hr-HR" sz="1400" b="1" dirty="0">
                <a:solidFill>
                  <a:srgbClr val="000066"/>
                </a:solidFill>
                <a:latin typeface="Bahnschrift SemiBold" panose="020B0502040204020203" pitchFamily="34" charset="0"/>
                <a:ea typeface="ＭＳ Ｐゴシック" panose="020B0600070205080204" pitchFamily="34" charset="-128"/>
              </a:rPr>
              <a:t>se planiraju prema proračunskim klasifikacijama u planskom razdoblju u kojem se očekuje njihova naplata, a iskazuju u izvještajnom razdoblju u kojem su naplaćeni,</a:t>
            </a:r>
          </a:p>
          <a:p>
            <a:pPr marL="285750" indent="-285750" algn="just" eaLnBrk="0" fontAlgn="base" hangingPunct="0">
              <a:spcBef>
                <a:spcPts val="600"/>
              </a:spcBef>
              <a:spcAft>
                <a:spcPct val="0"/>
              </a:spcAft>
              <a:buClr>
                <a:srgbClr val="002060"/>
              </a:buClr>
              <a:buSzPct val="123000"/>
              <a:buFont typeface="Arial" panose="020B0604020202020204" pitchFamily="34" charset="0"/>
              <a:buChar char="•"/>
            </a:pPr>
            <a:r>
              <a:rPr lang="hr-HR" sz="1400" b="1" u="sng" dirty="0" smtClean="0">
                <a:solidFill>
                  <a:srgbClr val="000066"/>
                </a:solidFill>
                <a:latin typeface="Bahnschrift SemiBold" panose="020B0502040204020203" pitchFamily="34" charset="0"/>
                <a:ea typeface="ＭＳ Ｐゴシック" panose="020B0600070205080204" pitchFamily="34" charset="-128"/>
              </a:rPr>
              <a:t>rashodi</a:t>
            </a:r>
            <a:r>
              <a:rPr lang="hr-HR" sz="1400" b="1" dirty="0" smtClean="0">
                <a:solidFill>
                  <a:srgbClr val="000066"/>
                </a:solidFill>
                <a:latin typeface="Bahnschrift SemiBold" panose="020B0502040204020203" pitchFamily="34" charset="0"/>
                <a:ea typeface="ＭＳ Ｐゴシック" panose="020B0600070205080204" pitchFamily="34" charset="-128"/>
              </a:rPr>
              <a:t> </a:t>
            </a:r>
            <a:r>
              <a:rPr lang="hr-HR" sz="1400" b="1" dirty="0">
                <a:solidFill>
                  <a:srgbClr val="000066"/>
                </a:solidFill>
                <a:latin typeface="Bahnschrift SemiBold" panose="020B0502040204020203" pitchFamily="34" charset="0"/>
                <a:ea typeface="ＭＳ Ｐゴシック" panose="020B0600070205080204" pitchFamily="34" charset="-128"/>
              </a:rPr>
              <a:t>se planiraju prema proračunskim klasifikacijama u planskom razdoblju u kojem se očekuje nastanak poslovnog događaja (obveze), a iskazuju u izvještajnom razdoblju u kojem su nastali, neovisno o plaćanju,</a:t>
            </a:r>
          </a:p>
          <a:p>
            <a:pPr marL="285750" indent="-285750" algn="just" eaLnBrk="0" fontAlgn="base" hangingPunct="0">
              <a:spcBef>
                <a:spcPts val="600"/>
              </a:spcBef>
              <a:spcAft>
                <a:spcPct val="0"/>
              </a:spcAft>
              <a:buClr>
                <a:srgbClr val="002060"/>
              </a:buClr>
              <a:buSzPct val="123000"/>
              <a:buFont typeface="Arial" panose="020B0604020202020204" pitchFamily="34" charset="0"/>
              <a:buChar char="•"/>
            </a:pPr>
            <a:r>
              <a:rPr lang="hr-HR" sz="1400" b="1" u="sng" dirty="0" smtClean="0">
                <a:solidFill>
                  <a:srgbClr val="000066"/>
                </a:solidFill>
                <a:latin typeface="Bahnschrift SemiBold" panose="020B0502040204020203" pitchFamily="34" charset="0"/>
                <a:ea typeface="ＭＳ Ｐゴシック" panose="020B0600070205080204" pitchFamily="34" charset="-128"/>
              </a:rPr>
              <a:t>dani </a:t>
            </a:r>
            <a:r>
              <a:rPr lang="hr-HR" sz="1400" b="1" u="sng" dirty="0">
                <a:solidFill>
                  <a:srgbClr val="000066"/>
                </a:solidFill>
                <a:latin typeface="Bahnschrift SemiBold" panose="020B0502040204020203" pitchFamily="34" charset="0"/>
                <a:ea typeface="ＭＳ Ｐゴシック" panose="020B0600070205080204" pitchFamily="34" charset="-128"/>
              </a:rPr>
              <a:t>predujmovi </a:t>
            </a:r>
            <a:r>
              <a:rPr lang="hr-HR" sz="1400" b="1" dirty="0">
                <a:solidFill>
                  <a:srgbClr val="000066"/>
                </a:solidFill>
                <a:latin typeface="Bahnschrift SemiBold" panose="020B0502040204020203" pitchFamily="34" charset="0"/>
                <a:ea typeface="ＭＳ Ｐゴシック" panose="020B0600070205080204" pitchFamily="34" charset="-128"/>
              </a:rPr>
              <a:t>za nabavu robe, radova i usluga planiraju se kao rashod u planskom razdoblju u kojem se očekuje isporuka roba, radova i usluga, a iskazuju kao rashod u izvještajnom razdoblju u kojem su roba, radova i usluge isporučeni sukladno točki 2. ovoga članka,</a:t>
            </a:r>
          </a:p>
          <a:p>
            <a:pPr marL="285750" indent="-285750" algn="just" eaLnBrk="0" fontAlgn="base" hangingPunct="0">
              <a:spcBef>
                <a:spcPts val="600"/>
              </a:spcBef>
              <a:spcAft>
                <a:spcPct val="0"/>
              </a:spcAft>
              <a:buClr>
                <a:srgbClr val="002060"/>
              </a:buClr>
              <a:buSzPct val="123000"/>
              <a:buFont typeface="Arial" panose="020B0604020202020204" pitchFamily="34" charset="0"/>
              <a:buChar char="•"/>
            </a:pPr>
            <a:r>
              <a:rPr lang="hr-HR" sz="1400" b="1" u="sng" dirty="0" smtClean="0">
                <a:solidFill>
                  <a:srgbClr val="000066"/>
                </a:solidFill>
                <a:latin typeface="Bahnschrift SemiBold" panose="020B0502040204020203" pitchFamily="34" charset="0"/>
                <a:ea typeface="ＭＳ Ｐゴシック" panose="020B0600070205080204" pitchFamily="34" charset="-128"/>
              </a:rPr>
              <a:t>primici </a:t>
            </a:r>
            <a:r>
              <a:rPr lang="hr-HR" sz="1400" b="1" dirty="0">
                <a:solidFill>
                  <a:srgbClr val="000066"/>
                </a:solidFill>
                <a:latin typeface="Bahnschrift SemiBold" panose="020B0502040204020203" pitchFamily="34" charset="0"/>
                <a:ea typeface="ＭＳ Ｐゴシック" panose="020B0600070205080204" pitchFamily="34" charset="-128"/>
              </a:rPr>
              <a:t>se planiraju prema proračunskim klasifikacijama u planskom razdoblju u kojem se očekuje njihova naplata, a iskazuju u izvještajnom razdoblju u kojem su naplaćeni,</a:t>
            </a:r>
          </a:p>
          <a:p>
            <a:pPr marL="285750" indent="-285750" algn="just" eaLnBrk="0" fontAlgn="base" hangingPunct="0">
              <a:spcBef>
                <a:spcPts val="600"/>
              </a:spcBef>
              <a:spcAft>
                <a:spcPct val="0"/>
              </a:spcAft>
              <a:buClr>
                <a:srgbClr val="002060"/>
              </a:buClr>
              <a:buSzPct val="123000"/>
              <a:buFont typeface="Arial" panose="020B0604020202020204" pitchFamily="34" charset="0"/>
              <a:buChar char="•"/>
            </a:pPr>
            <a:r>
              <a:rPr lang="hr-HR" sz="1400" b="1" u="sng" dirty="0" smtClean="0">
                <a:solidFill>
                  <a:srgbClr val="000066"/>
                </a:solidFill>
                <a:latin typeface="Bahnschrift SemiBold" panose="020B0502040204020203" pitchFamily="34" charset="0"/>
                <a:ea typeface="ＭＳ Ｐゴシック" panose="020B0600070205080204" pitchFamily="34" charset="-128"/>
              </a:rPr>
              <a:t>izdaci </a:t>
            </a:r>
            <a:r>
              <a:rPr lang="hr-HR" sz="1400" b="1" dirty="0">
                <a:solidFill>
                  <a:srgbClr val="000066"/>
                </a:solidFill>
                <a:latin typeface="Bahnschrift SemiBold" panose="020B0502040204020203" pitchFamily="34" charset="0"/>
                <a:ea typeface="ＭＳ Ｐゴシック" panose="020B0600070205080204" pitchFamily="34" charset="-128"/>
              </a:rPr>
              <a:t>se planiraju prema proračunskim klasifikacijama u planskom razdoblju u kojem se očekuje njihovo plaćanje, a iskazuju u izvještajnom razdoblju u kojem su plaćeni,</a:t>
            </a:r>
          </a:p>
          <a:p>
            <a:pPr marL="285750" indent="-285750" algn="just" eaLnBrk="0" fontAlgn="base" hangingPunct="0">
              <a:spcBef>
                <a:spcPts val="600"/>
              </a:spcBef>
              <a:spcAft>
                <a:spcPct val="0"/>
              </a:spcAft>
              <a:buClr>
                <a:srgbClr val="002060"/>
              </a:buClr>
              <a:buSzPct val="123000"/>
              <a:buFont typeface="Arial" panose="020B0604020202020204" pitchFamily="34" charset="0"/>
              <a:buChar char="•"/>
            </a:pPr>
            <a:r>
              <a:rPr lang="hr-HR" sz="1400" b="1" u="sng" dirty="0" smtClean="0">
                <a:solidFill>
                  <a:srgbClr val="000066"/>
                </a:solidFill>
                <a:latin typeface="Bahnschrift SemiBold" panose="020B0502040204020203" pitchFamily="34" charset="0"/>
                <a:ea typeface="ＭＳ Ｐゴシック" panose="020B0600070205080204" pitchFamily="34" charset="-128"/>
              </a:rPr>
              <a:t>za </a:t>
            </a:r>
            <a:r>
              <a:rPr lang="hr-HR" sz="1400" b="1" u="sng" dirty="0">
                <a:solidFill>
                  <a:srgbClr val="000066"/>
                </a:solidFill>
                <a:latin typeface="Bahnschrift SemiBold" panose="020B0502040204020203" pitchFamily="34" charset="0"/>
                <a:ea typeface="ＭＳ Ｐゴシック" panose="020B0600070205080204" pitchFamily="34" charset="-128"/>
              </a:rPr>
              <a:t>obračunska plaćanja </a:t>
            </a:r>
            <a:r>
              <a:rPr lang="hr-HR" sz="1400" b="1" dirty="0">
                <a:solidFill>
                  <a:srgbClr val="000066"/>
                </a:solidFill>
                <a:latin typeface="Bahnschrift SemiBold" panose="020B0502040204020203" pitchFamily="34" charset="0"/>
                <a:ea typeface="ＭＳ Ｐゴシック" panose="020B0600070205080204" pitchFamily="34" charset="-128"/>
              </a:rPr>
              <a:t>planira se i iskazuje prihod, primitak i izdatak prema proračunskim klasifikacijama u planskom odnosno izvještajnom razdoblju u kojem se obračunsko plaćanje provodi,</a:t>
            </a:r>
          </a:p>
          <a:p>
            <a:pPr marL="285750" indent="-285750" algn="just" eaLnBrk="0" fontAlgn="base" hangingPunct="0">
              <a:spcBef>
                <a:spcPts val="600"/>
              </a:spcBef>
              <a:spcAft>
                <a:spcPct val="0"/>
              </a:spcAft>
              <a:buClr>
                <a:srgbClr val="002060"/>
              </a:buClr>
              <a:buSzPct val="123000"/>
              <a:buFont typeface="Arial" panose="020B0604020202020204" pitchFamily="34" charset="0"/>
              <a:buChar char="•"/>
            </a:pPr>
            <a:r>
              <a:rPr lang="hr-HR" sz="1400" b="1" u="sng" dirty="0" smtClean="0">
                <a:solidFill>
                  <a:srgbClr val="000066"/>
                </a:solidFill>
                <a:latin typeface="Bahnschrift SemiBold" panose="020B0502040204020203" pitchFamily="34" charset="0"/>
                <a:ea typeface="ＭＳ Ｐゴシック" panose="020B0600070205080204" pitchFamily="34" charset="-128"/>
              </a:rPr>
              <a:t>prihodi </a:t>
            </a:r>
            <a:r>
              <a:rPr lang="hr-HR" sz="1400" b="1" u="sng" dirty="0">
                <a:solidFill>
                  <a:srgbClr val="000066"/>
                </a:solidFill>
                <a:latin typeface="Bahnschrift SemiBold" panose="020B0502040204020203" pitchFamily="34" charset="0"/>
                <a:ea typeface="ＭＳ Ｐゴシック" panose="020B0600070205080204" pitchFamily="34" charset="-128"/>
              </a:rPr>
              <a:t>vezani uz potraživanje za javna davanja i primici od povrata danih zajmova </a:t>
            </a:r>
            <a:r>
              <a:rPr lang="hr-HR" sz="1400" b="1" dirty="0">
                <a:solidFill>
                  <a:srgbClr val="000066"/>
                </a:solidFill>
                <a:latin typeface="Bahnschrift SemiBold" panose="020B0502040204020203" pitchFamily="34" charset="0"/>
                <a:ea typeface="ＭＳ Ｐゴシック" panose="020B0600070205080204" pitchFamily="34" charset="-128"/>
              </a:rPr>
              <a:t>koji se naplaćuju prijebojem u financijskoj i nefinancijskoj imovini planiraju se i iskazuju u razdoblju u kojem se provodi njihova naplata,</a:t>
            </a:r>
          </a:p>
          <a:p>
            <a:pPr marL="285750" indent="-285750" algn="just" eaLnBrk="0" fontAlgn="base" hangingPunct="0">
              <a:spcBef>
                <a:spcPts val="600"/>
              </a:spcBef>
              <a:spcAft>
                <a:spcPct val="0"/>
              </a:spcAft>
              <a:buClr>
                <a:srgbClr val="002060"/>
              </a:buClr>
              <a:buSzPct val="123000"/>
              <a:buFont typeface="Arial" panose="020B0604020202020204" pitchFamily="34" charset="0"/>
              <a:buChar char="•"/>
            </a:pPr>
            <a:r>
              <a:rPr lang="hr-HR" sz="1400" b="1" u="sng" dirty="0" smtClean="0">
                <a:solidFill>
                  <a:srgbClr val="000066"/>
                </a:solidFill>
                <a:latin typeface="Bahnschrift SemiBold" panose="020B0502040204020203" pitchFamily="34" charset="0"/>
                <a:ea typeface="ＭＳ Ｐゴシック" panose="020B0600070205080204" pitchFamily="34" charset="-128"/>
              </a:rPr>
              <a:t>izdaci </a:t>
            </a:r>
            <a:r>
              <a:rPr lang="hr-HR" sz="1400" b="1" u="sng" dirty="0">
                <a:solidFill>
                  <a:srgbClr val="000066"/>
                </a:solidFill>
                <a:latin typeface="Bahnschrift SemiBold" panose="020B0502040204020203" pitchFamily="34" charset="0"/>
                <a:ea typeface="ＭＳ Ｐゴシック" panose="020B0600070205080204" pitchFamily="34" charset="-128"/>
              </a:rPr>
              <a:t>za stjecanje financijske imovine </a:t>
            </a:r>
            <a:r>
              <a:rPr lang="hr-HR" sz="1400" b="1" dirty="0">
                <a:solidFill>
                  <a:srgbClr val="000066"/>
                </a:solidFill>
                <a:latin typeface="Bahnschrift SemiBold" panose="020B0502040204020203" pitchFamily="34" charset="0"/>
                <a:ea typeface="ＭＳ Ｐゴシック" panose="020B0600070205080204" pitchFamily="34" charset="-128"/>
              </a:rPr>
              <a:t>vezani uz prijeboje potraživanja za prihode za javna davanja i primitke od povrata danih zajmova planiraju se i iskazuju u razdoblju u kojem se provodi prijeboj,</a:t>
            </a:r>
          </a:p>
          <a:p>
            <a:pPr marL="285750" indent="-285750" algn="just" eaLnBrk="0" fontAlgn="base" hangingPunct="0">
              <a:spcBef>
                <a:spcPts val="600"/>
              </a:spcBef>
              <a:spcAft>
                <a:spcPct val="0"/>
              </a:spcAft>
              <a:buClr>
                <a:srgbClr val="002060"/>
              </a:buClr>
              <a:buSzPct val="123000"/>
              <a:buFont typeface="Arial" panose="020B0604020202020204" pitchFamily="34" charset="0"/>
              <a:buChar char="•"/>
            </a:pPr>
            <a:r>
              <a:rPr lang="hr-HR" sz="1400" b="1" u="sng" dirty="0">
                <a:solidFill>
                  <a:srgbClr val="000066"/>
                </a:solidFill>
                <a:latin typeface="Bahnschrift SemiBold" panose="020B0502040204020203" pitchFamily="34" charset="0"/>
                <a:ea typeface="ＭＳ Ｐゴシック" panose="020B0600070205080204" pitchFamily="34" charset="-128"/>
              </a:rPr>
              <a:t>za primljene i dane donacije </a:t>
            </a:r>
            <a:r>
              <a:rPr lang="hr-HR" sz="1400" b="1" dirty="0">
                <a:solidFill>
                  <a:srgbClr val="000066"/>
                </a:solidFill>
                <a:latin typeface="Bahnschrift SemiBold" panose="020B0502040204020203" pitchFamily="34" charset="0"/>
                <a:ea typeface="ＭＳ Ｐゴシック" panose="020B0600070205080204" pitchFamily="34" charset="-128"/>
              </a:rPr>
              <a:t>nefinancijske imovine planira se i iskazuje prihod i rashod u trenutku njihovog primanja ili davanja.</a:t>
            </a:r>
          </a:p>
        </p:txBody>
      </p:sp>
    </p:spTree>
    <p:extLst>
      <p:ext uri="{BB962C8B-B14F-4D97-AF65-F5344CB8AC3E}">
        <p14:creationId xmlns:p14="http://schemas.microsoft.com/office/powerpoint/2010/main" val="31189683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jagram toka: Bušena vrpca 2">
            <a:extLst>
              <a:ext uri="{FF2B5EF4-FFF2-40B4-BE49-F238E27FC236}">
                <a16:creationId xmlns:a16="http://schemas.microsoft.com/office/drawing/2014/main" id="{1CC798C3-36D7-E925-33A0-5A01EFA44BF2}"/>
              </a:ext>
            </a:extLst>
          </p:cNvPr>
          <p:cNvSpPr/>
          <p:nvPr/>
        </p:nvSpPr>
        <p:spPr bwMode="auto">
          <a:xfrm>
            <a:off x="2351584" y="2276872"/>
            <a:ext cx="1224136" cy="1944216"/>
          </a:xfrm>
          <a:prstGeom prst="flowChartPunchedTap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66"/>
              </a:solidFill>
              <a:effectLst/>
              <a:uLnTx/>
              <a:uFillTx/>
              <a:latin typeface="Bahnschrift SemiBold" panose="020B0502040204020203" pitchFamily="34" charset="0"/>
              <a:ea typeface="ＭＳ Ｐゴシック" panose="020B0600070205080204" pitchFamily="34" charset="-128"/>
              <a:cs typeface="+mn-cs"/>
            </a:endParaRPr>
          </a:p>
        </p:txBody>
      </p:sp>
      <p:sp>
        <p:nvSpPr>
          <p:cNvPr id="4" name="Dijagram toka: Magnetni disk 3">
            <a:extLst>
              <a:ext uri="{FF2B5EF4-FFF2-40B4-BE49-F238E27FC236}">
                <a16:creationId xmlns:a16="http://schemas.microsoft.com/office/drawing/2014/main" id="{9F401234-6BC0-76E3-27C0-AA45ABF8827C}"/>
              </a:ext>
            </a:extLst>
          </p:cNvPr>
          <p:cNvSpPr/>
          <p:nvPr/>
        </p:nvSpPr>
        <p:spPr bwMode="auto">
          <a:xfrm>
            <a:off x="4456594" y="1628194"/>
            <a:ext cx="2520280" cy="3364927"/>
          </a:xfrm>
          <a:prstGeom prst="flowChartMagneticDisk">
            <a:avLst/>
          </a:prstGeom>
          <a:ln/>
        </p:spPr>
        <p:style>
          <a:lnRef idx="2">
            <a:schemeClr val="dk1"/>
          </a:lnRef>
          <a:fillRef idx="1">
            <a:schemeClr val="lt1"/>
          </a:fillRef>
          <a:effectRef idx="0">
            <a:schemeClr val="dk1"/>
          </a:effectRef>
          <a:fontRef idx="minor">
            <a:schemeClr val="dk1"/>
          </a:fontRef>
        </p:style>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6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6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RAČUNOVODSTVENE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6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EVIDENCIJE</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6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6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6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Metodologija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6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IT sustavi   </a:t>
            </a:r>
            <a:endParaRPr kumimoji="0" lang="en-US" sz="16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endParaRPr>
          </a:p>
        </p:txBody>
      </p:sp>
      <p:sp>
        <p:nvSpPr>
          <p:cNvPr id="5" name="Svitak: okomito 4">
            <a:extLst>
              <a:ext uri="{FF2B5EF4-FFF2-40B4-BE49-F238E27FC236}">
                <a16:creationId xmlns:a16="http://schemas.microsoft.com/office/drawing/2014/main" id="{A703AF4E-6350-5DDC-F2A9-495FA7E0783C}"/>
              </a:ext>
            </a:extLst>
          </p:cNvPr>
          <p:cNvSpPr/>
          <p:nvPr/>
        </p:nvSpPr>
        <p:spPr bwMode="auto">
          <a:xfrm>
            <a:off x="1092022" y="1608745"/>
            <a:ext cx="2160240" cy="3384376"/>
          </a:xfrm>
          <a:prstGeom prst="verticalScroll">
            <a:avLst/>
          </a:prstGeom>
          <a:ln/>
        </p:spPr>
        <p:style>
          <a:lnRef idx="2">
            <a:schemeClr val="accent4"/>
          </a:lnRef>
          <a:fillRef idx="1">
            <a:schemeClr val="lt1"/>
          </a:fillRef>
          <a:effectRef idx="0">
            <a:schemeClr val="accent4"/>
          </a:effectRef>
          <a:fontRef idx="minor">
            <a:schemeClr val="dk1"/>
          </a:fontRef>
        </p:style>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800" b="0" i="0" u="none" strike="noStrike" kern="1200" cap="none" spc="0" normalizeH="0" baseline="0" noProof="0" dirty="0">
              <a:ln w="0"/>
              <a:solidFill>
                <a:srgbClr val="000066"/>
              </a:solidFill>
              <a:effectLst>
                <a:outerShdw blurRad="38100" dist="19050" dir="2700000" algn="tl" rotWithShape="0">
                  <a:srgbClr val="000066">
                    <a:alpha val="40000"/>
                  </a:srgbClr>
                </a:outerShdw>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800" b="0" i="0" u="none" strike="noStrike" kern="1200" cap="none" spc="0" normalizeH="0" baseline="0" noProof="0" dirty="0">
              <a:ln w="0"/>
              <a:solidFill>
                <a:srgbClr val="000066"/>
              </a:solidFill>
              <a:effectLst>
                <a:outerShdw blurRad="38100" dist="19050" dir="2700000" algn="tl" rotWithShape="0">
                  <a:srgbClr val="000066">
                    <a:alpha val="40000"/>
                  </a:srgbClr>
                </a:outerShdw>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800" b="0" i="0" u="none" strike="noStrike" kern="1200" cap="none" spc="0" normalizeH="0" baseline="0" noProof="0" dirty="0">
              <a:ln w="0"/>
              <a:solidFill>
                <a:srgbClr val="000066"/>
              </a:solidFill>
              <a:effectLst>
                <a:outerShdw blurRad="38100" dist="19050" dir="2700000" algn="tl" rotWithShape="0">
                  <a:srgbClr val="000066">
                    <a:alpha val="40000"/>
                  </a:srgbClr>
                </a:outerShdw>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800" b="1" i="0" u="none" strike="noStrike" kern="1200" cap="none" spc="0" normalizeH="0" baseline="0" noProof="0" dirty="0">
              <a:ln w="12700">
                <a:solidFill>
                  <a:srgbClr val="FFFFFF">
                    <a:lumMod val="50000"/>
                  </a:srgbClr>
                </a:solidFill>
                <a:prstDash val="solid"/>
              </a:ln>
              <a:pattFill prst="narHorz">
                <a:fgClr>
                  <a:srgbClr val="FFFFFF"/>
                </a:fgClr>
                <a:bgClr>
                  <a:srgbClr val="FFFFFF">
                    <a:lumMod val="40000"/>
                    <a:lumOff val="60000"/>
                  </a:srgbClr>
                </a:bgClr>
              </a:pattFill>
              <a:effectLst>
                <a:innerShdw blurRad="177800">
                  <a:srgbClr val="FFFFFF">
                    <a:lumMod val="50000"/>
                  </a:srgbClr>
                </a:innerShdw>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8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PRORAČUN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8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6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FINANCIJSKI</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6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PLANOVI </a:t>
            </a:r>
            <a:endParaRPr kumimoji="0" lang="en-US" sz="16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endParaRPr>
          </a:p>
        </p:txBody>
      </p:sp>
      <p:sp>
        <p:nvSpPr>
          <p:cNvPr id="7" name="Svitak: okomito 6">
            <a:extLst>
              <a:ext uri="{FF2B5EF4-FFF2-40B4-BE49-F238E27FC236}">
                <a16:creationId xmlns:a16="http://schemas.microsoft.com/office/drawing/2014/main" id="{D278FDA2-1276-C2EE-DE73-6AC801A5AEFC}"/>
              </a:ext>
            </a:extLst>
          </p:cNvPr>
          <p:cNvSpPr/>
          <p:nvPr/>
        </p:nvSpPr>
        <p:spPr bwMode="auto">
          <a:xfrm>
            <a:off x="8234878" y="1060316"/>
            <a:ext cx="1879646" cy="1656184"/>
          </a:xfrm>
          <a:prstGeom prst="verticalScroll">
            <a:avLst/>
          </a:prstGeom>
          <a:ln/>
        </p:spPr>
        <p:style>
          <a:lnRef idx="2">
            <a:schemeClr val="dk1"/>
          </a:lnRef>
          <a:fillRef idx="1">
            <a:schemeClr val="lt1"/>
          </a:fillRef>
          <a:effectRef idx="0">
            <a:schemeClr val="dk1"/>
          </a:effectRef>
          <a:fontRef idx="minor">
            <a:schemeClr val="dk1"/>
          </a:fontRef>
        </p:style>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6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4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IZVJEŠTAJI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4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4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IZVRŠENJU</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4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PRORAČUNA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000" b="1" i="1"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(država) </a:t>
            </a:r>
            <a:endParaRPr kumimoji="0" lang="en-US" sz="1000" b="1" i="1"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endParaRPr>
          </a:p>
        </p:txBody>
      </p:sp>
      <p:sp>
        <p:nvSpPr>
          <p:cNvPr id="8" name="Svitak: okomito 7">
            <a:extLst>
              <a:ext uri="{FF2B5EF4-FFF2-40B4-BE49-F238E27FC236}">
                <a16:creationId xmlns:a16="http://schemas.microsoft.com/office/drawing/2014/main" id="{2DBC159B-FAC6-5C5D-CE41-DCF037A7B020}"/>
              </a:ext>
            </a:extLst>
          </p:cNvPr>
          <p:cNvSpPr/>
          <p:nvPr/>
        </p:nvSpPr>
        <p:spPr bwMode="auto">
          <a:xfrm>
            <a:off x="8215419" y="4826482"/>
            <a:ext cx="1840701" cy="1867483"/>
          </a:xfrm>
          <a:prstGeom prst="verticalScroll">
            <a:avLst/>
          </a:prstGeom>
          <a:ln/>
        </p:spPr>
        <p:style>
          <a:lnRef idx="2">
            <a:schemeClr val="dk1"/>
          </a:lnRef>
          <a:fillRef idx="1">
            <a:schemeClr val="lt1"/>
          </a:fillRef>
          <a:effectRef idx="0">
            <a:schemeClr val="dk1"/>
          </a:effectRef>
          <a:fontRef idx="minor">
            <a:schemeClr val="dk1"/>
          </a:fontRef>
        </p:style>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6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6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4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FINANCIJSKI IZVJEŠTAJI</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4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(opća država) </a:t>
            </a:r>
            <a:endParaRPr kumimoji="0" lang="en-US" sz="14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endParaRPr>
          </a:p>
        </p:txBody>
      </p:sp>
      <p:cxnSp>
        <p:nvCxnSpPr>
          <p:cNvPr id="10" name="Ravni poveznik sa strelicom 9">
            <a:extLst>
              <a:ext uri="{FF2B5EF4-FFF2-40B4-BE49-F238E27FC236}">
                <a16:creationId xmlns:a16="http://schemas.microsoft.com/office/drawing/2014/main" id="{05A9C69A-E538-3C96-9F55-F064C78D7694}"/>
              </a:ext>
            </a:extLst>
          </p:cNvPr>
          <p:cNvCxnSpPr>
            <a:cxnSpLocks/>
          </p:cNvCxnSpPr>
          <p:nvPr/>
        </p:nvCxnSpPr>
        <p:spPr bwMode="auto">
          <a:xfrm>
            <a:off x="3479752" y="3573016"/>
            <a:ext cx="648072" cy="0"/>
          </a:xfrm>
          <a:prstGeom prst="straightConnector1">
            <a:avLst/>
          </a:prstGeom>
          <a:ln w="38100">
            <a:solidFill>
              <a:srgbClr val="79A3D5"/>
            </a:solidFill>
            <a:tailEnd type="triangle"/>
          </a:ln>
        </p:spPr>
        <p:style>
          <a:lnRef idx="1">
            <a:schemeClr val="dk1"/>
          </a:lnRef>
          <a:fillRef idx="0">
            <a:schemeClr val="dk1"/>
          </a:fillRef>
          <a:effectRef idx="0">
            <a:schemeClr val="dk1"/>
          </a:effectRef>
          <a:fontRef idx="minor">
            <a:schemeClr val="tx1"/>
          </a:fontRef>
        </p:style>
      </p:cxnSp>
      <p:cxnSp>
        <p:nvCxnSpPr>
          <p:cNvPr id="12" name="Ravni poveznik sa strelicom 11">
            <a:extLst>
              <a:ext uri="{FF2B5EF4-FFF2-40B4-BE49-F238E27FC236}">
                <a16:creationId xmlns:a16="http://schemas.microsoft.com/office/drawing/2014/main" id="{953457B9-ECCF-B921-B19B-E816214350B9}"/>
              </a:ext>
            </a:extLst>
          </p:cNvPr>
          <p:cNvCxnSpPr>
            <a:cxnSpLocks/>
          </p:cNvCxnSpPr>
          <p:nvPr/>
        </p:nvCxnSpPr>
        <p:spPr bwMode="auto">
          <a:xfrm flipV="1">
            <a:off x="7173587" y="2352080"/>
            <a:ext cx="949187" cy="1313018"/>
          </a:xfrm>
          <a:prstGeom prst="straightConnector1">
            <a:avLst/>
          </a:prstGeom>
          <a:ln w="38100">
            <a:solidFill>
              <a:srgbClr val="79A3D5"/>
            </a:solidFill>
            <a:tailEnd type="triangle"/>
          </a:ln>
        </p:spPr>
        <p:style>
          <a:lnRef idx="1">
            <a:schemeClr val="dk1"/>
          </a:lnRef>
          <a:fillRef idx="0">
            <a:schemeClr val="dk1"/>
          </a:fillRef>
          <a:effectRef idx="0">
            <a:schemeClr val="dk1"/>
          </a:effectRef>
          <a:fontRef idx="minor">
            <a:schemeClr val="tx1"/>
          </a:fontRef>
        </p:style>
      </p:cxnSp>
      <p:cxnSp>
        <p:nvCxnSpPr>
          <p:cNvPr id="16" name="Ravni poveznik sa strelicom 15">
            <a:extLst>
              <a:ext uri="{FF2B5EF4-FFF2-40B4-BE49-F238E27FC236}">
                <a16:creationId xmlns:a16="http://schemas.microsoft.com/office/drawing/2014/main" id="{9C9D0B31-D7A3-D5BF-FE8B-680BA9EDC52D}"/>
              </a:ext>
            </a:extLst>
          </p:cNvPr>
          <p:cNvCxnSpPr>
            <a:cxnSpLocks/>
          </p:cNvCxnSpPr>
          <p:nvPr/>
        </p:nvCxnSpPr>
        <p:spPr bwMode="auto">
          <a:xfrm>
            <a:off x="7182059" y="3665067"/>
            <a:ext cx="1045655" cy="1433567"/>
          </a:xfrm>
          <a:prstGeom prst="straightConnector1">
            <a:avLst/>
          </a:prstGeom>
          <a:ln w="38100">
            <a:solidFill>
              <a:srgbClr val="79A3D5"/>
            </a:solidFill>
            <a:tailEnd type="triangle"/>
          </a:ln>
        </p:spPr>
        <p:style>
          <a:lnRef idx="1">
            <a:schemeClr val="dk1"/>
          </a:lnRef>
          <a:fillRef idx="0">
            <a:schemeClr val="dk1"/>
          </a:fillRef>
          <a:effectRef idx="0">
            <a:schemeClr val="dk1"/>
          </a:effectRef>
          <a:fontRef idx="minor">
            <a:schemeClr val="tx1"/>
          </a:fontRef>
        </p:style>
      </p:cxnSp>
      <p:sp>
        <p:nvSpPr>
          <p:cNvPr id="18" name="Pravokutnik 17">
            <a:extLst>
              <a:ext uri="{FF2B5EF4-FFF2-40B4-BE49-F238E27FC236}">
                <a16:creationId xmlns:a16="http://schemas.microsoft.com/office/drawing/2014/main" id="{45C473D9-F3EF-14E7-0BE3-E0203B2B7930}"/>
              </a:ext>
            </a:extLst>
          </p:cNvPr>
          <p:cNvSpPr/>
          <p:nvPr/>
        </p:nvSpPr>
        <p:spPr bwMode="auto">
          <a:xfrm>
            <a:off x="3346588" y="3158970"/>
            <a:ext cx="914400" cy="18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400" b="1" i="0" u="none" strike="noStrike" kern="1200" cap="none" spc="0" normalizeH="0" baseline="0" noProof="0" dirty="0" smtClean="0">
                <a:ln>
                  <a:noFill/>
                </a:ln>
                <a:solidFill>
                  <a:srgbClr val="000066"/>
                </a:solidFill>
                <a:effectLst/>
                <a:uLnTx/>
                <a:uFillTx/>
                <a:latin typeface="Bahnschrift SemiBold" panose="020B0502040204020203" pitchFamily="34" charset="0"/>
                <a:ea typeface="ＭＳ Ｐゴシック" panose="020B0600070205080204" pitchFamily="34" charset="-128"/>
                <a:cs typeface="+mn-cs"/>
              </a:rPr>
              <a:t>Realizacija</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4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400" b="1" i="0" u="none" strike="noStrike" kern="1200" cap="none" spc="0" normalizeH="0" baseline="0" noProof="0" dirty="0" smtClean="0">
                <a:ln>
                  <a:noFill/>
                </a:ln>
                <a:solidFill>
                  <a:srgbClr val="000066"/>
                </a:solidFill>
                <a:effectLst/>
                <a:uLnTx/>
                <a:uFillTx/>
                <a:latin typeface="Bahnschrift SemiBold" panose="020B0502040204020203" pitchFamily="34" charset="0"/>
                <a:ea typeface="ＭＳ Ｐゴシック" panose="020B0600070205080204" pitchFamily="34" charset="-128"/>
                <a:cs typeface="+mn-cs"/>
              </a:rPr>
              <a:t> </a:t>
            </a:r>
            <a:r>
              <a:rPr kumimoji="0" lang="hr-HR" sz="14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panose="020B0600070205080204" pitchFamily="34" charset="-128"/>
                <a:cs typeface="+mn-cs"/>
              </a:rPr>
              <a:t>proračuna</a:t>
            </a:r>
            <a:r>
              <a:rPr kumimoji="0" lang="hr-HR" sz="2400" b="0"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panose="020B0600070205080204" pitchFamily="34" charset="-128"/>
                <a:cs typeface="+mn-cs"/>
              </a:rPr>
              <a:t> </a:t>
            </a:r>
            <a:endParaRPr kumimoji="0" lang="en-US" sz="2400" b="0"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panose="020B0600070205080204" pitchFamily="34" charset="-128"/>
              <a:cs typeface="+mn-cs"/>
            </a:endParaRPr>
          </a:p>
        </p:txBody>
      </p:sp>
      <p:sp>
        <p:nvSpPr>
          <p:cNvPr id="23" name="Eksplozija: 14 točaka 22">
            <a:extLst>
              <a:ext uri="{FF2B5EF4-FFF2-40B4-BE49-F238E27FC236}">
                <a16:creationId xmlns:a16="http://schemas.microsoft.com/office/drawing/2014/main" id="{A73F3CEA-B17E-A036-B3A2-DEB3A8311212}"/>
              </a:ext>
            </a:extLst>
          </p:cNvPr>
          <p:cNvSpPr/>
          <p:nvPr/>
        </p:nvSpPr>
        <p:spPr bwMode="auto">
          <a:xfrm>
            <a:off x="9959280" y="2925990"/>
            <a:ext cx="914400" cy="914400"/>
          </a:xfrm>
          <a:prstGeom prst="irregularSeal2">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66"/>
              </a:solidFill>
              <a:effectLst/>
              <a:uLnTx/>
              <a:uFillTx/>
              <a:latin typeface="Arial" charset="0"/>
              <a:ea typeface="ＭＳ Ｐゴシック" panose="020B0600070205080204" pitchFamily="34" charset="-128"/>
              <a:cs typeface="+mn-cs"/>
            </a:endParaRPr>
          </a:p>
        </p:txBody>
      </p:sp>
      <p:sp>
        <p:nvSpPr>
          <p:cNvPr id="25" name="Oblačić za govor: ovalni 24">
            <a:extLst>
              <a:ext uri="{FF2B5EF4-FFF2-40B4-BE49-F238E27FC236}">
                <a16:creationId xmlns:a16="http://schemas.microsoft.com/office/drawing/2014/main" id="{DE42D0F0-3DDE-7548-BF66-304180957FE0}"/>
              </a:ext>
            </a:extLst>
          </p:cNvPr>
          <p:cNvSpPr/>
          <p:nvPr/>
        </p:nvSpPr>
        <p:spPr bwMode="auto">
          <a:xfrm rot="697351">
            <a:off x="9457577" y="832538"/>
            <a:ext cx="1381387" cy="829313"/>
          </a:xfrm>
          <a:prstGeom prst="wedgeEllipseCallout">
            <a:avLst/>
          </a:prstGeom>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0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Modificirano novčano načelo </a:t>
            </a:r>
            <a:endParaRPr kumimoji="0" lang="en-US" sz="10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endParaRPr>
          </a:p>
        </p:txBody>
      </p:sp>
      <p:sp>
        <p:nvSpPr>
          <p:cNvPr id="28" name="Oblačić za govor: ovalni 27">
            <a:extLst>
              <a:ext uri="{FF2B5EF4-FFF2-40B4-BE49-F238E27FC236}">
                <a16:creationId xmlns:a16="http://schemas.microsoft.com/office/drawing/2014/main" id="{8D5F0460-FA49-CC3D-61D2-5946A84128F1}"/>
              </a:ext>
            </a:extLst>
          </p:cNvPr>
          <p:cNvSpPr/>
          <p:nvPr/>
        </p:nvSpPr>
        <p:spPr bwMode="auto">
          <a:xfrm>
            <a:off x="1078962" y="5183390"/>
            <a:ext cx="2160240" cy="1125930"/>
          </a:xfrm>
          <a:prstGeom prst="wedgeEllipseCallout">
            <a:avLst>
              <a:gd name="adj1" fmla="val -1051"/>
              <a:gd name="adj2" fmla="val -96003"/>
            </a:avLst>
          </a:prstGeom>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9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Modificirano novčano načelo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900" b="1" i="1"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(država</a:t>
            </a:r>
            <a:r>
              <a:rPr kumimoji="0" lang="hr-HR" sz="900" b="1" i="1" u="none" strike="noStrike" kern="1200" cap="none" spc="0" normalizeH="0" baseline="0" noProof="0" dirty="0" smtClean="0">
                <a:ln>
                  <a:noFill/>
                </a:ln>
                <a:solidFill>
                  <a:srgbClr val="000066"/>
                </a:solidFill>
                <a:effectLst/>
                <a:uLnTx/>
                <a:uFillTx/>
                <a:latin typeface="Bahnschrift SemiBold" panose="020B0502040204020203" pitchFamily="34" charset="0"/>
                <a:ea typeface="ＭＳ Ｐゴシック"/>
                <a:cs typeface="+mn-cs"/>
              </a:rPr>
              <a:t>)</a:t>
            </a:r>
            <a:endParaRPr kumimoji="0" lang="hr-HR" sz="9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9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Modificirano obračunsko načelo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9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a:t>
            </a:r>
            <a:r>
              <a:rPr kumimoji="0" lang="hr-HR" sz="900" b="1" i="1"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JLP(R)S </a:t>
            </a:r>
            <a:r>
              <a:rPr kumimoji="0" lang="hr-HR" sz="9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 </a:t>
            </a:r>
            <a:endParaRPr kumimoji="0" lang="en-US" sz="9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endParaRPr>
          </a:p>
        </p:txBody>
      </p:sp>
      <p:sp>
        <p:nvSpPr>
          <p:cNvPr id="29" name="Oblačić za govor: ovalni 28">
            <a:extLst>
              <a:ext uri="{FF2B5EF4-FFF2-40B4-BE49-F238E27FC236}">
                <a16:creationId xmlns:a16="http://schemas.microsoft.com/office/drawing/2014/main" id="{9018CF61-1018-5661-F6AB-E440FEE6D379}"/>
              </a:ext>
            </a:extLst>
          </p:cNvPr>
          <p:cNvSpPr/>
          <p:nvPr/>
        </p:nvSpPr>
        <p:spPr bwMode="auto">
          <a:xfrm>
            <a:off x="4428195" y="5101682"/>
            <a:ext cx="2736304" cy="702432"/>
          </a:xfrm>
          <a:prstGeom prst="wedgeEllipseCallout">
            <a:avLst>
              <a:gd name="adj1" fmla="val -2372"/>
              <a:gd name="adj2" fmla="val -86480"/>
            </a:avLst>
          </a:prstGeom>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0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Modificirano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0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načelo nastanka događaja  </a:t>
            </a:r>
            <a:endParaRPr kumimoji="0" lang="en-US" sz="10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endParaRPr>
          </a:p>
        </p:txBody>
      </p:sp>
      <p:sp>
        <p:nvSpPr>
          <p:cNvPr id="9" name="Svitak: okomito 8">
            <a:extLst>
              <a:ext uri="{FF2B5EF4-FFF2-40B4-BE49-F238E27FC236}">
                <a16:creationId xmlns:a16="http://schemas.microsoft.com/office/drawing/2014/main" id="{AE979E1B-DCE7-6ACD-6083-7824909C9935}"/>
              </a:ext>
            </a:extLst>
          </p:cNvPr>
          <p:cNvSpPr/>
          <p:nvPr/>
        </p:nvSpPr>
        <p:spPr bwMode="auto">
          <a:xfrm>
            <a:off x="8215418" y="2907940"/>
            <a:ext cx="1879646" cy="1656184"/>
          </a:xfrm>
          <a:prstGeom prst="verticalScroll">
            <a:avLst/>
          </a:prstGeom>
          <a:ln/>
        </p:spPr>
        <p:style>
          <a:lnRef idx="2">
            <a:schemeClr val="dk1"/>
          </a:lnRef>
          <a:fillRef idx="1">
            <a:schemeClr val="lt1"/>
          </a:fillRef>
          <a:effectRef idx="0">
            <a:schemeClr val="dk1"/>
          </a:effectRef>
          <a:fontRef idx="minor">
            <a:schemeClr val="dk1"/>
          </a:fontRef>
        </p:style>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6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4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IZVJEŠTAJI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4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4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IZVRŠENJU</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400" b="1" i="0"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PRORAČUNA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000" b="1" i="1"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rPr>
              <a:t>(JLP(R)S) </a:t>
            </a:r>
            <a:endParaRPr kumimoji="0" lang="en-US" sz="1000" b="1" i="1" u="none" strike="noStrike" kern="1200" cap="none" spc="0" normalizeH="0" baseline="0" noProof="0" dirty="0">
              <a:ln/>
              <a:pattFill prst="dkUpDiag">
                <a:fgClr>
                  <a:srgbClr val="FFFFFF">
                    <a:lumMod val="50000"/>
                  </a:srgbClr>
                </a:fgClr>
                <a:bgClr>
                  <a:srgbClr val="000066">
                    <a:lumMod val="75000"/>
                    <a:lumOff val="25000"/>
                  </a:srgbClr>
                </a:bgClr>
              </a:pattFill>
              <a:effectLst>
                <a:outerShdw blurRad="38100" dist="19050" dir="2700000" algn="tl" rotWithShape="0">
                  <a:srgbClr val="000066">
                    <a:lumMod val="50000"/>
                    <a:alpha val="40000"/>
                  </a:srgbClr>
                </a:outerShdw>
              </a:effectLst>
              <a:uLnTx/>
              <a:uFillTx/>
              <a:latin typeface="Bahnschrift SemiBold" panose="020B0502040204020203" pitchFamily="34" charset="0"/>
              <a:ea typeface="ＭＳ Ｐゴシック"/>
              <a:cs typeface="+mn-cs"/>
            </a:endParaRPr>
          </a:p>
        </p:txBody>
      </p:sp>
      <p:cxnSp>
        <p:nvCxnSpPr>
          <p:cNvPr id="11" name="Ravni poveznik sa strelicom 10">
            <a:extLst>
              <a:ext uri="{FF2B5EF4-FFF2-40B4-BE49-F238E27FC236}">
                <a16:creationId xmlns:a16="http://schemas.microsoft.com/office/drawing/2014/main" id="{C34145EF-42C4-0EE9-64B8-1598EEE21363}"/>
              </a:ext>
            </a:extLst>
          </p:cNvPr>
          <p:cNvCxnSpPr>
            <a:cxnSpLocks/>
          </p:cNvCxnSpPr>
          <p:nvPr/>
        </p:nvCxnSpPr>
        <p:spPr bwMode="auto">
          <a:xfrm>
            <a:off x="7164499" y="3665129"/>
            <a:ext cx="1163999" cy="205212"/>
          </a:xfrm>
          <a:prstGeom prst="straightConnector1">
            <a:avLst/>
          </a:prstGeom>
          <a:ln w="38100">
            <a:solidFill>
              <a:srgbClr val="79A3D5"/>
            </a:solidFill>
            <a:tailEnd type="triangle"/>
          </a:ln>
        </p:spPr>
        <p:style>
          <a:lnRef idx="1">
            <a:schemeClr val="dk1"/>
          </a:lnRef>
          <a:fillRef idx="0">
            <a:schemeClr val="dk1"/>
          </a:fillRef>
          <a:effectRef idx="0">
            <a:schemeClr val="dk1"/>
          </a:effectRef>
          <a:fontRef idx="minor">
            <a:schemeClr val="tx1"/>
          </a:fontRef>
        </p:style>
      </p:cxnSp>
      <p:sp>
        <p:nvSpPr>
          <p:cNvPr id="17" name="Oblačić za govor: ovalni 16">
            <a:extLst>
              <a:ext uri="{FF2B5EF4-FFF2-40B4-BE49-F238E27FC236}">
                <a16:creationId xmlns:a16="http://schemas.microsoft.com/office/drawing/2014/main" id="{7A33F0D5-EDDA-FDC5-1860-03129E78D22B}"/>
              </a:ext>
            </a:extLst>
          </p:cNvPr>
          <p:cNvSpPr/>
          <p:nvPr/>
        </p:nvSpPr>
        <p:spPr bwMode="auto">
          <a:xfrm rot="801822">
            <a:off x="9497014" y="2836726"/>
            <a:ext cx="1381387" cy="824507"/>
          </a:xfrm>
          <a:prstGeom prst="wedgeEllipseCallout">
            <a:avLst/>
          </a:prstGeom>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0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Modificirano  načelo nastanka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0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događaja  </a:t>
            </a:r>
            <a:endParaRPr kumimoji="0" lang="en-US" sz="10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endParaRPr>
          </a:p>
        </p:txBody>
      </p:sp>
      <p:sp>
        <p:nvSpPr>
          <p:cNvPr id="27" name="Oblačić za govor: ovalni 26">
            <a:extLst>
              <a:ext uri="{FF2B5EF4-FFF2-40B4-BE49-F238E27FC236}">
                <a16:creationId xmlns:a16="http://schemas.microsoft.com/office/drawing/2014/main" id="{64F82281-E7E1-4B11-9027-6B531C356033}"/>
              </a:ext>
            </a:extLst>
          </p:cNvPr>
          <p:cNvSpPr/>
          <p:nvPr/>
        </p:nvSpPr>
        <p:spPr bwMode="auto">
          <a:xfrm rot="780545">
            <a:off x="9357631" y="4669270"/>
            <a:ext cx="1375708" cy="858728"/>
          </a:xfrm>
          <a:prstGeom prst="wedgeEllipseCallout">
            <a:avLst/>
          </a:prstGeom>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0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Modificirano  načelo nastanka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0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rPr>
              <a:t>događaja  </a:t>
            </a:r>
            <a:endParaRPr kumimoji="0" lang="en-US" sz="1000" b="1" i="0" u="none" strike="noStrike" kern="1200" cap="none" spc="0" normalizeH="0" baseline="0" noProof="0" dirty="0">
              <a:ln>
                <a:noFill/>
              </a:ln>
              <a:solidFill>
                <a:srgbClr val="000066"/>
              </a:solidFill>
              <a:effectLst/>
              <a:uLnTx/>
              <a:uFillTx/>
              <a:latin typeface="Bahnschrift SemiBold" panose="020B0502040204020203" pitchFamily="34" charset="0"/>
              <a:ea typeface="ＭＳ Ｐゴシック"/>
              <a:cs typeface="+mn-cs"/>
            </a:endParaRPr>
          </a:p>
        </p:txBody>
      </p:sp>
      <p:sp>
        <p:nvSpPr>
          <p:cNvPr id="20"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marR="0" lvl="0" indent="0" algn="l" defTabSz="914400" rtl="0" eaLnBrk="1" fontAlgn="base" latinLnBrk="0" hangingPunct="1">
              <a:lnSpc>
                <a:spcPct val="100000"/>
              </a:lnSpc>
              <a:spcBef>
                <a:spcPct val="0"/>
              </a:spcBef>
              <a:spcAft>
                <a:spcPct val="0"/>
              </a:spcAft>
              <a:buClrTx/>
              <a:buSzTx/>
              <a:buFontTx/>
              <a:buNone/>
              <a:tabLst/>
              <a:defRPr/>
            </a:pPr>
            <a:r>
              <a:rPr kumimoji="0" lang="hr-HR" altLang="sr-Latn-RS" sz="2400" b="1" i="0" u="none" strike="noStrike" kern="0" cap="none" spc="0" normalizeH="0" baseline="0" noProof="0" dirty="0" smtClean="0">
                <a:ln>
                  <a:noFill/>
                </a:ln>
                <a:solidFill>
                  <a:srgbClr val="FFFFFF"/>
                </a:solidFill>
                <a:effectLst/>
                <a:uLnTx/>
                <a:uFillTx/>
                <a:latin typeface="Arial" panose="020B0604020202020204" pitchFamily="34" charset="0"/>
                <a:ea typeface="+mj-ea"/>
                <a:cs typeface="+mj-cs"/>
              </a:rPr>
              <a:t>Primjena različitih načela u</a:t>
            </a:r>
            <a:r>
              <a:rPr kumimoji="0" lang="hr-HR" altLang="sr-Latn-RS" sz="2400" b="1" i="0" u="none" strike="noStrike" kern="0" cap="none" spc="0" normalizeH="0" noProof="0" dirty="0" smtClean="0">
                <a:ln>
                  <a:noFill/>
                </a:ln>
                <a:solidFill>
                  <a:srgbClr val="FFFFFF"/>
                </a:solidFill>
                <a:effectLst/>
                <a:uLnTx/>
                <a:uFillTx/>
                <a:latin typeface="Arial" panose="020B0604020202020204" pitchFamily="34" charset="0"/>
                <a:ea typeface="+mj-ea"/>
                <a:cs typeface="+mj-cs"/>
              </a:rPr>
              <a:t> različitim proračunskim procesima </a:t>
            </a:r>
            <a:r>
              <a:rPr kumimoji="0" lang="hr-HR" altLang="sr-Latn-RS" sz="2400" b="1" i="0" u="none" strike="noStrike" kern="0" cap="none" spc="0" normalizeH="0" baseline="0" noProof="0" dirty="0" smtClean="0">
                <a:ln>
                  <a:noFill/>
                </a:ln>
                <a:solidFill>
                  <a:srgbClr val="FFFFFF"/>
                </a:solidFill>
                <a:effectLst/>
                <a:uLnTx/>
                <a:uFillTx/>
                <a:latin typeface="Arial" panose="020B0604020202020204" pitchFamily="34" charset="0"/>
                <a:ea typeface="+mj-ea"/>
                <a:cs typeface="+mj-cs"/>
              </a:rPr>
              <a:t> </a:t>
            </a:r>
            <a:endParaRPr kumimoji="0" lang="hr-HR" altLang="sr-Latn-RS" sz="2400" b="1" i="0" u="none" strike="noStrike" kern="0" cap="none" spc="0" normalizeH="0" baseline="0" noProof="0" dirty="0">
              <a:ln>
                <a:noFill/>
              </a:ln>
              <a:solidFill>
                <a:srgbClr val="FFFFFF"/>
              </a:solidFill>
              <a:effectLst/>
              <a:uLnTx/>
              <a:uFillTx/>
              <a:latin typeface="Arial" panose="020B0604020202020204" pitchFamily="34" charset="0"/>
              <a:ea typeface="+mj-ea"/>
              <a:cs typeface="+mj-cs"/>
            </a:endParaRPr>
          </a:p>
        </p:txBody>
      </p:sp>
      <p:pic>
        <p:nvPicPr>
          <p:cNvPr id="21" name="Slika 20"/>
          <p:cNvPicPr>
            <a:picLocks noChangeAspect="1"/>
          </p:cNvPicPr>
          <p:nvPr/>
        </p:nvPicPr>
        <p:blipFill>
          <a:blip r:embed="rId2"/>
          <a:stretch>
            <a:fillRect/>
          </a:stretch>
        </p:blipFill>
        <p:spPr>
          <a:xfrm>
            <a:off x="11533020" y="57232"/>
            <a:ext cx="467291" cy="617775"/>
          </a:xfrm>
          <a:prstGeom prst="rect">
            <a:avLst/>
          </a:prstGeom>
        </p:spPr>
      </p:pic>
    </p:spTree>
    <p:extLst>
      <p:ext uri="{BB962C8B-B14F-4D97-AF65-F5344CB8AC3E}">
        <p14:creationId xmlns:p14="http://schemas.microsoft.com/office/powerpoint/2010/main" val="1522702482"/>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idx="1"/>
          </p:nvPr>
        </p:nvSpPr>
        <p:spPr>
          <a:xfrm>
            <a:off x="1415480" y="2276872"/>
            <a:ext cx="9433048" cy="2376264"/>
          </a:xfrm>
          <a:solidFill>
            <a:srgbClr val="5B9BD5"/>
          </a:solidFill>
          <a:ln>
            <a:solidFill>
              <a:srgbClr val="79A3D5"/>
            </a:solidFill>
          </a:ln>
        </p:spPr>
        <p:txBody>
          <a:bodyPr/>
          <a:lstStyle/>
          <a:p>
            <a:pPr marL="0" indent="0" algn="ctr" eaLnBrk="1" hangingPunct="1">
              <a:buNone/>
            </a:pPr>
            <a:r>
              <a:rPr lang="hr-HR" altLang="sr-Latn-RS" sz="3000" dirty="0">
                <a:solidFill>
                  <a:schemeClr val="bg1"/>
                </a:solidFill>
                <a:latin typeface="Bahnschrift SemiBold" panose="020B0502040204020203" pitchFamily="34" charset="0"/>
              </a:rPr>
              <a:t/>
            </a:r>
            <a:br>
              <a:rPr lang="hr-HR" altLang="sr-Latn-RS" sz="3000" dirty="0">
                <a:solidFill>
                  <a:schemeClr val="bg1"/>
                </a:solidFill>
                <a:latin typeface="Bahnschrift SemiBold" panose="020B0502040204020203" pitchFamily="34" charset="0"/>
              </a:rPr>
            </a:br>
            <a:r>
              <a:rPr lang="hr-HR" altLang="sr-Latn-RS" sz="3000" dirty="0" smtClean="0">
                <a:solidFill>
                  <a:schemeClr val="bg1"/>
                </a:solidFill>
                <a:latin typeface="Bahnschrift SemiBold" panose="020B0502040204020203" pitchFamily="34" charset="0"/>
              </a:rPr>
              <a:t>PRAVILNIK O </a:t>
            </a:r>
          </a:p>
          <a:p>
            <a:pPr marL="0" indent="0" algn="ctr" eaLnBrk="1" hangingPunct="1">
              <a:buNone/>
            </a:pPr>
            <a:r>
              <a:rPr lang="hr-HR" altLang="sr-Latn-RS" sz="3000" dirty="0" smtClean="0">
                <a:solidFill>
                  <a:schemeClr val="bg1"/>
                </a:solidFill>
                <a:latin typeface="Bahnschrift SemiBold" panose="020B0502040204020203" pitchFamily="34" charset="0"/>
              </a:rPr>
              <a:t>PRORAČUNSKIM KLASIFIKACIJAMA </a:t>
            </a:r>
            <a:endParaRPr lang="hr-HR" altLang="sr-Latn-RS" sz="3000" dirty="0">
              <a:solidFill>
                <a:schemeClr val="bg1"/>
              </a:solidFill>
              <a:latin typeface="Bahnschrift SemiBold" panose="020B0502040204020203" pitchFamily="34" charset="0"/>
            </a:endParaRPr>
          </a:p>
        </p:txBody>
      </p:sp>
    </p:spTree>
    <p:extLst>
      <p:ext uri="{BB962C8B-B14F-4D97-AF65-F5344CB8AC3E}">
        <p14:creationId xmlns:p14="http://schemas.microsoft.com/office/powerpoint/2010/main" val="386538869"/>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p:cNvPicPr>
            <a:picLocks noChangeAspect="1"/>
          </p:cNvPicPr>
          <p:nvPr/>
        </p:nvPicPr>
        <p:blipFill>
          <a:blip r:embed="rId3"/>
          <a:stretch>
            <a:fillRect/>
          </a:stretch>
        </p:blipFill>
        <p:spPr>
          <a:xfrm>
            <a:off x="11640616" y="144587"/>
            <a:ext cx="359695" cy="475529"/>
          </a:xfrm>
          <a:prstGeom prst="rect">
            <a:avLst/>
          </a:prstGeom>
        </p:spPr>
      </p:pic>
      <p:sp>
        <p:nvSpPr>
          <p:cNvPr id="6" name="Rezervirano mjesto sadržaja 2"/>
          <p:cNvSpPr txBox="1">
            <a:spLocks/>
          </p:cNvSpPr>
          <p:nvPr/>
        </p:nvSpPr>
        <p:spPr>
          <a:xfrm>
            <a:off x="263352" y="908720"/>
            <a:ext cx="11593288" cy="55446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1" indent="-34290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457200" marR="0" lvl="1" indent="-457200" algn="just" defTabSz="914400" rtl="0" eaLnBrk="1" fontAlgn="auto" latinLnBrk="0" hangingPunct="1">
              <a:lnSpc>
                <a:spcPct val="100000"/>
              </a:lnSpc>
              <a:spcBef>
                <a:spcPts val="0"/>
              </a:spcBef>
              <a:spcAft>
                <a:spcPts val="1200"/>
              </a:spcAft>
              <a:buClrTx/>
              <a:buSzTx/>
              <a:buFont typeface="+mj-lt"/>
              <a:buAutoNum type="arabicPeriod"/>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342900" marR="0" lvl="1" indent="-34290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0" marR="0" lvl="1" indent="0" algn="just"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 </a:t>
            </a:r>
            <a:endParaRPr kumimoji="0" lang="hr-HR" altLang="sr-Latn-R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p:txBody>
      </p:sp>
      <p:sp>
        <p:nvSpPr>
          <p:cNvPr id="5"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lvl="0" eaLnBrk="1" hangingPunct="1"/>
            <a:r>
              <a:rPr lang="hr-HR" altLang="sr-Latn-RS" i="0" kern="0" dirty="0" smtClean="0">
                <a:solidFill>
                  <a:prstClr val="white"/>
                </a:solidFill>
                <a:latin typeface="Bahnschrift" panose="020B0502040204020203" pitchFamily="34" charset="0"/>
              </a:rPr>
              <a:t>Pravilnik o proračunskim klasifikacijama </a:t>
            </a:r>
            <a:endParaRPr lang="hr-HR" altLang="sr-Latn-RS" i="0" kern="0" dirty="0">
              <a:solidFill>
                <a:prstClr val="white"/>
              </a:solidFill>
              <a:latin typeface="Bahnschrift" panose="020B0502040204020203" pitchFamily="34" charset="0"/>
            </a:endParaRPr>
          </a:p>
        </p:txBody>
      </p:sp>
      <p:pic>
        <p:nvPicPr>
          <p:cNvPr id="7" name="Slika 6"/>
          <p:cNvPicPr>
            <a:picLocks noChangeAspect="1"/>
          </p:cNvPicPr>
          <p:nvPr/>
        </p:nvPicPr>
        <p:blipFill>
          <a:blip r:embed="rId3"/>
          <a:stretch>
            <a:fillRect/>
          </a:stretch>
        </p:blipFill>
        <p:spPr>
          <a:xfrm>
            <a:off x="11533020" y="57232"/>
            <a:ext cx="467291" cy="617775"/>
          </a:xfrm>
          <a:prstGeom prst="rect">
            <a:avLst/>
          </a:prstGeom>
        </p:spPr>
      </p:pic>
      <p:sp>
        <p:nvSpPr>
          <p:cNvPr id="3" name="Pravokutnik 2"/>
          <p:cNvSpPr/>
          <p:nvPr/>
        </p:nvSpPr>
        <p:spPr>
          <a:xfrm>
            <a:off x="239289" y="1268760"/>
            <a:ext cx="11377264" cy="5016758"/>
          </a:xfrm>
          <a:prstGeom prst="rect">
            <a:avLst/>
          </a:prstGeom>
        </p:spPr>
        <p:txBody>
          <a:bodyPr wrap="square">
            <a:spAutoFit/>
          </a:bodyPr>
          <a:lstStyle/>
          <a:p>
            <a:pPr marL="285750" indent="-285750" algn="just" eaLnBrk="0" fontAlgn="base" hangingPunct="0">
              <a:spcBef>
                <a:spcPts val="600"/>
              </a:spcBef>
              <a:spcAft>
                <a:spcPct val="0"/>
              </a:spcAft>
              <a:buClr>
                <a:srgbClr val="002060"/>
              </a:buClr>
              <a:buSzPct val="123000"/>
              <a:buFont typeface="Arial" panose="020B0604020202020204" pitchFamily="34" charset="0"/>
              <a:buChar char="•"/>
            </a:pPr>
            <a:r>
              <a:rPr lang="hr-HR" b="1" dirty="0">
                <a:solidFill>
                  <a:srgbClr val="000066"/>
                </a:solidFill>
                <a:latin typeface="Bahnschrift SemiBold" panose="020B0502040204020203" pitchFamily="34" charset="0"/>
                <a:ea typeface="ＭＳ Ｐゴシック" panose="020B0600070205080204" pitchFamily="34" charset="-128"/>
              </a:rPr>
              <a:t>U</a:t>
            </a:r>
            <a:r>
              <a:rPr lang="hr-HR" b="1" dirty="0" smtClean="0">
                <a:solidFill>
                  <a:srgbClr val="000066"/>
                </a:solidFill>
                <a:latin typeface="Bahnschrift SemiBold" panose="020B0502040204020203" pitchFamily="34" charset="0"/>
                <a:ea typeface="ＭＳ Ｐゴシック" panose="020B0600070205080204" pitchFamily="34" charset="-128"/>
              </a:rPr>
              <a:t> </a:t>
            </a:r>
            <a:r>
              <a:rPr lang="hr-HR" b="1" dirty="0">
                <a:solidFill>
                  <a:srgbClr val="000066"/>
                </a:solidFill>
                <a:latin typeface="Bahnschrift SemiBold" panose="020B0502040204020203" pitchFamily="34" charset="0"/>
                <a:ea typeface="ＭＳ Ｐゴシック" panose="020B0600070205080204" pitchFamily="34" charset="-128"/>
              </a:rPr>
              <a:t>procesima planiranja, izvršavanja, računovodstvenog evidentiranja i izvještavanja iskazuju se prihodi i primici te rashode i izdaci prema proračunskim </a:t>
            </a:r>
            <a:r>
              <a:rPr lang="hr-HR" b="1" dirty="0" smtClean="0">
                <a:solidFill>
                  <a:srgbClr val="000066"/>
                </a:solidFill>
                <a:latin typeface="Bahnschrift SemiBold" panose="020B0502040204020203" pitchFamily="34" charset="0"/>
                <a:ea typeface="ＭＳ Ｐゴシック" panose="020B0600070205080204" pitchFamily="34" charset="-128"/>
              </a:rPr>
              <a:t>klasifikacijama:</a:t>
            </a:r>
          </a:p>
          <a:p>
            <a:pPr marL="742950" lvl="1" indent="-285750" algn="just" eaLnBrk="0" fontAlgn="base" hangingPunct="0">
              <a:spcBef>
                <a:spcPts val="600"/>
              </a:spcBef>
              <a:spcAft>
                <a:spcPct val="0"/>
              </a:spcAft>
              <a:buClr>
                <a:srgbClr val="002060"/>
              </a:buClr>
              <a:buSzPct val="123000"/>
              <a:buFont typeface="Arial" panose="020B0604020202020204" pitchFamily="34" charset="0"/>
              <a:buChar char="•"/>
            </a:pPr>
            <a:r>
              <a:rPr lang="hr-HR" b="1" dirty="0" smtClean="0">
                <a:solidFill>
                  <a:srgbClr val="000066"/>
                </a:solidFill>
                <a:latin typeface="Bahnschrift SemiBold" panose="020B0502040204020203" pitchFamily="34" charset="0"/>
                <a:ea typeface="ＭＳ Ｐゴシック" panose="020B0600070205080204" pitchFamily="34" charset="-128"/>
              </a:rPr>
              <a:t>organizacijska</a:t>
            </a:r>
            <a:endParaRPr lang="hr-HR" b="1" dirty="0">
              <a:solidFill>
                <a:srgbClr val="000066"/>
              </a:solidFill>
              <a:latin typeface="Bahnschrift SemiBold" panose="020B0502040204020203" pitchFamily="34" charset="0"/>
              <a:ea typeface="ＭＳ Ｐゴシック" panose="020B0600070205080204" pitchFamily="34" charset="-128"/>
            </a:endParaRPr>
          </a:p>
          <a:p>
            <a:pPr marL="742950" lvl="1" indent="-285750" algn="just" eaLnBrk="0" fontAlgn="base" hangingPunct="0">
              <a:spcBef>
                <a:spcPts val="600"/>
              </a:spcBef>
              <a:spcAft>
                <a:spcPct val="0"/>
              </a:spcAft>
              <a:buClr>
                <a:srgbClr val="002060"/>
              </a:buClr>
              <a:buSzPct val="123000"/>
              <a:buFont typeface="Arial" panose="020B0604020202020204" pitchFamily="34" charset="0"/>
              <a:buChar char="•"/>
            </a:pPr>
            <a:r>
              <a:rPr lang="hr-HR" b="1" dirty="0" smtClean="0">
                <a:solidFill>
                  <a:srgbClr val="000066"/>
                </a:solidFill>
                <a:latin typeface="Bahnschrift SemiBold" panose="020B0502040204020203" pitchFamily="34" charset="0"/>
                <a:ea typeface="ＭＳ Ｐゴシック" panose="020B0600070205080204" pitchFamily="34" charset="-128"/>
              </a:rPr>
              <a:t>ekonomska</a:t>
            </a:r>
            <a:endParaRPr lang="hr-HR" b="1" dirty="0">
              <a:solidFill>
                <a:srgbClr val="000066"/>
              </a:solidFill>
              <a:latin typeface="Bahnschrift SemiBold" panose="020B0502040204020203" pitchFamily="34" charset="0"/>
              <a:ea typeface="ＭＳ Ｐゴシック" panose="020B0600070205080204" pitchFamily="34" charset="-128"/>
            </a:endParaRPr>
          </a:p>
          <a:p>
            <a:pPr marL="742950" lvl="1" indent="-285750" algn="just" eaLnBrk="0" fontAlgn="base" hangingPunct="0">
              <a:spcBef>
                <a:spcPts val="600"/>
              </a:spcBef>
              <a:spcAft>
                <a:spcPct val="0"/>
              </a:spcAft>
              <a:buClr>
                <a:srgbClr val="002060"/>
              </a:buClr>
              <a:buSzPct val="123000"/>
              <a:buFont typeface="Arial" panose="020B0604020202020204" pitchFamily="34" charset="0"/>
              <a:buChar char="•"/>
            </a:pPr>
            <a:r>
              <a:rPr lang="hr-HR" b="1" dirty="0" smtClean="0">
                <a:solidFill>
                  <a:srgbClr val="000066"/>
                </a:solidFill>
                <a:latin typeface="Bahnschrift SemiBold" panose="020B0502040204020203" pitchFamily="34" charset="0"/>
                <a:ea typeface="ＭＳ Ｐゴシック" panose="020B0600070205080204" pitchFamily="34" charset="-128"/>
              </a:rPr>
              <a:t>funkcijska</a:t>
            </a:r>
            <a:endParaRPr lang="hr-HR" b="1" dirty="0">
              <a:solidFill>
                <a:srgbClr val="000066"/>
              </a:solidFill>
              <a:latin typeface="Bahnschrift SemiBold" panose="020B0502040204020203" pitchFamily="34" charset="0"/>
              <a:ea typeface="ＭＳ Ｐゴシック" panose="020B0600070205080204" pitchFamily="34" charset="-128"/>
            </a:endParaRPr>
          </a:p>
          <a:p>
            <a:pPr marL="742950" lvl="1" indent="-285750" algn="just" eaLnBrk="0" fontAlgn="base" hangingPunct="0">
              <a:spcBef>
                <a:spcPts val="600"/>
              </a:spcBef>
              <a:spcAft>
                <a:spcPct val="0"/>
              </a:spcAft>
              <a:buClr>
                <a:srgbClr val="002060"/>
              </a:buClr>
              <a:buSzPct val="123000"/>
              <a:buFont typeface="Arial" panose="020B0604020202020204" pitchFamily="34" charset="0"/>
              <a:buChar char="•"/>
            </a:pPr>
            <a:r>
              <a:rPr lang="hr-HR" b="1" dirty="0" smtClean="0">
                <a:solidFill>
                  <a:srgbClr val="000066"/>
                </a:solidFill>
                <a:latin typeface="Bahnschrift SemiBold" panose="020B0502040204020203" pitchFamily="34" charset="0"/>
                <a:ea typeface="ＭＳ Ｐゴシック" panose="020B0600070205080204" pitchFamily="34" charset="-128"/>
              </a:rPr>
              <a:t>lokacijska</a:t>
            </a:r>
            <a:endParaRPr lang="hr-HR" b="1" dirty="0">
              <a:solidFill>
                <a:srgbClr val="000066"/>
              </a:solidFill>
              <a:latin typeface="Bahnschrift SemiBold" panose="020B0502040204020203" pitchFamily="34" charset="0"/>
              <a:ea typeface="ＭＳ Ｐゴシック" panose="020B0600070205080204" pitchFamily="34" charset="-128"/>
            </a:endParaRPr>
          </a:p>
          <a:p>
            <a:pPr marL="742950" lvl="1" indent="-285750" algn="just" eaLnBrk="0" fontAlgn="base" hangingPunct="0">
              <a:spcBef>
                <a:spcPts val="600"/>
              </a:spcBef>
              <a:spcAft>
                <a:spcPct val="0"/>
              </a:spcAft>
              <a:buClr>
                <a:srgbClr val="002060"/>
              </a:buClr>
              <a:buSzPct val="123000"/>
              <a:buFont typeface="Arial" panose="020B0604020202020204" pitchFamily="34" charset="0"/>
              <a:buChar char="•"/>
            </a:pPr>
            <a:r>
              <a:rPr lang="hr-HR" b="1" dirty="0" smtClean="0">
                <a:solidFill>
                  <a:srgbClr val="000066"/>
                </a:solidFill>
                <a:latin typeface="Bahnschrift SemiBold" panose="020B0502040204020203" pitchFamily="34" charset="0"/>
                <a:ea typeface="ＭＳ Ｐゴシック" panose="020B0600070205080204" pitchFamily="34" charset="-128"/>
              </a:rPr>
              <a:t>programska</a:t>
            </a:r>
            <a:endParaRPr lang="hr-HR" b="1" dirty="0">
              <a:solidFill>
                <a:srgbClr val="000066"/>
              </a:solidFill>
              <a:latin typeface="Bahnschrift SemiBold" panose="020B0502040204020203" pitchFamily="34" charset="0"/>
              <a:ea typeface="ＭＳ Ｐゴシック" panose="020B0600070205080204" pitchFamily="34" charset="-128"/>
            </a:endParaRPr>
          </a:p>
          <a:p>
            <a:pPr marL="742950" lvl="1" indent="-285750" algn="just" eaLnBrk="0" fontAlgn="base" hangingPunct="0">
              <a:spcBef>
                <a:spcPts val="600"/>
              </a:spcBef>
              <a:spcAft>
                <a:spcPct val="0"/>
              </a:spcAft>
              <a:buClr>
                <a:srgbClr val="002060"/>
              </a:buClr>
              <a:buSzPct val="123000"/>
              <a:buFont typeface="Arial" panose="020B0604020202020204" pitchFamily="34" charset="0"/>
              <a:buChar char="•"/>
            </a:pPr>
            <a:r>
              <a:rPr lang="hr-HR" b="1" dirty="0" smtClean="0">
                <a:solidFill>
                  <a:srgbClr val="000066"/>
                </a:solidFill>
                <a:latin typeface="Bahnschrift SemiBold" panose="020B0502040204020203" pitchFamily="34" charset="0"/>
                <a:ea typeface="ＭＳ Ｐゴシック" panose="020B0600070205080204" pitchFamily="34" charset="-128"/>
              </a:rPr>
              <a:t>izvori financiranja</a:t>
            </a:r>
            <a:endParaRPr lang="hr-HR" b="1" dirty="0">
              <a:solidFill>
                <a:srgbClr val="000066"/>
              </a:solidFill>
              <a:latin typeface="Bahnschrift SemiBold" panose="020B0502040204020203" pitchFamily="34" charset="0"/>
              <a:ea typeface="ＭＳ Ｐゴシック" panose="020B0600070205080204" pitchFamily="34" charset="-128"/>
            </a:endParaRPr>
          </a:p>
          <a:p>
            <a:pPr marL="742950" lvl="1" indent="-285750" algn="just" eaLnBrk="0" fontAlgn="base" hangingPunct="0">
              <a:spcBef>
                <a:spcPts val="600"/>
              </a:spcBef>
              <a:spcAft>
                <a:spcPct val="0"/>
              </a:spcAft>
              <a:buClr>
                <a:srgbClr val="002060"/>
              </a:buClr>
              <a:buSzPct val="123000"/>
              <a:buFont typeface="Arial" panose="020B0604020202020204" pitchFamily="34" charset="0"/>
              <a:buChar char="•"/>
            </a:pPr>
            <a:endParaRPr lang="hr-HR" b="1" dirty="0" smtClean="0">
              <a:solidFill>
                <a:srgbClr val="000066"/>
              </a:solidFill>
              <a:latin typeface="Bahnschrift SemiBold" panose="020B0502040204020203" pitchFamily="34" charset="0"/>
              <a:ea typeface="ＭＳ Ｐゴシック" panose="020B0600070205080204" pitchFamily="34" charset="-128"/>
            </a:endParaRPr>
          </a:p>
          <a:p>
            <a:pPr marL="285750" lvl="1" indent="-285750" algn="just" eaLnBrk="0" fontAlgn="base" hangingPunct="0">
              <a:spcBef>
                <a:spcPts val="600"/>
              </a:spcBef>
              <a:spcAft>
                <a:spcPct val="0"/>
              </a:spcAft>
              <a:buClr>
                <a:srgbClr val="002060"/>
              </a:buClr>
              <a:buSzPct val="123000"/>
              <a:buFont typeface="Arial" panose="020B0604020202020204" pitchFamily="34" charset="0"/>
              <a:buChar char="•"/>
            </a:pPr>
            <a:r>
              <a:rPr lang="hr-HR" b="1" dirty="0">
                <a:solidFill>
                  <a:srgbClr val="000066"/>
                </a:solidFill>
                <a:latin typeface="Bahnschrift SemiBold" panose="020B0502040204020203" pitchFamily="34" charset="0"/>
                <a:ea typeface="ＭＳ Ｐゴシック" panose="020B0600070205080204" pitchFamily="34" charset="-128"/>
              </a:rPr>
              <a:t>U</a:t>
            </a:r>
            <a:r>
              <a:rPr lang="hr-HR" b="1" dirty="0" smtClean="0">
                <a:solidFill>
                  <a:srgbClr val="000066"/>
                </a:solidFill>
                <a:latin typeface="Bahnschrift SemiBold" panose="020B0502040204020203" pitchFamily="34" charset="0"/>
                <a:ea typeface="ＭＳ Ｐゴシック" panose="020B0600070205080204" pitchFamily="34" charset="-128"/>
              </a:rPr>
              <a:t> </a:t>
            </a:r>
            <a:r>
              <a:rPr lang="hr-HR" b="1" dirty="0">
                <a:solidFill>
                  <a:srgbClr val="000066"/>
                </a:solidFill>
                <a:latin typeface="Bahnschrift SemiBold" panose="020B0502040204020203" pitchFamily="34" charset="0"/>
                <a:ea typeface="ＭＳ Ｐゴシック" panose="020B0600070205080204" pitchFamily="34" charset="-128"/>
              </a:rPr>
              <a:t>odnosu na ranije važeći Pravilnik o proračunskim klasifikacijama, vrste proračunskih klasifikacija ostale </a:t>
            </a:r>
            <a:r>
              <a:rPr lang="hr-HR" b="1" dirty="0" smtClean="0">
                <a:solidFill>
                  <a:srgbClr val="000066"/>
                </a:solidFill>
                <a:latin typeface="Bahnschrift SemiBold" panose="020B0502040204020203" pitchFamily="34" charset="0"/>
                <a:ea typeface="ＭＳ Ｐゴシック" panose="020B0600070205080204" pitchFamily="34" charset="-128"/>
              </a:rPr>
              <a:t>su iste.</a:t>
            </a:r>
          </a:p>
          <a:p>
            <a:pPr marL="0" lvl="1" algn="just" eaLnBrk="0" fontAlgn="base" hangingPunct="0">
              <a:spcBef>
                <a:spcPts val="600"/>
              </a:spcBef>
              <a:spcAft>
                <a:spcPct val="0"/>
              </a:spcAft>
              <a:buClr>
                <a:srgbClr val="002060"/>
              </a:buClr>
              <a:buSzPct val="123000"/>
            </a:pPr>
            <a:endParaRPr lang="hr-HR" b="1" dirty="0" smtClean="0">
              <a:solidFill>
                <a:srgbClr val="000066"/>
              </a:solidFill>
              <a:latin typeface="Bahnschrift SemiBold" panose="020B0502040204020203" pitchFamily="34" charset="0"/>
              <a:ea typeface="ＭＳ Ｐゴシック" panose="020B0600070205080204" pitchFamily="34" charset="-128"/>
            </a:endParaRPr>
          </a:p>
          <a:p>
            <a:pPr marL="285750" lvl="1" indent="-285750" algn="just" eaLnBrk="0" fontAlgn="base" hangingPunct="0">
              <a:spcBef>
                <a:spcPts val="600"/>
              </a:spcBef>
              <a:spcAft>
                <a:spcPct val="0"/>
              </a:spcAft>
              <a:buClr>
                <a:srgbClr val="002060"/>
              </a:buClr>
              <a:buSzPct val="123000"/>
              <a:buFont typeface="Arial" panose="020B0604020202020204" pitchFamily="34" charset="0"/>
              <a:buChar char="•"/>
            </a:pPr>
            <a:r>
              <a:rPr lang="hr-HR" b="1" dirty="0">
                <a:solidFill>
                  <a:srgbClr val="000066"/>
                </a:solidFill>
                <a:latin typeface="Bahnschrift SemiBold" panose="020B0502040204020203" pitchFamily="34" charset="0"/>
                <a:ea typeface="ＭＳ Ｐゴシック" panose="020B0600070205080204" pitchFamily="34" charset="-128"/>
              </a:rPr>
              <a:t>U</a:t>
            </a:r>
            <a:r>
              <a:rPr lang="hr-HR" b="1" dirty="0" smtClean="0">
                <a:solidFill>
                  <a:srgbClr val="000066"/>
                </a:solidFill>
                <a:latin typeface="Bahnschrift SemiBold" panose="020B0502040204020203" pitchFamily="34" charset="0"/>
                <a:ea typeface="ＭＳ Ｐゴシック" panose="020B0600070205080204" pitchFamily="34" charset="-128"/>
              </a:rPr>
              <a:t> </a:t>
            </a:r>
            <a:r>
              <a:rPr lang="hr-HR" b="1" dirty="0">
                <a:solidFill>
                  <a:srgbClr val="000066"/>
                </a:solidFill>
                <a:latin typeface="Bahnschrift SemiBold" panose="020B0502040204020203" pitchFamily="34" charset="0"/>
                <a:ea typeface="ＭＳ Ｐゴシック" panose="020B0600070205080204" pitchFamily="34" charset="-128"/>
              </a:rPr>
              <a:t>cilju unapređenja sadržaja i kvalitete podataka te metodoloških preduvjeta za daljnju informatizaciju proračunskih procesa, novim Pravilnikom su uvedene određene dopune i izmjene u sadržaju i primjeni proračunskih klasifikacija. </a:t>
            </a:r>
          </a:p>
        </p:txBody>
      </p:sp>
    </p:spTree>
    <p:extLst>
      <p:ext uri="{BB962C8B-B14F-4D97-AF65-F5344CB8AC3E}">
        <p14:creationId xmlns:p14="http://schemas.microsoft.com/office/powerpoint/2010/main" val="20512656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p:cNvPicPr>
            <a:picLocks noChangeAspect="1"/>
          </p:cNvPicPr>
          <p:nvPr/>
        </p:nvPicPr>
        <p:blipFill>
          <a:blip r:embed="rId3"/>
          <a:stretch>
            <a:fillRect/>
          </a:stretch>
        </p:blipFill>
        <p:spPr>
          <a:xfrm>
            <a:off x="11640616" y="144587"/>
            <a:ext cx="359695" cy="475529"/>
          </a:xfrm>
          <a:prstGeom prst="rect">
            <a:avLst/>
          </a:prstGeom>
        </p:spPr>
      </p:pic>
      <p:sp>
        <p:nvSpPr>
          <p:cNvPr id="6" name="Rezervirano mjesto sadržaja 2"/>
          <p:cNvSpPr txBox="1">
            <a:spLocks/>
          </p:cNvSpPr>
          <p:nvPr/>
        </p:nvSpPr>
        <p:spPr>
          <a:xfrm>
            <a:off x="263352" y="908720"/>
            <a:ext cx="11593288" cy="55446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1" indent="-34290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457200" marR="0" lvl="1" indent="-457200" algn="just" defTabSz="914400" rtl="0" eaLnBrk="1" fontAlgn="auto" latinLnBrk="0" hangingPunct="1">
              <a:lnSpc>
                <a:spcPct val="100000"/>
              </a:lnSpc>
              <a:spcBef>
                <a:spcPts val="0"/>
              </a:spcBef>
              <a:spcAft>
                <a:spcPts val="1200"/>
              </a:spcAft>
              <a:buClrTx/>
              <a:buSzTx/>
              <a:buFont typeface="+mj-lt"/>
              <a:buAutoNum type="arabicPeriod"/>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342900" marR="0" lvl="1" indent="-34290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0" marR="0" lvl="1" indent="0" algn="just"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hr-H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 </a:t>
            </a:r>
            <a:endParaRPr kumimoji="0" lang="hr-HR" altLang="sr-Latn-R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p:txBody>
      </p:sp>
      <p:sp>
        <p:nvSpPr>
          <p:cNvPr id="5"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lvl="0" eaLnBrk="1" hangingPunct="1"/>
            <a:r>
              <a:rPr lang="hr-HR" altLang="sr-Latn-RS" i="0" kern="0" dirty="0">
                <a:solidFill>
                  <a:prstClr val="white"/>
                </a:solidFill>
                <a:latin typeface="Bahnschrift" panose="020B0502040204020203" pitchFamily="34" charset="0"/>
              </a:rPr>
              <a:t>Pravilnik o proračunskim klasifikacijama </a:t>
            </a:r>
          </a:p>
        </p:txBody>
      </p:sp>
      <p:pic>
        <p:nvPicPr>
          <p:cNvPr id="7" name="Slika 6"/>
          <p:cNvPicPr>
            <a:picLocks noChangeAspect="1"/>
          </p:cNvPicPr>
          <p:nvPr/>
        </p:nvPicPr>
        <p:blipFill>
          <a:blip r:embed="rId3"/>
          <a:stretch>
            <a:fillRect/>
          </a:stretch>
        </p:blipFill>
        <p:spPr>
          <a:xfrm>
            <a:off x="11533020" y="57232"/>
            <a:ext cx="467291" cy="617775"/>
          </a:xfrm>
          <a:prstGeom prst="rect">
            <a:avLst/>
          </a:prstGeom>
        </p:spPr>
      </p:pic>
      <p:sp>
        <p:nvSpPr>
          <p:cNvPr id="3" name="Pravokutnik 2"/>
          <p:cNvSpPr/>
          <p:nvPr/>
        </p:nvSpPr>
        <p:spPr>
          <a:xfrm>
            <a:off x="191344" y="1225689"/>
            <a:ext cx="11124820" cy="5632311"/>
          </a:xfrm>
          <a:prstGeom prst="rect">
            <a:avLst/>
          </a:prstGeom>
        </p:spPr>
        <p:txBody>
          <a:bodyPr wrap="square">
            <a:spAutoFit/>
          </a:bodyPr>
          <a:lstStyle/>
          <a:p>
            <a:pPr marL="285750" lvl="1" indent="-285750" algn="just" eaLnBrk="0" fontAlgn="base" hangingPunct="0">
              <a:spcBef>
                <a:spcPts val="600"/>
              </a:spcBef>
              <a:spcAft>
                <a:spcPct val="0"/>
              </a:spcAft>
              <a:buClr>
                <a:srgbClr val="002060"/>
              </a:buClr>
              <a:buSzPct val="123000"/>
              <a:buFont typeface="Arial" panose="020B0604020202020204" pitchFamily="34" charset="0"/>
              <a:buChar char="•"/>
            </a:pPr>
            <a:r>
              <a:rPr lang="hr-HR" b="1" dirty="0">
                <a:solidFill>
                  <a:srgbClr val="002060"/>
                </a:solidFill>
                <a:latin typeface="Bahnschrift SemiBold" panose="020B0502040204020203" pitchFamily="34" charset="0"/>
                <a:ea typeface="ＭＳ Ｐゴシック" panose="020B0600070205080204" pitchFamily="34" charset="-128"/>
              </a:rPr>
              <a:t>Brojčanu oznaku „2“ za izvor financiranja – ne smiju koriste JLP(R)S </a:t>
            </a:r>
            <a:r>
              <a:rPr lang="hr-HR" dirty="0">
                <a:solidFill>
                  <a:srgbClr val="002060"/>
                </a:solidFill>
                <a:latin typeface="Bahnschrift SemiBold" panose="020B0502040204020203" pitchFamily="34" charset="0"/>
                <a:ea typeface="ＭＳ Ｐゴシック" panose="020B0600070205080204" pitchFamily="34" charset="-128"/>
              </a:rPr>
              <a:t>jer iste ne ostvaraju prihode od doprinosa.</a:t>
            </a:r>
            <a:endParaRPr lang="hr-HR" b="1" dirty="0">
              <a:solidFill>
                <a:srgbClr val="002060"/>
              </a:solidFill>
              <a:latin typeface="Bahnschrift SemiBold" panose="020B0502040204020203" pitchFamily="34" charset="0"/>
              <a:ea typeface="ＭＳ Ｐゴシック" panose="020B0600070205080204" pitchFamily="34" charset="-128"/>
            </a:endParaRPr>
          </a:p>
          <a:p>
            <a:pPr marL="742950" lvl="2" indent="-285750" algn="just" eaLnBrk="0" fontAlgn="base" hangingPunct="0">
              <a:spcBef>
                <a:spcPts val="600"/>
              </a:spcBef>
              <a:spcAft>
                <a:spcPct val="0"/>
              </a:spcAft>
              <a:buClr>
                <a:srgbClr val="002060"/>
              </a:buClr>
              <a:buSzPct val="123000"/>
              <a:buFont typeface="Courier New" panose="02070309020205020404" pitchFamily="49" charset="0"/>
              <a:buChar char="o"/>
            </a:pPr>
            <a:r>
              <a:rPr lang="hr-HR" b="1" dirty="0" smtClean="0">
                <a:solidFill>
                  <a:srgbClr val="000066"/>
                </a:solidFill>
                <a:latin typeface="Bahnschrift SemiBold" panose="020B0502040204020203" pitchFamily="34" charset="0"/>
                <a:ea typeface="ＭＳ Ｐゴシック" panose="020B0600070205080204" pitchFamily="34" charset="-128"/>
              </a:rPr>
              <a:t>novi </a:t>
            </a:r>
            <a:r>
              <a:rPr lang="hr-HR" b="1" dirty="0">
                <a:solidFill>
                  <a:srgbClr val="000066"/>
                </a:solidFill>
                <a:latin typeface="Bahnschrift SemiBold" panose="020B0502040204020203" pitchFamily="34" charset="0"/>
                <a:ea typeface="ＭＳ Ｐゴシック" panose="020B0600070205080204" pitchFamily="34" charset="-128"/>
              </a:rPr>
              <a:t>Pravilnik propisuje da se oznaka 2 - Doprinosi koristi za potrebe planiranja i izvršavanja državnog proračuna te financijskog plana Hrvatskog zavoda za zdravstveno osiguranje </a:t>
            </a:r>
            <a:endParaRPr lang="hr-HR" b="1" dirty="0" smtClean="0">
              <a:solidFill>
                <a:srgbClr val="000066"/>
              </a:solidFill>
              <a:latin typeface="Bahnschrift SemiBold" panose="020B0502040204020203" pitchFamily="34" charset="0"/>
              <a:ea typeface="ＭＳ Ｐゴシック" panose="020B0600070205080204" pitchFamily="34" charset="-128"/>
            </a:endParaRPr>
          </a:p>
          <a:p>
            <a:pPr marL="742950" lvl="2" indent="-285750" algn="just" eaLnBrk="0" fontAlgn="base" hangingPunct="0">
              <a:spcBef>
                <a:spcPts val="600"/>
              </a:spcBef>
              <a:spcAft>
                <a:spcPct val="0"/>
              </a:spcAft>
              <a:buClr>
                <a:srgbClr val="002060"/>
              </a:buClr>
              <a:buSzPct val="123000"/>
              <a:buFont typeface="Courier New" panose="02070309020205020404" pitchFamily="49" charset="0"/>
              <a:buChar char="o"/>
            </a:pPr>
            <a:r>
              <a:rPr lang="hr-HR" b="1" dirty="0" smtClean="0">
                <a:solidFill>
                  <a:srgbClr val="000066"/>
                </a:solidFill>
                <a:latin typeface="Bahnschrift SemiBold" panose="020B0502040204020203" pitchFamily="34" charset="0"/>
                <a:ea typeface="ＭＳ Ｐゴシック" panose="020B0600070205080204" pitchFamily="34" charset="-128"/>
              </a:rPr>
              <a:t>u </a:t>
            </a:r>
            <a:r>
              <a:rPr lang="hr-HR" b="1" dirty="0">
                <a:solidFill>
                  <a:srgbClr val="000066"/>
                </a:solidFill>
                <a:latin typeface="Bahnschrift SemiBold" panose="020B0502040204020203" pitchFamily="34" charset="0"/>
                <a:ea typeface="ＭＳ Ｐゴシック" panose="020B0600070205080204" pitchFamily="34" charset="-128"/>
              </a:rPr>
              <a:t>svrhu ujednačavanja korištenja oznaka razreda izvora financiranja na razini općeg proračuna, s ciljem stvaranja preduvjeta za mogućnost konsolidacije financijskih izvještaja izrađenih po izvorima financiranja. </a:t>
            </a:r>
            <a:endParaRPr lang="hr-HR" b="1" dirty="0" smtClean="0">
              <a:solidFill>
                <a:srgbClr val="000066"/>
              </a:solidFill>
              <a:latin typeface="Bahnschrift SemiBold" panose="020B0502040204020203" pitchFamily="34" charset="0"/>
              <a:ea typeface="ＭＳ Ｐゴシック" panose="020B0600070205080204" pitchFamily="34" charset="-128"/>
            </a:endParaRPr>
          </a:p>
          <a:p>
            <a:pPr marL="742950" lvl="2" indent="-285750" algn="just" eaLnBrk="0" fontAlgn="base" hangingPunct="0">
              <a:lnSpc>
                <a:spcPct val="150000"/>
              </a:lnSpc>
              <a:spcBef>
                <a:spcPts val="600"/>
              </a:spcBef>
              <a:spcAft>
                <a:spcPct val="0"/>
              </a:spcAft>
              <a:buClr>
                <a:srgbClr val="002060"/>
              </a:buClr>
              <a:buSzPct val="123000"/>
              <a:buFont typeface="Arial" panose="020B0604020202020204" pitchFamily="34" charset="0"/>
              <a:buChar char="•"/>
            </a:pPr>
            <a:endParaRPr lang="hr-HR" b="1" dirty="0">
              <a:solidFill>
                <a:srgbClr val="000066"/>
              </a:solidFill>
              <a:latin typeface="Bahnschrift SemiBold" panose="020B0502040204020203" pitchFamily="34" charset="0"/>
              <a:ea typeface="ＭＳ Ｐゴシック" panose="020B0600070205080204" pitchFamily="34" charset="-128"/>
            </a:endParaRPr>
          </a:p>
          <a:p>
            <a:pPr marL="285750" lvl="1" indent="-285750" algn="just" eaLnBrk="0" fontAlgn="base" hangingPunct="0">
              <a:lnSpc>
                <a:spcPct val="150000"/>
              </a:lnSpc>
              <a:spcBef>
                <a:spcPts val="600"/>
              </a:spcBef>
              <a:spcAft>
                <a:spcPct val="0"/>
              </a:spcAft>
              <a:buClr>
                <a:srgbClr val="002060"/>
              </a:buClr>
              <a:buSzPct val="123000"/>
              <a:buFont typeface="Arial" panose="020B0604020202020204" pitchFamily="34" charset="0"/>
              <a:buChar char="•"/>
            </a:pPr>
            <a:r>
              <a:rPr lang="hr-HR" b="1" dirty="0" smtClean="0">
                <a:solidFill>
                  <a:srgbClr val="000066"/>
                </a:solidFill>
                <a:latin typeface="Bahnschrift SemiBold" panose="020B0502040204020203" pitchFamily="34" charset="0"/>
                <a:ea typeface="ＭＳ Ｐゴシック" panose="020B0600070205080204" pitchFamily="34" charset="-128"/>
              </a:rPr>
              <a:t>Dodjela statusa razdjela državnog proračuna</a:t>
            </a:r>
          </a:p>
          <a:p>
            <a:pPr marL="285750" lvl="1" indent="-285750" algn="just" eaLnBrk="0" fontAlgn="base" hangingPunct="0">
              <a:lnSpc>
                <a:spcPct val="150000"/>
              </a:lnSpc>
              <a:spcBef>
                <a:spcPts val="600"/>
              </a:spcBef>
              <a:spcAft>
                <a:spcPct val="0"/>
              </a:spcAft>
              <a:buClr>
                <a:srgbClr val="002060"/>
              </a:buClr>
              <a:buSzPct val="123000"/>
              <a:buFont typeface="Arial" panose="020B0604020202020204" pitchFamily="34" charset="0"/>
              <a:buChar char="•"/>
            </a:pPr>
            <a:r>
              <a:rPr lang="hr-HR" b="1" dirty="0" smtClean="0">
                <a:solidFill>
                  <a:srgbClr val="000066"/>
                </a:solidFill>
                <a:latin typeface="Bahnschrift SemiBold" panose="020B0502040204020203" pitchFamily="34" charset="0"/>
                <a:ea typeface="ＭＳ Ｐゴシック" panose="020B0600070205080204" pitchFamily="34" charset="-128"/>
              </a:rPr>
              <a:t>Uspostava specifičnih glava „Zbirne glave” i „Ostali izdaci države”</a:t>
            </a:r>
          </a:p>
          <a:p>
            <a:pPr marL="285750" lvl="1" indent="-285750" algn="just" eaLnBrk="0" fontAlgn="base" hangingPunct="0">
              <a:lnSpc>
                <a:spcPct val="150000"/>
              </a:lnSpc>
              <a:spcBef>
                <a:spcPts val="600"/>
              </a:spcBef>
              <a:spcAft>
                <a:spcPct val="0"/>
              </a:spcAft>
              <a:buClr>
                <a:srgbClr val="002060"/>
              </a:buClr>
              <a:buSzPct val="123000"/>
              <a:buFont typeface="Arial" panose="020B0604020202020204" pitchFamily="34" charset="0"/>
              <a:buChar char="•"/>
            </a:pPr>
            <a:r>
              <a:rPr lang="hr-HR" b="1" dirty="0" smtClean="0">
                <a:solidFill>
                  <a:srgbClr val="000066"/>
                </a:solidFill>
                <a:latin typeface="Bahnschrift SemiBold" panose="020B0502040204020203" pitchFamily="34" charset="0"/>
                <a:ea typeface="ＭＳ Ｐゴシック" panose="020B0600070205080204" pitchFamily="34" charset="-128"/>
              </a:rPr>
              <a:t>Status izvanproračunskih korisnika</a:t>
            </a:r>
          </a:p>
          <a:p>
            <a:pPr marL="285750" lvl="1" indent="-285750" algn="just" eaLnBrk="0" fontAlgn="base" hangingPunct="0">
              <a:lnSpc>
                <a:spcPct val="150000"/>
              </a:lnSpc>
              <a:spcBef>
                <a:spcPts val="600"/>
              </a:spcBef>
              <a:spcAft>
                <a:spcPct val="0"/>
              </a:spcAft>
              <a:buClr>
                <a:srgbClr val="002060"/>
              </a:buClr>
              <a:buSzPct val="123000"/>
              <a:buFont typeface="Arial" panose="020B0604020202020204" pitchFamily="34" charset="0"/>
              <a:buChar char="•"/>
            </a:pPr>
            <a:r>
              <a:rPr lang="hr-HR" b="1" dirty="0" smtClean="0">
                <a:solidFill>
                  <a:srgbClr val="000066"/>
                </a:solidFill>
                <a:latin typeface="Bahnschrift SemiBold" panose="020B0502040204020203" pitchFamily="34" charset="0"/>
                <a:ea typeface="ＭＳ Ｐゴシック" panose="020B0600070205080204" pitchFamily="34" charset="-128"/>
              </a:rPr>
              <a:t>Zadržavanje brojčanih oznaka aktivnosti i projekata koji traju dulje od jedne proračunske godine</a:t>
            </a:r>
          </a:p>
          <a:p>
            <a:pPr marL="742950" lvl="2" indent="-285750" algn="just" eaLnBrk="0" fontAlgn="base" hangingPunct="0">
              <a:lnSpc>
                <a:spcPct val="150000"/>
              </a:lnSpc>
              <a:spcBef>
                <a:spcPts val="600"/>
              </a:spcBef>
              <a:spcAft>
                <a:spcPct val="0"/>
              </a:spcAft>
              <a:buClr>
                <a:srgbClr val="002060"/>
              </a:buClr>
              <a:buSzPct val="123000"/>
              <a:buFont typeface="Arial" panose="020B0604020202020204" pitchFamily="34" charset="0"/>
              <a:buChar char="•"/>
            </a:pPr>
            <a:endParaRPr lang="hr-HR" b="1" dirty="0">
              <a:solidFill>
                <a:srgbClr val="000066"/>
              </a:solidFill>
              <a:latin typeface="Bahnschrift SemiBold" panose="020B0502040204020203" pitchFamily="34" charset="0"/>
              <a:ea typeface="ＭＳ Ｐゴシック" panose="020B0600070205080204" pitchFamily="34" charset="-128"/>
            </a:endParaRPr>
          </a:p>
          <a:p>
            <a:pPr marL="742950" lvl="2" indent="-285750" algn="just" eaLnBrk="0" fontAlgn="base" hangingPunct="0">
              <a:lnSpc>
                <a:spcPct val="150000"/>
              </a:lnSpc>
              <a:spcBef>
                <a:spcPts val="600"/>
              </a:spcBef>
              <a:spcAft>
                <a:spcPct val="0"/>
              </a:spcAft>
              <a:buClr>
                <a:srgbClr val="002060"/>
              </a:buClr>
              <a:buSzPct val="123000"/>
              <a:buFont typeface="Arial" panose="020B0604020202020204" pitchFamily="34" charset="0"/>
              <a:buChar char="•"/>
            </a:pPr>
            <a:endParaRPr lang="hr-HR" b="1" dirty="0" smtClean="0">
              <a:solidFill>
                <a:srgbClr val="000066"/>
              </a:solidFill>
              <a:latin typeface="Bahnschrift SemiBold" panose="020B0502040204020203" pitchFamily="34" charset="0"/>
              <a:ea typeface="ＭＳ Ｐゴシック" panose="020B0600070205080204" pitchFamily="34" charset="-128"/>
            </a:endParaRPr>
          </a:p>
        </p:txBody>
      </p:sp>
    </p:spTree>
    <p:extLst>
      <p:ext uri="{BB962C8B-B14F-4D97-AF65-F5344CB8AC3E}">
        <p14:creationId xmlns:p14="http://schemas.microsoft.com/office/powerpoint/2010/main" val="41955184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idx="1"/>
          </p:nvPr>
        </p:nvSpPr>
        <p:spPr>
          <a:xfrm>
            <a:off x="1415480" y="2276872"/>
            <a:ext cx="9433048" cy="2376264"/>
          </a:xfrm>
          <a:solidFill>
            <a:srgbClr val="79A3D5"/>
          </a:solidFill>
          <a:ln>
            <a:solidFill>
              <a:srgbClr val="79A3D5"/>
            </a:solidFill>
          </a:ln>
        </p:spPr>
        <p:txBody>
          <a:bodyPr/>
          <a:lstStyle/>
          <a:p>
            <a:pPr marL="0" indent="0" algn="ctr" eaLnBrk="1" hangingPunct="1">
              <a:buNone/>
            </a:pPr>
            <a:r>
              <a:rPr lang="hr-HR" altLang="sr-Latn-RS" sz="3000" dirty="0">
                <a:solidFill>
                  <a:schemeClr val="bg1"/>
                </a:solidFill>
                <a:latin typeface="Bahnschrift SemiBold" panose="020B0502040204020203" pitchFamily="34" charset="0"/>
              </a:rPr>
              <a:t/>
            </a:r>
            <a:br>
              <a:rPr lang="hr-HR" altLang="sr-Latn-RS" sz="3000" dirty="0">
                <a:solidFill>
                  <a:schemeClr val="bg1"/>
                </a:solidFill>
                <a:latin typeface="Bahnschrift SemiBold" panose="020B0502040204020203" pitchFamily="34" charset="0"/>
              </a:rPr>
            </a:br>
            <a:r>
              <a:rPr lang="hr-HR" altLang="sr-Latn-RS" sz="3000" dirty="0" smtClean="0">
                <a:solidFill>
                  <a:schemeClr val="bg1"/>
                </a:solidFill>
                <a:latin typeface="Bahnschrift SemiBold" panose="020B0502040204020203" pitchFamily="34" charset="0"/>
              </a:rPr>
              <a:t>PRAVILNIK </a:t>
            </a:r>
            <a:r>
              <a:rPr lang="hr-HR" altLang="sr-Latn-RS" sz="3000" dirty="0">
                <a:solidFill>
                  <a:schemeClr val="bg1"/>
                </a:solidFill>
                <a:latin typeface="Bahnschrift SemiBold" panose="020B0502040204020203" pitchFamily="34" charset="0"/>
              </a:rPr>
              <a:t>O PRORAČUNSKOM RAČUNOVODSTVU I RAČUNSKOM PLANU</a:t>
            </a:r>
            <a:br>
              <a:rPr lang="hr-HR" altLang="sr-Latn-RS" sz="3000" dirty="0">
                <a:solidFill>
                  <a:schemeClr val="bg1"/>
                </a:solidFill>
                <a:latin typeface="Bahnschrift SemiBold" panose="020B0502040204020203" pitchFamily="34" charset="0"/>
              </a:rPr>
            </a:br>
            <a:endParaRPr lang="hr-HR" altLang="sr-Latn-RS" sz="3000" dirty="0">
              <a:solidFill>
                <a:schemeClr val="bg1"/>
              </a:solidFill>
              <a:latin typeface="Bahnschrift SemiBold" panose="020B0502040204020203" pitchFamily="34" charset="0"/>
            </a:endParaRPr>
          </a:p>
        </p:txBody>
      </p:sp>
    </p:spTree>
    <p:extLst>
      <p:ext uri="{BB962C8B-B14F-4D97-AF65-F5344CB8AC3E}">
        <p14:creationId xmlns:p14="http://schemas.microsoft.com/office/powerpoint/2010/main" val="1177443250"/>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Pravokutnik 9"/>
          <p:cNvSpPr>
            <a:spLocks noChangeArrowheads="1"/>
          </p:cNvSpPr>
          <p:nvPr/>
        </p:nvSpPr>
        <p:spPr bwMode="auto">
          <a:xfrm>
            <a:off x="335360" y="980728"/>
            <a:ext cx="11521280" cy="478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ts val="2200"/>
              </a:spcBef>
              <a:buClr>
                <a:srgbClr val="3783FF"/>
              </a:buClr>
              <a:buSzPct val="123000"/>
              <a:buFont typeface="Symbol" panose="05050102010706020507" pitchFamily="18" charset="2"/>
              <a:buChar char="¨"/>
              <a:defRPr>
                <a:solidFill>
                  <a:schemeClr val="tx1"/>
                </a:solidFill>
                <a:latin typeface="Frutiger 55 Roman" pitchFamily="34" charset="0"/>
                <a:ea typeface="ＭＳ Ｐゴシック" panose="020B0600070205080204" pitchFamily="34" charset="-128"/>
              </a:defRPr>
            </a:lvl1pPr>
            <a:lvl2pPr marL="742950" indent="-285750">
              <a:spcBef>
                <a:spcPts val="400"/>
              </a:spcBef>
              <a:buClr>
                <a:schemeClr val="tx1"/>
              </a:buClr>
              <a:buSzPct val="77000"/>
              <a:buChar char="—"/>
              <a:defRPr sz="1600">
                <a:solidFill>
                  <a:schemeClr val="tx1"/>
                </a:solidFill>
                <a:latin typeface="Frutiger 55 Roman" pitchFamily="34" charset="0"/>
                <a:ea typeface="ＭＳ Ｐゴシック" panose="020B0600070205080204" pitchFamily="34" charset="-128"/>
              </a:defRPr>
            </a:lvl2pPr>
            <a:lvl3pPr marL="11430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3pPr>
            <a:lvl4pPr marL="16002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4pPr>
            <a:lvl5pPr marL="20574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5pPr>
            <a:lvl6pPr marL="25146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6pPr>
            <a:lvl7pPr marL="29718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7pPr>
            <a:lvl8pPr marL="34290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8pPr>
            <a:lvl9pPr marL="38862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9pPr>
          </a:lstStyle>
          <a:p>
            <a:pPr marL="0" indent="0" algn="just" eaLnBrk="0" fontAlgn="base" hangingPunct="0">
              <a:spcBef>
                <a:spcPts val="600"/>
              </a:spcBef>
              <a:spcAft>
                <a:spcPct val="0"/>
              </a:spcAft>
              <a:buNone/>
            </a:pPr>
            <a:endParaRPr lang="hr-HR" altLang="en-US" b="1" dirty="0">
              <a:solidFill>
                <a:srgbClr val="000066"/>
              </a:solidFill>
            </a:endParaRPr>
          </a:p>
          <a:p>
            <a:pPr algn="just" eaLnBrk="0" fontAlgn="base" hangingPunct="0">
              <a:spcBef>
                <a:spcPts val="1800"/>
              </a:spcBef>
              <a:spcAft>
                <a:spcPct val="0"/>
              </a:spcAft>
              <a:buClr>
                <a:srgbClr val="002060"/>
              </a:buClr>
              <a:buFont typeface="Arial" panose="020B0604020202020204" pitchFamily="34" charset="0"/>
              <a:buChar char="•"/>
            </a:pPr>
            <a:r>
              <a:rPr lang="hr-HR" altLang="en-US" sz="2000" dirty="0">
                <a:solidFill>
                  <a:srgbClr val="000066"/>
                </a:solidFill>
                <a:latin typeface="Bahnschrift SemiBold" panose="020B0502040204020203" pitchFamily="34" charset="0"/>
              </a:rPr>
              <a:t>računovodstvene evidencije i financijski izvještaji glavni su izvor podataka za fiskalnu statistiku</a:t>
            </a:r>
          </a:p>
          <a:p>
            <a:pPr algn="just" eaLnBrk="0" fontAlgn="base" hangingPunct="0">
              <a:spcBef>
                <a:spcPts val="1800"/>
              </a:spcBef>
              <a:spcAft>
                <a:spcPct val="0"/>
              </a:spcAft>
              <a:buClr>
                <a:srgbClr val="002060"/>
              </a:buClr>
              <a:buFont typeface="Arial" panose="020B0604020202020204" pitchFamily="34" charset="0"/>
              <a:buChar char="•"/>
            </a:pPr>
            <a:r>
              <a:rPr lang="hr-HR" altLang="en-US" sz="2000" dirty="0">
                <a:solidFill>
                  <a:srgbClr val="000066"/>
                </a:solidFill>
                <a:latin typeface="Bahnschrift SemiBold" panose="020B0502040204020203" pitchFamily="34" charset="0"/>
              </a:rPr>
              <a:t>dva najvažnija pokazatelja fiskalne održivosti neke zemlje su:</a:t>
            </a:r>
          </a:p>
          <a:p>
            <a:pPr lvl="1" eaLnBrk="0" fontAlgn="base" hangingPunct="0">
              <a:spcAft>
                <a:spcPts val="600"/>
              </a:spcAft>
              <a:buClr>
                <a:srgbClr val="002060"/>
              </a:buClr>
              <a:buFont typeface="Arial" panose="020B0604020202020204" pitchFamily="34" charset="0"/>
              <a:buChar char="•"/>
              <a:defRPr/>
            </a:pPr>
            <a:r>
              <a:rPr lang="hr-HR" sz="1800" dirty="0">
                <a:solidFill>
                  <a:srgbClr val="0070C0"/>
                </a:solidFill>
                <a:latin typeface="Bahnschrift SemiBold" panose="020B0502040204020203" pitchFamily="34" charset="0"/>
              </a:rPr>
              <a:t>visina javnog duga </a:t>
            </a:r>
            <a:endParaRPr lang="hr-HR" sz="1800" dirty="0">
              <a:solidFill>
                <a:srgbClr val="000066"/>
              </a:solidFill>
              <a:latin typeface="Bahnschrift SemiBold" panose="020B0502040204020203" pitchFamily="34" charset="0"/>
            </a:endParaRPr>
          </a:p>
          <a:p>
            <a:pPr lvl="1" eaLnBrk="0" fontAlgn="base" hangingPunct="0">
              <a:spcAft>
                <a:spcPts val="600"/>
              </a:spcAft>
              <a:buClr>
                <a:srgbClr val="002060"/>
              </a:buClr>
              <a:buFont typeface="Arial" panose="020B0604020202020204" pitchFamily="34" charset="0"/>
              <a:buChar char="•"/>
              <a:defRPr/>
            </a:pPr>
            <a:r>
              <a:rPr lang="hr-HR" sz="1800" dirty="0">
                <a:solidFill>
                  <a:srgbClr val="0070C0"/>
                </a:solidFill>
                <a:latin typeface="Bahnschrift SemiBold" panose="020B0502040204020203" pitchFamily="34" charset="0"/>
              </a:rPr>
              <a:t>rezultat opće države – deficit / suficit</a:t>
            </a:r>
            <a:endParaRPr lang="hr-HR" altLang="en-US" sz="1800" dirty="0">
              <a:solidFill>
                <a:srgbClr val="000066"/>
              </a:solidFill>
              <a:latin typeface="Bahnschrift SemiBold" panose="020B0502040204020203" pitchFamily="34" charset="0"/>
            </a:endParaRPr>
          </a:p>
          <a:p>
            <a:pPr algn="just" eaLnBrk="0" fontAlgn="base" hangingPunct="0">
              <a:spcBef>
                <a:spcPts val="1800"/>
              </a:spcBef>
              <a:spcAft>
                <a:spcPct val="0"/>
              </a:spcAft>
              <a:buClr>
                <a:srgbClr val="002060"/>
              </a:buClr>
              <a:buFont typeface="Arial" panose="020B0604020202020204" pitchFamily="34" charset="0"/>
              <a:buChar char="•"/>
            </a:pPr>
            <a:r>
              <a:rPr lang="hr-HR" altLang="en-US" sz="2000" dirty="0">
                <a:solidFill>
                  <a:srgbClr val="000066"/>
                </a:solidFill>
                <a:latin typeface="Bahnschrift SemiBold" panose="020B0502040204020203" pitchFamily="34" charset="0"/>
              </a:rPr>
              <a:t>fiskalna statistika temelji se na ESA 2010 metodologiji</a:t>
            </a:r>
          </a:p>
          <a:p>
            <a:pPr algn="just" eaLnBrk="0" fontAlgn="base" hangingPunct="0">
              <a:spcBef>
                <a:spcPts val="1800"/>
              </a:spcBef>
              <a:spcAft>
                <a:spcPct val="0"/>
              </a:spcAft>
              <a:buClr>
                <a:srgbClr val="002060"/>
              </a:buClr>
              <a:buFont typeface="Arial" panose="020B0604020202020204" pitchFamily="34" charset="0"/>
              <a:buChar char="•"/>
            </a:pPr>
            <a:r>
              <a:rPr lang="hr-HR" altLang="en-US" sz="2000" dirty="0">
                <a:solidFill>
                  <a:srgbClr val="000066"/>
                </a:solidFill>
                <a:latin typeface="Bahnschrift SemiBold" panose="020B0502040204020203" pitchFamily="34" charset="0"/>
              </a:rPr>
              <a:t>ESA 2010 metodologija temelji se na obračunskoj računovodstvenoj osnovi</a:t>
            </a:r>
          </a:p>
          <a:p>
            <a:pPr algn="just" eaLnBrk="0" fontAlgn="base" hangingPunct="0">
              <a:spcBef>
                <a:spcPts val="1800"/>
              </a:spcBef>
              <a:spcAft>
                <a:spcPct val="0"/>
              </a:spcAft>
              <a:buClr>
                <a:srgbClr val="002060"/>
              </a:buClr>
              <a:buFont typeface="Arial" panose="020B0604020202020204" pitchFamily="34" charset="0"/>
              <a:buChar char="•"/>
            </a:pPr>
            <a:r>
              <a:rPr lang="hr-HR" altLang="en-US" sz="2000" dirty="0">
                <a:solidFill>
                  <a:srgbClr val="FF0000"/>
                </a:solidFill>
                <a:latin typeface="Bahnschrift SemiBold" panose="020B0502040204020203" pitchFamily="34" charset="0"/>
              </a:rPr>
              <a:t>kvaliteta i usporedivost podataka </a:t>
            </a:r>
            <a:r>
              <a:rPr lang="hr-HR" altLang="en-US" sz="2000" dirty="0">
                <a:solidFill>
                  <a:srgbClr val="000066"/>
                </a:solidFill>
                <a:latin typeface="Bahnschrift SemiBold" panose="020B0502040204020203" pitchFamily="34" charset="0"/>
              </a:rPr>
              <a:t>koje osiguravaju nacionalni računovodstveni sustavi od izuzetnog je značaja!</a:t>
            </a:r>
          </a:p>
          <a:p>
            <a:pPr algn="just" eaLnBrk="0" fontAlgn="base" hangingPunct="0">
              <a:spcBef>
                <a:spcPts val="1800"/>
              </a:spcBef>
              <a:spcAft>
                <a:spcPct val="0"/>
              </a:spcAft>
              <a:buFont typeface="Arial" panose="020B0604020202020204" pitchFamily="34" charset="0"/>
              <a:buChar char="•"/>
            </a:pPr>
            <a:endParaRPr lang="hr-HR" altLang="en-US" sz="2000" b="1" dirty="0">
              <a:solidFill>
                <a:srgbClr val="000066"/>
              </a:solidFill>
            </a:endParaRPr>
          </a:p>
        </p:txBody>
      </p:sp>
      <p:sp>
        <p:nvSpPr>
          <p:cNvPr id="4"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dirty="0">
                <a:solidFill>
                  <a:schemeClr val="bg1"/>
                </a:solidFill>
                <a:latin typeface="Bahnschrift SemiBold" panose="020B0502040204020203" pitchFamily="34" charset="0"/>
              </a:rPr>
              <a:t>Značaj proračunskog računovodstva </a:t>
            </a:r>
            <a:endParaRPr lang="hr-HR" altLang="sr-Latn-RS" i="0" kern="0" dirty="0">
              <a:solidFill>
                <a:schemeClr val="bg1"/>
              </a:solidFill>
              <a:latin typeface="Arial" panose="020B0604020202020204" pitchFamily="34" charset="0"/>
            </a:endParaRPr>
          </a:p>
        </p:txBody>
      </p:sp>
      <p:pic>
        <p:nvPicPr>
          <p:cNvPr id="5" name="Slika 4"/>
          <p:cNvPicPr>
            <a:picLocks noChangeAspect="1"/>
          </p:cNvPicPr>
          <p:nvPr/>
        </p:nvPicPr>
        <p:blipFill>
          <a:blip r:embed="rId2"/>
          <a:stretch>
            <a:fillRect/>
          </a:stretch>
        </p:blipFill>
        <p:spPr>
          <a:xfrm>
            <a:off x="11533020" y="57232"/>
            <a:ext cx="467291" cy="617775"/>
          </a:xfrm>
          <a:prstGeom prst="rect">
            <a:avLst/>
          </a:prstGeom>
        </p:spPr>
      </p:pic>
    </p:spTree>
    <p:extLst>
      <p:ext uri="{BB962C8B-B14F-4D97-AF65-F5344CB8AC3E}">
        <p14:creationId xmlns:p14="http://schemas.microsoft.com/office/powerpoint/2010/main" val="1264739801"/>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Pravokutnik 9"/>
          <p:cNvSpPr>
            <a:spLocks noChangeArrowheads="1"/>
          </p:cNvSpPr>
          <p:nvPr/>
        </p:nvSpPr>
        <p:spPr bwMode="auto">
          <a:xfrm>
            <a:off x="335360" y="1052736"/>
            <a:ext cx="11449272" cy="498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ts val="2200"/>
              </a:spcBef>
              <a:buClr>
                <a:srgbClr val="3783FF"/>
              </a:buClr>
              <a:buSzPct val="123000"/>
              <a:buFont typeface="Symbol" panose="05050102010706020507" pitchFamily="18" charset="2"/>
              <a:buChar char="¨"/>
              <a:defRPr>
                <a:solidFill>
                  <a:schemeClr val="tx1"/>
                </a:solidFill>
                <a:latin typeface="Frutiger 55 Roman" pitchFamily="34" charset="0"/>
                <a:ea typeface="ＭＳ Ｐゴシック" panose="020B0600070205080204" pitchFamily="34" charset="-128"/>
              </a:defRPr>
            </a:lvl1pPr>
            <a:lvl2pPr marL="742950" indent="-285750">
              <a:spcBef>
                <a:spcPts val="400"/>
              </a:spcBef>
              <a:buClr>
                <a:schemeClr val="tx1"/>
              </a:buClr>
              <a:buSzPct val="77000"/>
              <a:buChar char="—"/>
              <a:defRPr sz="1600">
                <a:solidFill>
                  <a:schemeClr val="tx1"/>
                </a:solidFill>
                <a:latin typeface="Frutiger 55 Roman" pitchFamily="34" charset="0"/>
                <a:ea typeface="ＭＳ Ｐゴシック" panose="020B0600070205080204" pitchFamily="34" charset="-128"/>
              </a:defRPr>
            </a:lvl2pPr>
            <a:lvl3pPr marL="11430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3pPr>
            <a:lvl4pPr marL="16002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4pPr>
            <a:lvl5pPr marL="20574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5pPr>
            <a:lvl6pPr marL="25146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6pPr>
            <a:lvl7pPr marL="29718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7pPr>
            <a:lvl8pPr marL="34290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8pPr>
            <a:lvl9pPr marL="38862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9pPr>
          </a:lstStyle>
          <a:p>
            <a:pPr marL="0" indent="0" algn="just" eaLnBrk="0" fontAlgn="base" hangingPunct="0">
              <a:spcBef>
                <a:spcPts val="1800"/>
              </a:spcBef>
              <a:spcAft>
                <a:spcPct val="0"/>
              </a:spcAft>
              <a:buNone/>
            </a:pPr>
            <a:r>
              <a:rPr lang="hr-HR" altLang="en-US" sz="2000" b="1" dirty="0" smtClean="0">
                <a:solidFill>
                  <a:srgbClr val="000066"/>
                </a:solidFill>
                <a:latin typeface="Bahnschrift SemiBold" panose="020B0502040204020203" pitchFamily="34" charset="0"/>
              </a:rPr>
              <a:t>Proračun/financijski </a:t>
            </a:r>
            <a:r>
              <a:rPr lang="hr-HR" altLang="en-US" sz="2000" b="1" dirty="0">
                <a:solidFill>
                  <a:srgbClr val="000066"/>
                </a:solidFill>
                <a:latin typeface="Bahnschrift SemiBold" panose="020B0502040204020203" pitchFamily="34" charset="0"/>
              </a:rPr>
              <a:t>planovi i izvještaji o izvršenju – državna razina </a:t>
            </a:r>
          </a:p>
          <a:p>
            <a:pPr lvl="1" eaLnBrk="0" fontAlgn="base" hangingPunct="0">
              <a:spcAft>
                <a:spcPts val="600"/>
              </a:spcAft>
              <a:buClr>
                <a:srgbClr val="000066"/>
              </a:buClr>
              <a:defRPr/>
            </a:pPr>
            <a:r>
              <a:rPr lang="hr-HR" altLang="en-US" sz="2000" b="1" dirty="0">
                <a:solidFill>
                  <a:srgbClr val="000066"/>
                </a:solidFill>
                <a:latin typeface="Bahnschrift SemiBold" panose="020B0502040204020203" pitchFamily="34" charset="0"/>
              </a:rPr>
              <a:t> </a:t>
            </a:r>
            <a:r>
              <a:rPr lang="hr-HR" sz="1800" b="1" dirty="0">
                <a:solidFill>
                  <a:srgbClr val="0070C0"/>
                </a:solidFill>
                <a:latin typeface="Bahnschrift SemiBold" panose="020B0502040204020203" pitchFamily="34" charset="0"/>
              </a:rPr>
              <a:t>modificirano novčano načelo </a:t>
            </a:r>
            <a:endParaRPr lang="hr-HR" sz="1800" dirty="0">
              <a:solidFill>
                <a:srgbClr val="000066"/>
              </a:solidFill>
              <a:latin typeface="Bahnschrift SemiBold" panose="020B0502040204020203" pitchFamily="34" charset="0"/>
            </a:endParaRPr>
          </a:p>
          <a:p>
            <a:pPr marL="0" indent="0" algn="just" eaLnBrk="0" fontAlgn="base" hangingPunct="0">
              <a:spcBef>
                <a:spcPts val="1800"/>
              </a:spcBef>
              <a:spcAft>
                <a:spcPct val="0"/>
              </a:spcAft>
              <a:buNone/>
            </a:pPr>
            <a:r>
              <a:rPr lang="hr-HR" altLang="en-US" sz="2000" b="1" dirty="0">
                <a:solidFill>
                  <a:srgbClr val="000066"/>
                </a:solidFill>
                <a:latin typeface="Bahnschrift SemiBold" panose="020B0502040204020203" pitchFamily="34" charset="0"/>
              </a:rPr>
              <a:t>Proračun/financijski planovi i izvještaji o izvršenju – razina JLP(R)S </a:t>
            </a:r>
          </a:p>
          <a:p>
            <a:pPr lvl="1" eaLnBrk="0" fontAlgn="base" hangingPunct="0">
              <a:spcAft>
                <a:spcPts val="600"/>
              </a:spcAft>
              <a:buClr>
                <a:srgbClr val="000066"/>
              </a:buClr>
              <a:defRPr/>
            </a:pPr>
            <a:r>
              <a:rPr lang="hr-HR" altLang="en-US" sz="2000" b="1" dirty="0">
                <a:solidFill>
                  <a:srgbClr val="000066"/>
                </a:solidFill>
                <a:latin typeface="Bahnschrift SemiBold" panose="020B0502040204020203" pitchFamily="34" charset="0"/>
              </a:rPr>
              <a:t> </a:t>
            </a:r>
            <a:r>
              <a:rPr lang="hr-HR" sz="1800" b="1" dirty="0">
                <a:solidFill>
                  <a:srgbClr val="0070C0"/>
                </a:solidFill>
                <a:latin typeface="Bahnschrift SemiBold" panose="020B0502040204020203" pitchFamily="34" charset="0"/>
              </a:rPr>
              <a:t>modificirano obračunsko načelo </a:t>
            </a:r>
            <a:r>
              <a:rPr lang="hr-HR" sz="1800" dirty="0">
                <a:solidFill>
                  <a:srgbClr val="000066"/>
                </a:solidFill>
                <a:latin typeface="Bahnschrift SemiBold" panose="020B0502040204020203" pitchFamily="34" charset="0"/>
              </a:rPr>
              <a:t>      </a:t>
            </a:r>
            <a:r>
              <a:rPr lang="hr-HR" sz="2000" dirty="0">
                <a:solidFill>
                  <a:srgbClr val="000066"/>
                </a:solidFill>
                <a:latin typeface="Bahnschrift SemiBold" panose="020B0502040204020203" pitchFamily="34" charset="0"/>
              </a:rPr>
              <a:t>	</a:t>
            </a:r>
          </a:p>
          <a:p>
            <a:pPr marL="0" lvl="1" indent="0" algn="just" eaLnBrk="0" fontAlgn="base" hangingPunct="0">
              <a:spcBef>
                <a:spcPts val="1800"/>
              </a:spcBef>
              <a:spcAft>
                <a:spcPct val="0"/>
              </a:spcAft>
              <a:buClr>
                <a:srgbClr val="3783FF"/>
              </a:buClr>
              <a:buSzPct val="123000"/>
              <a:buNone/>
              <a:defRPr/>
            </a:pPr>
            <a:r>
              <a:rPr lang="hr-HR" altLang="en-US" sz="2000" b="1" dirty="0">
                <a:solidFill>
                  <a:srgbClr val="000066"/>
                </a:solidFill>
                <a:latin typeface="Bahnschrift SemiBold" panose="020B0502040204020203" pitchFamily="34" charset="0"/>
              </a:rPr>
              <a:t>Računovodstvo i financijski izvještaji  - državna razina i razina JLP(R)S </a:t>
            </a:r>
          </a:p>
          <a:p>
            <a:pPr lvl="1" eaLnBrk="0" fontAlgn="base" hangingPunct="0">
              <a:spcAft>
                <a:spcPts val="600"/>
              </a:spcAft>
              <a:buClr>
                <a:srgbClr val="000066"/>
              </a:buClr>
              <a:defRPr/>
            </a:pPr>
            <a:r>
              <a:rPr lang="hr-HR" sz="1800" b="1" dirty="0">
                <a:solidFill>
                  <a:srgbClr val="0070C0"/>
                </a:solidFill>
                <a:latin typeface="Bahnschrift SemiBold" panose="020B0502040204020203" pitchFamily="34" charset="0"/>
              </a:rPr>
              <a:t>modificirano obračunsko načelo, odnosno načelo nastanka događaja </a:t>
            </a:r>
            <a:endParaRPr lang="hr-HR" sz="1800" dirty="0">
              <a:solidFill>
                <a:srgbClr val="000066"/>
              </a:solidFill>
              <a:latin typeface="Bahnschrift SemiBold" panose="020B0502040204020203" pitchFamily="34" charset="0"/>
            </a:endParaRPr>
          </a:p>
          <a:p>
            <a:pPr lvl="1" algn="just" eaLnBrk="0" fontAlgn="base" hangingPunct="0">
              <a:spcAft>
                <a:spcPts val="600"/>
              </a:spcAft>
              <a:buClr>
                <a:srgbClr val="000066"/>
              </a:buClr>
              <a:buFont typeface="Courier New" panose="02070309020205020404" pitchFamily="49" charset="0"/>
              <a:buChar char="o"/>
              <a:defRPr/>
            </a:pPr>
            <a:r>
              <a:rPr lang="hr-HR" sz="1800" dirty="0">
                <a:solidFill>
                  <a:srgbClr val="000066"/>
                </a:solidFill>
                <a:latin typeface="Bahnschrift SemiBold" panose="020B0502040204020203" pitchFamily="34" charset="0"/>
              </a:rPr>
              <a:t>rashodi se priznaju po obračunskom načelu u izvještajnom razdoblju na koje se odnose neovisno o plaćanju </a:t>
            </a:r>
          </a:p>
          <a:p>
            <a:pPr lvl="1" algn="just" eaLnBrk="0" fontAlgn="base" hangingPunct="0">
              <a:spcAft>
                <a:spcPts val="600"/>
              </a:spcAft>
              <a:buClr>
                <a:srgbClr val="000066"/>
              </a:buClr>
              <a:buFont typeface="Courier New" panose="02070309020205020404" pitchFamily="49" charset="0"/>
              <a:buChar char="o"/>
              <a:defRPr/>
            </a:pPr>
            <a:r>
              <a:rPr lang="hr-HR" altLang="en-US" sz="1800" dirty="0">
                <a:solidFill>
                  <a:srgbClr val="000066"/>
                </a:solidFill>
                <a:latin typeface="Bahnschrift SemiBold" panose="020B0502040204020203" pitchFamily="34" charset="0"/>
              </a:rPr>
              <a:t>prihodi se priznaju kada su naplaćeni, odnosno kada su mjerljivi i raspoloživi</a:t>
            </a:r>
          </a:p>
          <a:p>
            <a:pPr lvl="1" algn="just" eaLnBrk="0" fontAlgn="base" hangingPunct="0">
              <a:spcAft>
                <a:spcPts val="600"/>
              </a:spcAft>
              <a:buClr>
                <a:srgbClr val="000066"/>
              </a:buClr>
              <a:buFont typeface="Courier New" panose="02070309020205020404" pitchFamily="49" charset="0"/>
              <a:buChar char="o"/>
              <a:defRPr/>
            </a:pPr>
            <a:r>
              <a:rPr lang="hr-HR" altLang="en-US" sz="1800" dirty="0">
                <a:solidFill>
                  <a:srgbClr val="000066"/>
                </a:solidFill>
                <a:latin typeface="Bahnschrift SemiBold" panose="020B0502040204020203" pitchFamily="34" charset="0"/>
              </a:rPr>
              <a:t>rashodi amortizacije nefinancijske imovine se ne iskazuju </a:t>
            </a:r>
          </a:p>
          <a:p>
            <a:pPr lvl="1" algn="just" eaLnBrk="0" fontAlgn="base" hangingPunct="0">
              <a:spcAft>
                <a:spcPts val="600"/>
              </a:spcAft>
              <a:buClr>
                <a:srgbClr val="000066"/>
              </a:buClr>
              <a:buFont typeface="Courier New" panose="02070309020205020404" pitchFamily="49" charset="0"/>
              <a:buChar char="o"/>
              <a:defRPr/>
            </a:pPr>
            <a:r>
              <a:rPr lang="hr-HR" altLang="en-US" sz="1800" dirty="0">
                <a:solidFill>
                  <a:srgbClr val="000066"/>
                </a:solidFill>
                <a:latin typeface="Bahnschrift SemiBold" panose="020B0502040204020203" pitchFamily="34" charset="0"/>
              </a:rPr>
              <a:t>bilančno se prati ispravak vrijednosti nefinancijske imovine</a:t>
            </a:r>
          </a:p>
          <a:p>
            <a:pPr lvl="1" algn="just" eaLnBrk="0" fontAlgn="base" hangingPunct="0">
              <a:spcAft>
                <a:spcPts val="600"/>
              </a:spcAft>
              <a:buClr>
                <a:srgbClr val="000066"/>
              </a:buClr>
              <a:buFont typeface="Courier New" panose="02070309020205020404" pitchFamily="49" charset="0"/>
              <a:buChar char="o"/>
              <a:defRPr/>
            </a:pPr>
            <a:r>
              <a:rPr lang="hr-HR" altLang="en-US" sz="1800" dirty="0">
                <a:solidFill>
                  <a:srgbClr val="000066"/>
                </a:solidFill>
                <a:latin typeface="Bahnschrift SemiBold" panose="020B0502040204020203" pitchFamily="34" charset="0"/>
              </a:rPr>
              <a:t>bilančno se prate obračunati prihodi </a:t>
            </a:r>
          </a:p>
        </p:txBody>
      </p:sp>
      <p:sp>
        <p:nvSpPr>
          <p:cNvPr id="5"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sz="2000" i="0" dirty="0">
                <a:solidFill>
                  <a:schemeClr val="bg1"/>
                </a:solidFill>
                <a:latin typeface="Bahnschrift" panose="020B0502040204020203" pitchFamily="34" charset="0"/>
              </a:rPr>
              <a:t>Načela priznavanja i iskazivanja poslovnih događaja u  računovodstvu i proračunu</a:t>
            </a:r>
            <a:endParaRPr lang="hr-HR" altLang="sr-Latn-RS" sz="2000" i="0" kern="0" dirty="0">
              <a:solidFill>
                <a:schemeClr val="bg1"/>
              </a:solidFill>
              <a:latin typeface="Bahnschrift" panose="020B0502040204020203" pitchFamily="34" charset="0"/>
            </a:endParaRPr>
          </a:p>
        </p:txBody>
      </p:sp>
      <p:pic>
        <p:nvPicPr>
          <p:cNvPr id="7" name="Slika 6"/>
          <p:cNvPicPr>
            <a:picLocks noChangeAspect="1"/>
          </p:cNvPicPr>
          <p:nvPr/>
        </p:nvPicPr>
        <p:blipFill>
          <a:blip r:embed="rId2"/>
          <a:stretch>
            <a:fillRect/>
          </a:stretch>
        </p:blipFill>
        <p:spPr>
          <a:xfrm>
            <a:off x="11533020" y="57232"/>
            <a:ext cx="467291" cy="617775"/>
          </a:xfrm>
          <a:prstGeom prst="rect">
            <a:avLst/>
          </a:prstGeom>
        </p:spPr>
      </p:pic>
    </p:spTree>
    <p:extLst>
      <p:ext uri="{BB962C8B-B14F-4D97-AF65-F5344CB8AC3E}">
        <p14:creationId xmlns:p14="http://schemas.microsoft.com/office/powerpoint/2010/main" val="4184610508"/>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ipsa 4"/>
          <p:cNvSpPr/>
          <p:nvPr/>
        </p:nvSpPr>
        <p:spPr>
          <a:xfrm>
            <a:off x="1703512" y="1178279"/>
            <a:ext cx="8784976" cy="5328591"/>
          </a:xfrm>
          <a:prstGeom prst="ellipse">
            <a:avLst/>
          </a:prstGeom>
          <a:solidFill>
            <a:srgbClr val="79A3D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hr-HR">
              <a:solidFill>
                <a:srgbClr val="FFFFFF"/>
              </a:solidFill>
              <a:latin typeface="UniCredit"/>
            </a:endParaRPr>
          </a:p>
        </p:txBody>
      </p:sp>
      <p:sp>
        <p:nvSpPr>
          <p:cNvPr id="76" name="Tekstni okvir 51"/>
          <p:cNvSpPr txBox="1">
            <a:spLocks noChangeArrowheads="1"/>
          </p:cNvSpPr>
          <p:nvPr/>
        </p:nvSpPr>
        <p:spPr bwMode="auto">
          <a:xfrm>
            <a:off x="2053886" y="3553654"/>
            <a:ext cx="1296395" cy="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sr-Latn-RS" altLang="sr-Latn-RS" sz="1200" b="1" dirty="0">
                <a:solidFill>
                  <a:srgbClr val="FFFFFF"/>
                </a:solidFill>
                <a:latin typeface="Bahnschrift SemiBold SemiConden" panose="020B0502040204020203" pitchFamily="34" charset="0"/>
                <a:ea typeface="Times New Roman" panose="02020603050405020304" pitchFamily="18" charset="0"/>
              </a:rPr>
              <a:t>3.785 POJEDINAČNIH FINANCIJSKIH IZVJEŠTAJA SVIH SUBJEKATA OPĆEG PRORAČUNA</a:t>
            </a:r>
            <a:endParaRPr lang="sr-Latn-RS" altLang="sr-Latn-RS" sz="1200" dirty="0">
              <a:solidFill>
                <a:srgbClr val="000000"/>
              </a:solidFill>
              <a:latin typeface="Arial" panose="020B0604020202020204" pitchFamily="34" charset="0"/>
              <a:ea typeface="ＭＳ Ｐゴシック" panose="020B0600070205080204" pitchFamily="34" charset="-128"/>
            </a:endParaRPr>
          </a:p>
        </p:txBody>
      </p:sp>
      <p:sp>
        <p:nvSpPr>
          <p:cNvPr id="90" name="Elipsa 89"/>
          <p:cNvSpPr/>
          <p:nvPr/>
        </p:nvSpPr>
        <p:spPr>
          <a:xfrm>
            <a:off x="2686497" y="1532980"/>
            <a:ext cx="6868069" cy="2569318"/>
          </a:xfrm>
          <a:prstGeom prst="ellipse">
            <a:avLst/>
          </a:prstGeom>
          <a:solidFill>
            <a:srgbClr val="93B9DE"/>
          </a:solidFill>
          <a:ln w="12700" cap="flat" cmpd="sng" algn="ctr">
            <a:no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hr-HR">
              <a:solidFill>
                <a:srgbClr val="000000"/>
              </a:solidFill>
              <a:latin typeface="Arial" panose="020B0604020202020204" pitchFamily="34" charset="0"/>
              <a:ea typeface="ＭＳ Ｐゴシック" panose="020B0600070205080204" pitchFamily="34" charset="-128"/>
            </a:endParaRPr>
          </a:p>
        </p:txBody>
      </p:sp>
      <p:sp>
        <p:nvSpPr>
          <p:cNvPr id="91" name="Elipsa 90"/>
          <p:cNvSpPr/>
          <p:nvPr/>
        </p:nvSpPr>
        <p:spPr>
          <a:xfrm>
            <a:off x="2704181" y="1755906"/>
            <a:ext cx="5839499" cy="2112832"/>
          </a:xfrm>
          <a:prstGeom prst="ellipse">
            <a:avLst/>
          </a:prstGeom>
          <a:solidFill>
            <a:schemeClr val="bg1"/>
          </a:solidFill>
          <a:ln w="12700" cap="flat" cmpd="sng" algn="ctr">
            <a:no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hr-HR">
              <a:solidFill>
                <a:srgbClr val="000000"/>
              </a:solidFill>
              <a:latin typeface="Arial" panose="020B0604020202020204" pitchFamily="34" charset="0"/>
              <a:ea typeface="ＭＳ Ｐゴシック" panose="020B0600070205080204" pitchFamily="34" charset="-128"/>
            </a:endParaRPr>
          </a:p>
        </p:txBody>
      </p:sp>
      <p:sp>
        <p:nvSpPr>
          <p:cNvPr id="92" name="Elipsa 91"/>
          <p:cNvSpPr/>
          <p:nvPr/>
        </p:nvSpPr>
        <p:spPr>
          <a:xfrm>
            <a:off x="2682301" y="1869887"/>
            <a:ext cx="5089428" cy="1892844"/>
          </a:xfrm>
          <a:prstGeom prst="ellipse">
            <a:avLst/>
          </a:prstGeom>
          <a:solidFill>
            <a:srgbClr val="A6C3E3"/>
          </a:solidFill>
          <a:ln w="12700" cap="flat" cmpd="sng" algn="ctr">
            <a:no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hr-HR">
              <a:solidFill>
                <a:srgbClr val="000000"/>
              </a:solidFill>
              <a:latin typeface="Arial" panose="020B0604020202020204" pitchFamily="34" charset="0"/>
              <a:ea typeface="ＭＳ Ｐゴシック" panose="020B0600070205080204" pitchFamily="34" charset="-128"/>
            </a:endParaRPr>
          </a:p>
        </p:txBody>
      </p:sp>
      <p:sp>
        <p:nvSpPr>
          <p:cNvPr id="93" name="Elipsa 92"/>
          <p:cNvSpPr/>
          <p:nvPr/>
        </p:nvSpPr>
        <p:spPr>
          <a:xfrm>
            <a:off x="2726389" y="1980842"/>
            <a:ext cx="3969471" cy="1665333"/>
          </a:xfrm>
          <a:prstGeom prst="ellipse">
            <a:avLst/>
          </a:prstGeom>
          <a:solidFill>
            <a:schemeClr val="bg1"/>
          </a:solidFill>
          <a:ln w="12700" cap="flat" cmpd="sng" algn="ctr">
            <a:no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hr-HR">
              <a:solidFill>
                <a:srgbClr val="000000"/>
              </a:solidFill>
              <a:latin typeface="Arial" panose="020B0604020202020204" pitchFamily="34" charset="0"/>
              <a:ea typeface="ＭＳ Ｐゴシック" panose="020B0600070205080204" pitchFamily="34" charset="-128"/>
            </a:endParaRPr>
          </a:p>
        </p:txBody>
      </p:sp>
      <p:sp>
        <p:nvSpPr>
          <p:cNvPr id="95" name="Elipsa 94"/>
          <p:cNvSpPr/>
          <p:nvPr/>
        </p:nvSpPr>
        <p:spPr>
          <a:xfrm>
            <a:off x="2737605" y="2155696"/>
            <a:ext cx="3339025" cy="1328822"/>
          </a:xfrm>
          <a:prstGeom prst="ellipse">
            <a:avLst/>
          </a:prstGeom>
          <a:solidFill>
            <a:srgbClr val="CEE0EC"/>
          </a:solidFill>
          <a:ln w="12700" cap="flat" cmpd="sng" algn="ctr">
            <a:no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hr-HR">
              <a:solidFill>
                <a:srgbClr val="000000"/>
              </a:solidFill>
              <a:latin typeface="Arial" panose="020B0604020202020204" pitchFamily="34" charset="0"/>
              <a:ea typeface="ＭＳ Ｐゴシック" panose="020B0600070205080204" pitchFamily="34" charset="-128"/>
            </a:endParaRPr>
          </a:p>
        </p:txBody>
      </p:sp>
      <p:sp>
        <p:nvSpPr>
          <p:cNvPr id="96" name="Elipsa 95"/>
          <p:cNvSpPr/>
          <p:nvPr/>
        </p:nvSpPr>
        <p:spPr>
          <a:xfrm>
            <a:off x="2757961" y="2333962"/>
            <a:ext cx="2237196" cy="984989"/>
          </a:xfrm>
          <a:prstGeom prst="ellipse">
            <a:avLst/>
          </a:prstGeom>
          <a:solidFill>
            <a:schemeClr val="bg1"/>
          </a:solidFill>
          <a:ln w="12700" cap="flat" cmpd="sng" algn="ctr">
            <a:no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hr-HR">
              <a:solidFill>
                <a:srgbClr val="000000"/>
              </a:solidFill>
              <a:latin typeface="Arial" panose="020B0604020202020204" pitchFamily="34" charset="0"/>
              <a:ea typeface="ＭＳ Ｐゴシック" panose="020B0600070205080204" pitchFamily="34" charset="-128"/>
            </a:endParaRPr>
          </a:p>
        </p:txBody>
      </p:sp>
      <p:sp>
        <p:nvSpPr>
          <p:cNvPr id="97" name="Dijagram toka: Poveznik 39"/>
          <p:cNvSpPr>
            <a:spLocks noChangeArrowheads="1"/>
          </p:cNvSpPr>
          <p:nvPr/>
        </p:nvSpPr>
        <p:spPr bwMode="auto">
          <a:xfrm>
            <a:off x="2770353" y="2415293"/>
            <a:ext cx="1188547" cy="839787"/>
          </a:xfrm>
          <a:prstGeom prst="flowChartConnector">
            <a:avLst/>
          </a:prstGeom>
          <a:solidFill>
            <a:schemeClr val="bg1"/>
          </a:solidFill>
          <a:ln w="28575">
            <a:solidFill>
              <a:srgbClr val="CEE0EC"/>
            </a:solidFill>
            <a:miter lim="800000"/>
            <a:headEnd/>
            <a:tailEnd/>
          </a:ln>
        </p:spPr>
        <p:txBody>
          <a:bodyPr vert="horz" wrap="square" lIns="68580" tIns="34290" rIns="68580" bIns="34290" numCol="1" anchor="ctr" anchorCtr="0" compatLnSpc="1">
            <a:prstTxWarp prst="textNoShape">
              <a:avLst/>
            </a:prstTxWarp>
          </a:bodyPr>
          <a:lstStyle/>
          <a:p>
            <a:pPr algn="ctr" defTabSz="685800" eaLnBrk="0" fontAlgn="base" hangingPunct="0">
              <a:spcBef>
                <a:spcPct val="0"/>
              </a:spcBef>
              <a:spcAft>
                <a:spcPct val="0"/>
              </a:spcAft>
            </a:pPr>
            <a:r>
              <a:rPr lang="sr-Latn-RS" altLang="sr-Latn-RS" sz="1000" dirty="0">
                <a:solidFill>
                  <a:srgbClr val="171717"/>
                </a:solidFill>
                <a:latin typeface="Bahnschrift SemiBold SemiConden" panose="020B0502040204020203" pitchFamily="34" charset="0"/>
                <a:ea typeface="Times New Roman" panose="02020603050405020304" pitchFamily="18" charset="0"/>
              </a:rPr>
              <a:t>FI ministarstava i TDU</a:t>
            </a:r>
          </a:p>
          <a:p>
            <a:pPr algn="ctr" defTabSz="685800" eaLnBrk="0" fontAlgn="base" hangingPunct="0">
              <a:spcBef>
                <a:spcPct val="0"/>
              </a:spcBef>
              <a:spcAft>
                <a:spcPct val="0"/>
              </a:spcAft>
            </a:pPr>
            <a:r>
              <a:rPr lang="sr-Latn-RS" altLang="sr-Latn-RS" sz="1000" dirty="0">
                <a:solidFill>
                  <a:srgbClr val="FF0000"/>
                </a:solidFill>
                <a:latin typeface="Bahnschrift SemiBold Condensed" panose="020B0502040204020203" pitchFamily="34" charset="0"/>
                <a:ea typeface="ＭＳ Ｐゴシック" panose="020B0600070205080204" pitchFamily="34" charset="-128"/>
              </a:rPr>
              <a:t>46</a:t>
            </a:r>
          </a:p>
        </p:txBody>
      </p:sp>
      <p:sp>
        <p:nvSpPr>
          <p:cNvPr id="99" name="Tekstni okvir 41"/>
          <p:cNvSpPr txBox="1">
            <a:spLocks noChangeArrowheads="1"/>
          </p:cNvSpPr>
          <p:nvPr/>
        </p:nvSpPr>
        <p:spPr bwMode="auto">
          <a:xfrm>
            <a:off x="3886190" y="2415292"/>
            <a:ext cx="873984" cy="692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sr-Latn-RS" altLang="sr-Latn-RS" sz="1000" dirty="0">
                <a:solidFill>
                  <a:srgbClr val="171717"/>
                </a:solidFill>
                <a:latin typeface="Bahnschrift SemiBold SemiConden" panose="020B0502040204020203" pitchFamily="34" charset="0"/>
                <a:ea typeface="Times New Roman" panose="02020603050405020304" pitchFamily="18" charset="0"/>
              </a:rPr>
              <a:t>FI PK iz nadležnosti ministarstava i TDU</a:t>
            </a:r>
          </a:p>
          <a:p>
            <a:pPr algn="ctr" defTabSz="685800" eaLnBrk="0" fontAlgn="base" hangingPunct="0">
              <a:spcBef>
                <a:spcPct val="0"/>
              </a:spcBef>
              <a:spcAft>
                <a:spcPct val="0"/>
              </a:spcAft>
            </a:pPr>
            <a:r>
              <a:rPr lang="sr-Latn-RS" altLang="sr-Latn-RS" sz="1000" dirty="0">
                <a:solidFill>
                  <a:srgbClr val="FF0000"/>
                </a:solidFill>
                <a:latin typeface="Bahnschrift SemiBold Condensed" panose="020B0502040204020203" pitchFamily="34" charset="0"/>
                <a:ea typeface="ＭＳ Ｐゴシック" panose="020B0600070205080204" pitchFamily="34" charset="-128"/>
              </a:rPr>
              <a:t>514</a:t>
            </a:r>
          </a:p>
        </p:txBody>
      </p:sp>
      <p:sp>
        <p:nvSpPr>
          <p:cNvPr id="100" name="Pravokutnik 99"/>
          <p:cNvSpPr/>
          <p:nvPr/>
        </p:nvSpPr>
        <p:spPr>
          <a:xfrm>
            <a:off x="5052227" y="2627657"/>
            <a:ext cx="885402" cy="369332"/>
          </a:xfrm>
          <a:prstGeom prst="rect">
            <a:avLst/>
          </a:prstGeom>
        </p:spPr>
        <p:txBody>
          <a:bodyPr wrap="square">
            <a:spAutoFit/>
          </a:bodyPr>
          <a:lstStyle/>
          <a:p>
            <a:pPr algn="ctr" eaLnBrk="0" fontAlgn="base" hangingPunct="0">
              <a:spcBef>
                <a:spcPct val="0"/>
              </a:spcBef>
              <a:spcAft>
                <a:spcPct val="0"/>
              </a:spcAft>
            </a:pPr>
            <a:r>
              <a:rPr lang="sr-Latn-RS" altLang="sr-Latn-RS" sz="900" b="1" dirty="0">
                <a:solidFill>
                  <a:srgbClr val="171717"/>
                </a:solidFill>
                <a:latin typeface="Bahnschrift SemiBold SemiConden" panose="020B0502040204020203" pitchFamily="34" charset="0"/>
                <a:ea typeface="Times New Roman" panose="02020603050405020304" pitchFamily="18" charset="0"/>
              </a:rPr>
              <a:t>KONSOLIDIRANI FI RAZDJELA</a:t>
            </a:r>
            <a:endParaRPr lang="sr-Latn-RS" altLang="sr-Latn-RS" sz="900" dirty="0">
              <a:solidFill>
                <a:srgbClr val="000000"/>
              </a:solidFill>
              <a:latin typeface="Arial" panose="020B0604020202020204" pitchFamily="34" charset="0"/>
              <a:ea typeface="ＭＳ Ｐゴシック" panose="020B0600070205080204" pitchFamily="34" charset="-128"/>
            </a:endParaRPr>
          </a:p>
        </p:txBody>
      </p:sp>
      <p:sp>
        <p:nvSpPr>
          <p:cNvPr id="101" name="Tekstni okvir 45"/>
          <p:cNvSpPr txBox="1">
            <a:spLocks noChangeArrowheads="1"/>
          </p:cNvSpPr>
          <p:nvPr/>
        </p:nvSpPr>
        <p:spPr bwMode="auto">
          <a:xfrm>
            <a:off x="6016306" y="2627657"/>
            <a:ext cx="720977"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sr-Latn-RS" altLang="sr-Latn-RS" sz="900" dirty="0">
                <a:solidFill>
                  <a:srgbClr val="171717"/>
                </a:solidFill>
                <a:latin typeface="Bahnschrift SemiBold SemiConden" panose="020B0502040204020203" pitchFamily="34" charset="0"/>
                <a:ea typeface="Times New Roman" panose="02020603050405020304" pitchFamily="18" charset="0"/>
              </a:rPr>
              <a:t>FI državnog proračuna</a:t>
            </a:r>
          </a:p>
          <a:p>
            <a:pPr algn="ctr" defTabSz="685800" eaLnBrk="0" fontAlgn="base" hangingPunct="0">
              <a:spcBef>
                <a:spcPct val="0"/>
              </a:spcBef>
              <a:spcAft>
                <a:spcPct val="0"/>
              </a:spcAft>
            </a:pPr>
            <a:r>
              <a:rPr lang="sr-Latn-RS" altLang="sr-Latn-RS" sz="900" dirty="0">
                <a:solidFill>
                  <a:srgbClr val="FF0000"/>
                </a:solidFill>
                <a:latin typeface="Bahnschrift SemiBold Condensed" panose="020B0502040204020203" pitchFamily="34" charset="0"/>
                <a:ea typeface="ＭＳ Ｐゴシック" panose="020B0600070205080204" pitchFamily="34" charset="-128"/>
              </a:rPr>
              <a:t>1</a:t>
            </a:r>
          </a:p>
        </p:txBody>
      </p:sp>
      <p:sp>
        <p:nvSpPr>
          <p:cNvPr id="102" name="Tekstni okvir 44"/>
          <p:cNvSpPr txBox="1">
            <a:spLocks noChangeArrowheads="1"/>
          </p:cNvSpPr>
          <p:nvPr/>
        </p:nvSpPr>
        <p:spPr bwMode="auto">
          <a:xfrm>
            <a:off x="6691685" y="2516023"/>
            <a:ext cx="93613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sr-Latn-RS" altLang="sr-Latn-RS" sz="1000" b="1" dirty="0">
                <a:solidFill>
                  <a:srgbClr val="171717"/>
                </a:solidFill>
                <a:latin typeface="Bahnschrift SemiBold SemiConden" panose="020B0502040204020203" pitchFamily="34" charset="0"/>
                <a:ea typeface="Times New Roman" panose="02020603050405020304" pitchFamily="18" charset="0"/>
              </a:rPr>
              <a:t>KONSOLIDIRANI FI</a:t>
            </a:r>
          </a:p>
          <a:p>
            <a:pPr algn="ctr" defTabSz="685800" eaLnBrk="0" fontAlgn="base" hangingPunct="0">
              <a:spcBef>
                <a:spcPct val="0"/>
              </a:spcBef>
              <a:spcAft>
                <a:spcPct val="0"/>
              </a:spcAft>
            </a:pPr>
            <a:r>
              <a:rPr lang="sr-Latn-RS" altLang="sr-Latn-RS" sz="1000" b="1" dirty="0">
                <a:solidFill>
                  <a:srgbClr val="171717"/>
                </a:solidFill>
                <a:latin typeface="Bahnschrift SemiBold SemiConden" panose="020B0502040204020203" pitchFamily="34" charset="0"/>
                <a:ea typeface="Times New Roman" panose="02020603050405020304" pitchFamily="18" charset="0"/>
              </a:rPr>
              <a:t>DRŽAVNOG PRORAČUNA</a:t>
            </a:r>
            <a:endParaRPr lang="sr-Latn-RS" altLang="sr-Latn-RS" sz="1000" dirty="0">
              <a:solidFill>
                <a:srgbClr val="000000"/>
              </a:solidFill>
              <a:latin typeface="Arial" panose="020B0604020202020204" pitchFamily="34" charset="0"/>
              <a:ea typeface="ＭＳ Ｐゴシック" panose="020B0600070205080204" pitchFamily="34" charset="-128"/>
            </a:endParaRPr>
          </a:p>
        </p:txBody>
      </p:sp>
      <p:sp>
        <p:nvSpPr>
          <p:cNvPr id="105" name="Tekstni okvir 43"/>
          <p:cNvSpPr txBox="1">
            <a:spLocks noChangeArrowheads="1"/>
          </p:cNvSpPr>
          <p:nvPr/>
        </p:nvSpPr>
        <p:spPr bwMode="auto">
          <a:xfrm>
            <a:off x="7683879" y="2520460"/>
            <a:ext cx="819681" cy="89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sr-Latn-RS" altLang="sr-Latn-RS" sz="1000" dirty="0">
                <a:solidFill>
                  <a:srgbClr val="171717"/>
                </a:solidFill>
                <a:latin typeface="Bahnschrift SemiBold SemiConden" panose="020B0502040204020203" pitchFamily="34" charset="0"/>
                <a:ea typeface="Times New Roman" panose="02020603050405020304" pitchFamily="18" charset="0"/>
              </a:rPr>
              <a:t>FI IPK državnog proračuna</a:t>
            </a:r>
          </a:p>
          <a:p>
            <a:pPr algn="ctr" defTabSz="685800" eaLnBrk="0" fontAlgn="base" hangingPunct="0">
              <a:spcBef>
                <a:spcPct val="0"/>
              </a:spcBef>
              <a:spcAft>
                <a:spcPct val="0"/>
              </a:spcAft>
            </a:pPr>
            <a:r>
              <a:rPr lang="sr-Latn-RS" altLang="sr-Latn-RS" sz="1000" dirty="0">
                <a:solidFill>
                  <a:srgbClr val="FF0000"/>
                </a:solidFill>
                <a:latin typeface="Bahnschrift SemiBold SemiConden" panose="020B0502040204020203" pitchFamily="34" charset="0"/>
                <a:ea typeface="ＭＳ Ｐゴシック" panose="020B0600070205080204" pitchFamily="34" charset="-128"/>
              </a:rPr>
              <a:t>11</a:t>
            </a:r>
            <a:endParaRPr lang="sr-Latn-RS" altLang="sr-Latn-RS" sz="1000" dirty="0">
              <a:solidFill>
                <a:srgbClr val="FF0000"/>
              </a:solidFill>
              <a:latin typeface="Arial" panose="020B0604020202020204" pitchFamily="34" charset="0"/>
              <a:ea typeface="ＭＳ Ｐゴシック" panose="020B0600070205080204" pitchFamily="34" charset="-128"/>
            </a:endParaRPr>
          </a:p>
        </p:txBody>
      </p:sp>
      <p:sp>
        <p:nvSpPr>
          <p:cNvPr id="106" name="Pravokutnik 105"/>
          <p:cNvSpPr/>
          <p:nvPr/>
        </p:nvSpPr>
        <p:spPr>
          <a:xfrm>
            <a:off x="8409083" y="2385131"/>
            <a:ext cx="1070468" cy="938719"/>
          </a:xfrm>
          <a:prstGeom prst="rect">
            <a:avLst/>
          </a:prstGeom>
        </p:spPr>
        <p:txBody>
          <a:bodyPr wrap="square">
            <a:spAutoFit/>
          </a:bodyPr>
          <a:lstStyle/>
          <a:p>
            <a:pPr algn="ctr" eaLnBrk="0" fontAlgn="base" hangingPunct="0">
              <a:spcBef>
                <a:spcPct val="0"/>
              </a:spcBef>
              <a:spcAft>
                <a:spcPct val="0"/>
              </a:spcAft>
            </a:pPr>
            <a:r>
              <a:rPr lang="sr-Latn-RS" altLang="sr-Latn-RS" sz="1100" b="1" dirty="0">
                <a:solidFill>
                  <a:srgbClr val="171717"/>
                </a:solidFill>
                <a:latin typeface="Bahnschrift SemiBold SemiConden" panose="020B0502040204020203" pitchFamily="34" charset="0"/>
                <a:ea typeface="Times New Roman" panose="02020603050405020304" pitchFamily="18" charset="0"/>
              </a:rPr>
              <a:t>KONSOLIDIRANI FINANCIJSKI IZVJEŠTAJ SREDIŠNJEG PRORAČUNA</a:t>
            </a:r>
            <a:endParaRPr lang="sr-Latn-RS" altLang="sr-Latn-RS" sz="1100" dirty="0">
              <a:solidFill>
                <a:srgbClr val="000000"/>
              </a:solidFill>
              <a:latin typeface="Arial" panose="020B0604020202020204" pitchFamily="34" charset="0"/>
              <a:ea typeface="ＭＳ Ｐゴシック" panose="020B0600070205080204" pitchFamily="34" charset="-128"/>
            </a:endParaRPr>
          </a:p>
        </p:txBody>
      </p:sp>
      <p:sp>
        <p:nvSpPr>
          <p:cNvPr id="107" name="Elipsa 106"/>
          <p:cNvSpPr/>
          <p:nvPr/>
        </p:nvSpPr>
        <p:spPr>
          <a:xfrm>
            <a:off x="3234532" y="4125421"/>
            <a:ext cx="5741789" cy="1931010"/>
          </a:xfrm>
          <a:prstGeom prst="ellipse">
            <a:avLst/>
          </a:prstGeom>
          <a:solidFill>
            <a:srgbClr val="A6C3E3"/>
          </a:solidFill>
          <a:ln w="12700" cap="flat" cmpd="sng" algn="ctr">
            <a:no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hr-HR">
              <a:solidFill>
                <a:srgbClr val="000000"/>
              </a:solidFill>
              <a:latin typeface="Arial" panose="020B0604020202020204" pitchFamily="34" charset="0"/>
              <a:ea typeface="ＭＳ Ｐゴシック" panose="020B0600070205080204" pitchFamily="34" charset="-128"/>
            </a:endParaRPr>
          </a:p>
        </p:txBody>
      </p:sp>
      <p:sp>
        <p:nvSpPr>
          <p:cNvPr id="108" name="Elipsa 107"/>
          <p:cNvSpPr/>
          <p:nvPr/>
        </p:nvSpPr>
        <p:spPr>
          <a:xfrm>
            <a:off x="3353594" y="4236692"/>
            <a:ext cx="4479767" cy="1676563"/>
          </a:xfrm>
          <a:prstGeom prst="ellipse">
            <a:avLst/>
          </a:prstGeom>
          <a:solidFill>
            <a:schemeClr val="bg1"/>
          </a:solidFill>
          <a:ln w="12700" cap="flat" cmpd="sng" algn="ctr">
            <a:no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hr-HR">
              <a:solidFill>
                <a:srgbClr val="000000"/>
              </a:solidFill>
              <a:latin typeface="Arial" panose="020B0604020202020204" pitchFamily="34" charset="0"/>
              <a:ea typeface="ＭＳ Ｐゴシック" panose="020B0600070205080204" pitchFamily="34" charset="-128"/>
            </a:endParaRPr>
          </a:p>
        </p:txBody>
      </p:sp>
      <p:sp>
        <p:nvSpPr>
          <p:cNvPr id="109" name="Elipsa 108"/>
          <p:cNvSpPr/>
          <p:nvPr/>
        </p:nvSpPr>
        <p:spPr>
          <a:xfrm>
            <a:off x="3367711" y="4392025"/>
            <a:ext cx="3574561" cy="1369142"/>
          </a:xfrm>
          <a:prstGeom prst="ellipse">
            <a:avLst/>
          </a:prstGeom>
          <a:solidFill>
            <a:srgbClr val="CEE0EC"/>
          </a:solidFill>
          <a:ln w="12700" cap="flat" cmpd="sng" algn="ctr">
            <a:no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hr-HR">
              <a:solidFill>
                <a:srgbClr val="000000"/>
              </a:solidFill>
              <a:latin typeface="Arial" panose="020B0604020202020204" pitchFamily="34" charset="0"/>
              <a:ea typeface="ＭＳ Ｐゴシック" panose="020B0600070205080204" pitchFamily="34" charset="-128"/>
            </a:endParaRPr>
          </a:p>
        </p:txBody>
      </p:sp>
      <p:sp>
        <p:nvSpPr>
          <p:cNvPr id="110" name="Elipsa 109"/>
          <p:cNvSpPr/>
          <p:nvPr/>
        </p:nvSpPr>
        <p:spPr>
          <a:xfrm>
            <a:off x="3485512" y="4536605"/>
            <a:ext cx="2286908" cy="1073280"/>
          </a:xfrm>
          <a:prstGeom prst="ellipse">
            <a:avLst/>
          </a:prstGeom>
          <a:solidFill>
            <a:schemeClr val="bg1"/>
          </a:solidFill>
          <a:ln w="12700" cap="flat" cmpd="sng" algn="ctr">
            <a:no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hr-HR">
              <a:solidFill>
                <a:srgbClr val="000000"/>
              </a:solidFill>
              <a:latin typeface="Arial" panose="020B0604020202020204" pitchFamily="34" charset="0"/>
              <a:ea typeface="ＭＳ Ｐゴシック" panose="020B0600070205080204" pitchFamily="34" charset="-128"/>
            </a:endParaRPr>
          </a:p>
        </p:txBody>
      </p:sp>
      <p:sp>
        <p:nvSpPr>
          <p:cNvPr id="111" name="Dijagram toka: Poveznik 58"/>
          <p:cNvSpPr>
            <a:spLocks noChangeArrowheads="1"/>
          </p:cNvSpPr>
          <p:nvPr/>
        </p:nvSpPr>
        <p:spPr bwMode="auto">
          <a:xfrm>
            <a:off x="3454358" y="4704924"/>
            <a:ext cx="1202257" cy="734135"/>
          </a:xfrm>
          <a:prstGeom prst="flowChartConnector">
            <a:avLst/>
          </a:prstGeom>
          <a:solidFill>
            <a:schemeClr val="bg1"/>
          </a:solidFill>
          <a:ln w="28575">
            <a:solidFill>
              <a:srgbClr val="CEE0EC"/>
            </a:solidFill>
            <a:miter lim="800000"/>
            <a:headEnd/>
            <a:tailEnd/>
          </a:ln>
        </p:spPr>
        <p:txBody>
          <a:bodyPr vert="horz" wrap="square" lIns="68580" tIns="34290" rIns="68580" bIns="34290" numCol="1" anchor="ctr" anchorCtr="0" compatLnSpc="1">
            <a:prstTxWarp prst="textNoShape">
              <a:avLst/>
            </a:prstTxWarp>
          </a:bodyPr>
          <a:lstStyle/>
          <a:p>
            <a:pPr algn="ctr" defTabSz="685800" eaLnBrk="0" fontAlgn="base" hangingPunct="0">
              <a:spcBef>
                <a:spcPct val="0"/>
              </a:spcBef>
              <a:spcAft>
                <a:spcPct val="0"/>
              </a:spcAft>
            </a:pPr>
            <a:r>
              <a:rPr lang="sr-Latn-RS" altLang="sr-Latn-RS" sz="1100" dirty="0">
                <a:solidFill>
                  <a:srgbClr val="171717"/>
                </a:solidFill>
                <a:latin typeface="Bahnschrift SemiBold SemiConden" panose="020B0502040204020203" pitchFamily="34" charset="0"/>
                <a:ea typeface="Times New Roman" panose="02020603050405020304" pitchFamily="18" charset="0"/>
              </a:rPr>
              <a:t>Financijski </a:t>
            </a:r>
            <a:r>
              <a:rPr lang="sr-Latn-RS" altLang="sr-Latn-RS" sz="1100" dirty="0" err="1">
                <a:solidFill>
                  <a:srgbClr val="171717"/>
                </a:solidFill>
                <a:latin typeface="Bahnschrift SemiBold SemiConden" panose="020B0502040204020203" pitchFamily="34" charset="0"/>
                <a:ea typeface="Times New Roman" panose="02020603050405020304" pitchFamily="18" charset="0"/>
              </a:rPr>
              <a:t>izvještaji</a:t>
            </a:r>
            <a:r>
              <a:rPr lang="sr-Latn-RS" altLang="sr-Latn-RS" sz="1100" dirty="0">
                <a:solidFill>
                  <a:srgbClr val="171717"/>
                </a:solidFill>
                <a:latin typeface="Bahnschrift SemiBold SemiConden" panose="020B0502040204020203" pitchFamily="34" charset="0"/>
                <a:ea typeface="Times New Roman" panose="02020603050405020304" pitchFamily="18" charset="0"/>
              </a:rPr>
              <a:t> JLP(R)S</a:t>
            </a:r>
            <a:endParaRPr lang="sr-Latn-RS" altLang="sr-Latn-RS" sz="1100" dirty="0">
              <a:solidFill>
                <a:srgbClr val="000000"/>
              </a:solidFill>
              <a:latin typeface="Arial" panose="020B0604020202020204" pitchFamily="34" charset="0"/>
              <a:ea typeface="ＭＳ Ｐゴシック" panose="020B0600070205080204" pitchFamily="34" charset="-128"/>
            </a:endParaRPr>
          </a:p>
          <a:p>
            <a:pPr algn="ctr" defTabSz="685800" eaLnBrk="0" fontAlgn="base" hangingPunct="0">
              <a:spcBef>
                <a:spcPct val="0"/>
              </a:spcBef>
              <a:spcAft>
                <a:spcPct val="0"/>
              </a:spcAft>
            </a:pPr>
            <a:r>
              <a:rPr lang="sr-Latn-RS" altLang="sr-Latn-RS" sz="1100" dirty="0">
                <a:solidFill>
                  <a:srgbClr val="FF0000"/>
                </a:solidFill>
                <a:latin typeface="Bahnschrift SemiBold Condensed" panose="020B0502040204020203" pitchFamily="34" charset="0"/>
                <a:ea typeface="ＭＳ Ｐゴシック" panose="020B0600070205080204" pitchFamily="34" charset="-128"/>
              </a:rPr>
              <a:t>576</a:t>
            </a:r>
          </a:p>
        </p:txBody>
      </p:sp>
      <p:sp>
        <p:nvSpPr>
          <p:cNvPr id="112" name="Pravokutnik 111"/>
          <p:cNvSpPr/>
          <p:nvPr/>
        </p:nvSpPr>
        <p:spPr>
          <a:xfrm>
            <a:off x="4681753" y="4574260"/>
            <a:ext cx="775846" cy="1015663"/>
          </a:xfrm>
          <a:prstGeom prst="rect">
            <a:avLst/>
          </a:prstGeom>
        </p:spPr>
        <p:txBody>
          <a:bodyPr wrap="square">
            <a:spAutoFit/>
          </a:bodyPr>
          <a:lstStyle/>
          <a:p>
            <a:pPr algn="ctr" eaLnBrk="0" fontAlgn="base" hangingPunct="0">
              <a:spcBef>
                <a:spcPct val="0"/>
              </a:spcBef>
              <a:spcAft>
                <a:spcPct val="0"/>
              </a:spcAft>
            </a:pPr>
            <a:r>
              <a:rPr lang="sr-Latn-RS" altLang="sr-Latn-RS" sz="1000" dirty="0">
                <a:solidFill>
                  <a:srgbClr val="171717"/>
                </a:solidFill>
                <a:latin typeface="Bahnschrift SemiBold SemiConden" panose="020B0502040204020203" pitchFamily="34" charset="0"/>
                <a:ea typeface="Times New Roman" panose="02020603050405020304" pitchFamily="18" charset="0"/>
              </a:rPr>
              <a:t>Financijski </a:t>
            </a:r>
            <a:r>
              <a:rPr lang="sr-Latn-RS" altLang="sr-Latn-RS" sz="1000" dirty="0" err="1">
                <a:solidFill>
                  <a:srgbClr val="171717"/>
                </a:solidFill>
                <a:latin typeface="Bahnschrift SemiBold SemiConden" panose="020B0502040204020203" pitchFamily="34" charset="0"/>
                <a:ea typeface="Times New Roman" panose="02020603050405020304" pitchFamily="18" charset="0"/>
              </a:rPr>
              <a:t>izvještaji</a:t>
            </a:r>
            <a:r>
              <a:rPr lang="sr-Latn-RS" altLang="sr-Latn-RS" sz="1000" dirty="0">
                <a:solidFill>
                  <a:srgbClr val="171717"/>
                </a:solidFill>
                <a:latin typeface="Bahnschrift SemiBold SemiConden" panose="020B0502040204020203" pitchFamily="34" charset="0"/>
                <a:ea typeface="Times New Roman" panose="02020603050405020304" pitchFamily="18" charset="0"/>
              </a:rPr>
              <a:t> PK iz nadležnosti JLP(R)S</a:t>
            </a:r>
          </a:p>
          <a:p>
            <a:pPr algn="ctr" eaLnBrk="0" fontAlgn="base" hangingPunct="0">
              <a:spcBef>
                <a:spcPct val="0"/>
              </a:spcBef>
              <a:spcAft>
                <a:spcPct val="0"/>
              </a:spcAft>
            </a:pPr>
            <a:r>
              <a:rPr lang="sr-Latn-RS" altLang="sr-Latn-RS" sz="1000" dirty="0">
                <a:solidFill>
                  <a:srgbClr val="FF0000"/>
                </a:solidFill>
                <a:latin typeface="Bahnschrift SemiBold SemiConden" panose="020B0502040204020203" pitchFamily="34" charset="0"/>
                <a:ea typeface="ＭＳ Ｐゴシック" panose="020B0600070205080204" pitchFamily="34" charset="-128"/>
              </a:rPr>
              <a:t>2617</a:t>
            </a:r>
            <a:endParaRPr lang="sr-Latn-RS" altLang="sr-Latn-RS" sz="1000" dirty="0">
              <a:solidFill>
                <a:srgbClr val="FF0000"/>
              </a:solidFill>
              <a:latin typeface="Arial" panose="020B0604020202020204" pitchFamily="34" charset="0"/>
              <a:ea typeface="ＭＳ Ｐゴシック" panose="020B0600070205080204" pitchFamily="34" charset="-128"/>
            </a:endParaRPr>
          </a:p>
        </p:txBody>
      </p:sp>
      <p:sp>
        <p:nvSpPr>
          <p:cNvPr id="113" name="Tekstni okvir 60"/>
          <p:cNvSpPr txBox="1"/>
          <p:nvPr/>
        </p:nvSpPr>
        <p:spPr>
          <a:xfrm>
            <a:off x="5772421" y="4748433"/>
            <a:ext cx="968297" cy="628650"/>
          </a:xfrm>
          <a:prstGeom prst="rect">
            <a:avLst/>
          </a:prstGeom>
          <a:noFill/>
          <a:ln w="12700" cap="flat" cmpd="sng" algn="ctr">
            <a:noFill/>
            <a:prstDash val="solid"/>
            <a:miter lim="800000"/>
          </a:ln>
          <a:effectLst/>
        </p:spPr>
        <p:txBody>
          <a:bodyPr rot="0" spcFirstLastPara="0" vert="horz" wrap="square" lIns="68580" tIns="34290" rIns="68580" bIns="34290" numCol="1" spcCol="0" rtlCol="0" fromWordArt="0" anchor="t" anchorCtr="0" forceAA="0" compatLnSpc="1">
            <a:prstTxWarp prst="textNoShape">
              <a:avLst/>
            </a:prstTxWarp>
            <a:noAutofit/>
          </a:bodyPr>
          <a:lstStyle/>
          <a:p>
            <a:pPr algn="ctr" eaLnBrk="0" fontAlgn="base" hangingPunct="0">
              <a:spcBef>
                <a:spcPct val="0"/>
              </a:spcBef>
            </a:pPr>
            <a:r>
              <a:rPr lang="hr-HR" sz="1000" b="1" dirty="0">
                <a:solidFill>
                  <a:srgbClr val="171717"/>
                </a:solidFill>
                <a:latin typeface="Bahnschrift SemiBold SemiConden" panose="020B0502040204020203" pitchFamily="34" charset="0"/>
                <a:ea typeface="Times New Roman" panose="02020603050405020304" pitchFamily="18" charset="0"/>
              </a:rPr>
              <a:t>KONSOLIDIRANI FINANCIJSKI IZVJEŠTAJI JLP(R)S</a:t>
            </a:r>
            <a:endParaRPr lang="hr-HR" sz="1000" dirty="0">
              <a:solidFill>
                <a:srgbClr val="000000"/>
              </a:solidFill>
              <a:latin typeface="Times New Roman" panose="02020603050405020304" pitchFamily="18" charset="0"/>
              <a:ea typeface="Times New Roman" panose="02020603050405020304" pitchFamily="18" charset="0"/>
            </a:endParaRPr>
          </a:p>
          <a:p>
            <a:pPr algn="ctr" eaLnBrk="0" fontAlgn="base" hangingPunct="0">
              <a:spcBef>
                <a:spcPct val="0"/>
              </a:spcBef>
            </a:pPr>
            <a:r>
              <a:rPr lang="hr-HR" sz="1000" dirty="0">
                <a:solidFill>
                  <a:srgbClr val="171717"/>
                </a:solidFill>
                <a:latin typeface="Times New Roman" panose="02020603050405020304" pitchFamily="18" charset="0"/>
                <a:ea typeface="Times New Roman" panose="02020603050405020304" pitchFamily="18" charset="0"/>
              </a:rPr>
              <a:t> </a:t>
            </a:r>
            <a:endParaRPr lang="hr-HR" sz="1000" dirty="0">
              <a:solidFill>
                <a:srgbClr val="000000"/>
              </a:solidFill>
              <a:latin typeface="Times New Roman" panose="02020603050405020304" pitchFamily="18" charset="0"/>
              <a:ea typeface="Times New Roman" panose="02020603050405020304" pitchFamily="18" charset="0"/>
            </a:endParaRPr>
          </a:p>
        </p:txBody>
      </p:sp>
      <p:sp>
        <p:nvSpPr>
          <p:cNvPr id="114" name="Tekstni okvir 59"/>
          <p:cNvSpPr txBox="1">
            <a:spLocks noChangeArrowheads="1"/>
          </p:cNvSpPr>
          <p:nvPr/>
        </p:nvSpPr>
        <p:spPr bwMode="auto">
          <a:xfrm>
            <a:off x="6942273" y="4759247"/>
            <a:ext cx="771525"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sr-Latn-RS" altLang="sr-Latn-RS" sz="1050" dirty="0">
                <a:solidFill>
                  <a:srgbClr val="171717"/>
                </a:solidFill>
                <a:latin typeface="Bahnschrift SemiBold SemiConden" panose="020B0502040204020203" pitchFamily="34" charset="0"/>
                <a:ea typeface="Times New Roman" panose="02020603050405020304" pitchFamily="18" charset="0"/>
              </a:rPr>
              <a:t>Financijski </a:t>
            </a:r>
            <a:r>
              <a:rPr lang="sr-Latn-RS" altLang="sr-Latn-RS" sz="1050" dirty="0" err="1">
                <a:solidFill>
                  <a:srgbClr val="171717"/>
                </a:solidFill>
                <a:latin typeface="Bahnschrift SemiBold SemiConden" panose="020B0502040204020203" pitchFamily="34" charset="0"/>
                <a:ea typeface="Times New Roman" panose="02020603050405020304" pitchFamily="18" charset="0"/>
              </a:rPr>
              <a:t>izvještaji</a:t>
            </a:r>
            <a:r>
              <a:rPr lang="sr-Latn-RS" altLang="sr-Latn-RS" sz="1050" dirty="0">
                <a:solidFill>
                  <a:srgbClr val="171717"/>
                </a:solidFill>
                <a:latin typeface="Bahnschrift SemiBold SemiConden" panose="020B0502040204020203" pitchFamily="34" charset="0"/>
                <a:ea typeface="Times New Roman" panose="02020603050405020304" pitchFamily="18" charset="0"/>
              </a:rPr>
              <a:t> IPK JLP(R)S</a:t>
            </a:r>
          </a:p>
          <a:p>
            <a:pPr algn="ctr" defTabSz="685800" eaLnBrk="0" fontAlgn="base" hangingPunct="0">
              <a:spcBef>
                <a:spcPct val="0"/>
              </a:spcBef>
              <a:spcAft>
                <a:spcPct val="0"/>
              </a:spcAft>
            </a:pPr>
            <a:r>
              <a:rPr lang="sr-Latn-RS" altLang="sr-Latn-RS" sz="1050" dirty="0">
                <a:solidFill>
                  <a:srgbClr val="FF0000"/>
                </a:solidFill>
                <a:latin typeface="Bahnschrift SemiBold SemiConden" panose="020B0502040204020203" pitchFamily="34" charset="0"/>
                <a:ea typeface="ＭＳ Ｐゴシック" panose="020B0600070205080204" pitchFamily="34" charset="-128"/>
              </a:rPr>
              <a:t>20</a:t>
            </a:r>
            <a:endParaRPr lang="sr-Latn-RS" altLang="sr-Latn-RS" sz="1050" dirty="0">
              <a:solidFill>
                <a:srgbClr val="FF0000"/>
              </a:solidFill>
              <a:latin typeface="Arial" panose="020B0604020202020204" pitchFamily="34" charset="0"/>
              <a:ea typeface="ＭＳ Ｐゴシック" panose="020B0600070205080204" pitchFamily="34" charset="-128"/>
            </a:endParaRPr>
          </a:p>
        </p:txBody>
      </p:sp>
      <p:sp>
        <p:nvSpPr>
          <p:cNvPr id="115" name="Pravokutnik 114"/>
          <p:cNvSpPr/>
          <p:nvPr/>
        </p:nvSpPr>
        <p:spPr>
          <a:xfrm>
            <a:off x="7847477" y="4835417"/>
            <a:ext cx="1001086" cy="577081"/>
          </a:xfrm>
          <a:prstGeom prst="rect">
            <a:avLst/>
          </a:prstGeom>
        </p:spPr>
        <p:txBody>
          <a:bodyPr wrap="square">
            <a:spAutoFit/>
          </a:bodyPr>
          <a:lstStyle/>
          <a:p>
            <a:pPr algn="ctr" eaLnBrk="0" fontAlgn="base" hangingPunct="0">
              <a:spcBef>
                <a:spcPct val="0"/>
              </a:spcBef>
              <a:spcAft>
                <a:spcPct val="0"/>
              </a:spcAft>
            </a:pPr>
            <a:r>
              <a:rPr lang="sr-Latn-RS" altLang="sr-Latn-RS" sz="1050" b="1" dirty="0">
                <a:solidFill>
                  <a:srgbClr val="171717"/>
                </a:solidFill>
                <a:latin typeface="Bahnschrift SemiBold SemiConden" panose="020B0502040204020203" pitchFamily="34" charset="0"/>
                <a:ea typeface="Times New Roman" panose="02020603050405020304" pitchFamily="18" charset="0"/>
              </a:rPr>
              <a:t>KONSOLIDIRANI FI LOKALNOG PRORAČUNA</a:t>
            </a:r>
            <a:endParaRPr lang="sr-Latn-RS" altLang="sr-Latn-RS" sz="1050" dirty="0">
              <a:solidFill>
                <a:srgbClr val="000000"/>
              </a:solidFill>
              <a:latin typeface="Arial" panose="020B0604020202020204" pitchFamily="34" charset="0"/>
              <a:ea typeface="ＭＳ Ｐゴシック" panose="020B0600070205080204" pitchFamily="34" charset="-128"/>
            </a:endParaRPr>
          </a:p>
        </p:txBody>
      </p:sp>
      <p:sp>
        <p:nvSpPr>
          <p:cNvPr id="116" name="Tekstni okvir 52"/>
          <p:cNvSpPr txBox="1">
            <a:spLocks noChangeArrowheads="1"/>
          </p:cNvSpPr>
          <p:nvPr/>
        </p:nvSpPr>
        <p:spPr bwMode="auto">
          <a:xfrm>
            <a:off x="8148182" y="3868739"/>
            <a:ext cx="2243257" cy="1007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sr-Latn-RS" altLang="sr-Latn-RS" sz="1200" b="1" dirty="0">
                <a:solidFill>
                  <a:srgbClr val="FFFFFF"/>
                </a:solidFill>
                <a:latin typeface="Bahnschrift SemiBold" panose="020B0502040204020203" pitchFamily="34" charset="0"/>
                <a:ea typeface="Times New Roman" panose="02020603050405020304" pitchFamily="18" charset="0"/>
              </a:rPr>
              <a:t>KONSOLIDIRANI FINANCIJSKI IZVJEŠTAJ OPĆEG PRORAČUNA</a:t>
            </a:r>
            <a:endParaRPr lang="sr-Latn-RS" altLang="sr-Latn-RS" sz="1200" dirty="0">
              <a:solidFill>
                <a:srgbClr val="000000"/>
              </a:solidFill>
              <a:latin typeface="Arial" panose="020B0604020202020204" pitchFamily="34" charset="0"/>
              <a:ea typeface="ＭＳ Ｐゴシック" panose="020B0600070205080204" pitchFamily="34" charset="-128"/>
            </a:endParaRPr>
          </a:p>
        </p:txBody>
      </p:sp>
      <p:sp>
        <p:nvSpPr>
          <p:cNvPr id="117" name="Strelica udesno 116"/>
          <p:cNvSpPr/>
          <p:nvPr/>
        </p:nvSpPr>
        <p:spPr>
          <a:xfrm rot="5076334">
            <a:off x="8880479" y="3532164"/>
            <a:ext cx="391816" cy="143152"/>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hr-HR">
              <a:solidFill>
                <a:srgbClr val="FFFFFF"/>
              </a:solidFill>
              <a:latin typeface="UniCredit"/>
            </a:endParaRPr>
          </a:p>
        </p:txBody>
      </p:sp>
      <p:sp>
        <p:nvSpPr>
          <p:cNvPr id="118" name="Strelica udesno 117"/>
          <p:cNvSpPr/>
          <p:nvPr/>
        </p:nvSpPr>
        <p:spPr>
          <a:xfrm rot="18531785">
            <a:off x="8601755" y="4595427"/>
            <a:ext cx="391816" cy="143152"/>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hr-HR">
              <a:solidFill>
                <a:srgbClr val="FFFFFF"/>
              </a:solidFill>
              <a:latin typeface="UniCredit"/>
            </a:endParaRPr>
          </a:p>
        </p:txBody>
      </p:sp>
      <p:sp>
        <p:nvSpPr>
          <p:cNvPr id="30"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dirty="0" smtClean="0">
                <a:solidFill>
                  <a:schemeClr val="bg1"/>
                </a:solidFill>
                <a:latin typeface="Bahnschrift SemiBold" panose="020B0502040204020203" pitchFamily="34" charset="0"/>
              </a:rPr>
              <a:t>Konsolidirani financijski izvještaj (FI) opće države</a:t>
            </a:r>
            <a:endParaRPr lang="hr-HR" altLang="sr-Latn-RS" i="0" kern="0" dirty="0">
              <a:solidFill>
                <a:schemeClr val="bg1"/>
              </a:solidFill>
              <a:latin typeface="Arial" panose="020B0604020202020204" pitchFamily="34" charset="0"/>
            </a:endParaRPr>
          </a:p>
        </p:txBody>
      </p:sp>
      <p:pic>
        <p:nvPicPr>
          <p:cNvPr id="32" name="Slika 31"/>
          <p:cNvPicPr>
            <a:picLocks noChangeAspect="1"/>
          </p:cNvPicPr>
          <p:nvPr/>
        </p:nvPicPr>
        <p:blipFill>
          <a:blip r:embed="rId2"/>
          <a:stretch>
            <a:fillRect/>
          </a:stretch>
        </p:blipFill>
        <p:spPr>
          <a:xfrm>
            <a:off x="11533020" y="57232"/>
            <a:ext cx="467291" cy="617775"/>
          </a:xfrm>
          <a:prstGeom prst="rect">
            <a:avLst/>
          </a:prstGeom>
        </p:spPr>
      </p:pic>
    </p:spTree>
    <p:extLst>
      <p:ext uri="{BB962C8B-B14F-4D97-AF65-F5344CB8AC3E}">
        <p14:creationId xmlns:p14="http://schemas.microsoft.com/office/powerpoint/2010/main" val="897478109"/>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ica 2">
            <a:extLst>
              <a:ext uri="{FF2B5EF4-FFF2-40B4-BE49-F238E27FC236}">
                <a16:creationId xmlns:a16="http://schemas.microsoft.com/office/drawing/2014/main" id="{3E62C84B-C114-8CF4-CA4D-413695A1BF46}"/>
              </a:ext>
            </a:extLst>
          </p:cNvPr>
          <p:cNvGraphicFramePr>
            <a:graphicFrameLocks noGrp="1"/>
          </p:cNvGraphicFramePr>
          <p:nvPr>
            <p:extLst>
              <p:ext uri="{D42A27DB-BD31-4B8C-83A1-F6EECF244321}">
                <p14:modId xmlns:p14="http://schemas.microsoft.com/office/powerpoint/2010/main" val="4160000616"/>
              </p:ext>
            </p:extLst>
          </p:nvPr>
        </p:nvGraphicFramePr>
        <p:xfrm>
          <a:off x="1487488" y="1484784"/>
          <a:ext cx="8784976" cy="3992880"/>
        </p:xfrm>
        <a:graphic>
          <a:graphicData uri="http://schemas.openxmlformats.org/drawingml/2006/table">
            <a:tbl>
              <a:tblPr firstRow="1" bandRow="1">
                <a:tableStyleId>{5C22544A-7EE6-4342-B048-85BDC9FD1C3A}</a:tableStyleId>
              </a:tblPr>
              <a:tblGrid>
                <a:gridCol w="1453629">
                  <a:extLst>
                    <a:ext uri="{9D8B030D-6E8A-4147-A177-3AD203B41FA5}">
                      <a16:colId xmlns:a16="http://schemas.microsoft.com/office/drawing/2014/main" val="844640711"/>
                    </a:ext>
                  </a:extLst>
                </a:gridCol>
                <a:gridCol w="5655594">
                  <a:extLst>
                    <a:ext uri="{9D8B030D-6E8A-4147-A177-3AD203B41FA5}">
                      <a16:colId xmlns:a16="http://schemas.microsoft.com/office/drawing/2014/main" val="2367805186"/>
                    </a:ext>
                  </a:extLst>
                </a:gridCol>
                <a:gridCol w="1675753">
                  <a:extLst>
                    <a:ext uri="{9D8B030D-6E8A-4147-A177-3AD203B41FA5}">
                      <a16:colId xmlns:a16="http://schemas.microsoft.com/office/drawing/2014/main" val="1306555513"/>
                    </a:ext>
                  </a:extLst>
                </a:gridCol>
              </a:tblGrid>
              <a:tr h="286988">
                <a:tc>
                  <a:txBody>
                    <a:bodyPr/>
                    <a:lstStyle/>
                    <a:p>
                      <a:r>
                        <a:rPr lang="hr-HR" sz="1400" dirty="0">
                          <a:latin typeface="Bahnschrift SemiBold" panose="020B0502040204020203" pitchFamily="34" charset="0"/>
                        </a:rPr>
                        <a:t>Subjekt </a:t>
                      </a:r>
                      <a:endParaRPr lang="en-US" sz="1400" dirty="0">
                        <a:latin typeface="Bahnschrift SemiBold" panose="020B0502040204020203" pitchFamily="34" charset="0"/>
                      </a:endParaRPr>
                    </a:p>
                  </a:txBody>
                  <a:tcPr anchor="ctr"/>
                </a:tc>
                <a:tc>
                  <a:txBody>
                    <a:bodyPr/>
                    <a:lstStyle/>
                    <a:p>
                      <a:r>
                        <a:rPr lang="hr-HR" sz="1400" dirty="0">
                          <a:latin typeface="Bahnschrift SemiBold" panose="020B0502040204020203" pitchFamily="34" charset="0"/>
                        </a:rPr>
                        <a:t>Od 1.1.2025. </a:t>
                      </a:r>
                      <a:endParaRPr lang="en-US" sz="1400" dirty="0">
                        <a:latin typeface="Bahnschrift SemiBold" panose="020B0502040204020203" pitchFamily="34" charset="0"/>
                      </a:endParaRPr>
                    </a:p>
                  </a:txBody>
                  <a:tcPr anchor="ctr"/>
                </a:tc>
                <a:tc>
                  <a:txBody>
                    <a:bodyPr/>
                    <a:lstStyle/>
                    <a:p>
                      <a:r>
                        <a:rPr lang="hr-HR" sz="1400" dirty="0">
                          <a:latin typeface="Bahnschrift SemiBold" panose="020B0502040204020203" pitchFamily="34" charset="0"/>
                        </a:rPr>
                        <a:t>0d 1.1.2026.</a:t>
                      </a:r>
                      <a:endParaRPr lang="en-US" sz="1400" dirty="0">
                        <a:latin typeface="Bahnschrift SemiBold" panose="020B0502040204020203" pitchFamily="34" charset="0"/>
                      </a:endParaRPr>
                    </a:p>
                  </a:txBody>
                  <a:tcPr anchor="ctr"/>
                </a:tc>
                <a:extLst>
                  <a:ext uri="{0D108BD9-81ED-4DB2-BD59-A6C34878D82A}">
                    <a16:rowId xmlns:a16="http://schemas.microsoft.com/office/drawing/2014/main" val="3162297230"/>
                  </a:ext>
                </a:extLst>
              </a:tr>
              <a:tr h="3673452">
                <a:tc>
                  <a:txBody>
                    <a:bodyPr/>
                    <a:lstStyle/>
                    <a:p>
                      <a:r>
                        <a:rPr lang="hr-HR" sz="1400" b="1" dirty="0">
                          <a:latin typeface="Bahnschrift SemiBold" panose="020B0502040204020203" pitchFamily="34" charset="0"/>
                        </a:rPr>
                        <a:t>PRORAČUNI</a:t>
                      </a:r>
                    </a:p>
                    <a:p>
                      <a:r>
                        <a:rPr lang="hr-HR" sz="1400" dirty="0">
                          <a:latin typeface="Bahnschrift SemiBold" panose="020B0502040204020203" pitchFamily="34" charset="0"/>
                        </a:rPr>
                        <a:t>Državni proračun</a:t>
                      </a:r>
                    </a:p>
                    <a:p>
                      <a:r>
                        <a:rPr lang="hr-HR" sz="1400" dirty="0">
                          <a:latin typeface="Bahnschrift SemiBold" panose="020B0502040204020203" pitchFamily="34" charset="0"/>
                        </a:rPr>
                        <a:t>Županija</a:t>
                      </a:r>
                    </a:p>
                    <a:p>
                      <a:r>
                        <a:rPr lang="hr-HR" sz="1400" dirty="0">
                          <a:latin typeface="Bahnschrift SemiBold" panose="020B0502040204020203" pitchFamily="34" charset="0"/>
                        </a:rPr>
                        <a:t>Grad </a:t>
                      </a:r>
                    </a:p>
                    <a:p>
                      <a:r>
                        <a:rPr lang="hr-HR" sz="1400" dirty="0">
                          <a:latin typeface="Bahnschrift SemiBold" panose="020B0502040204020203" pitchFamily="34" charset="0"/>
                        </a:rPr>
                        <a:t>Općina </a:t>
                      </a:r>
                      <a:endParaRPr lang="en-US" sz="1400" dirty="0">
                        <a:latin typeface="Bahnschrift SemiBold" panose="020B0502040204020203" pitchFamily="34" charset="0"/>
                      </a:endParaRPr>
                    </a:p>
                  </a:txBody>
                  <a:tcPr anchor="ctr"/>
                </a:tc>
                <a:tc>
                  <a:txBody>
                    <a:bodyPr/>
                    <a:lstStyle/>
                    <a:p>
                      <a:pPr algn="l"/>
                      <a:r>
                        <a:rPr lang="hr-HR" sz="1400" b="1" dirty="0">
                          <a:latin typeface="Bahnschrift SemiBold" panose="020B0502040204020203" pitchFamily="34" charset="0"/>
                        </a:rPr>
                        <a:t>Objedinjena glavna knjiga proračuna (OGKP)</a:t>
                      </a:r>
                    </a:p>
                    <a:p>
                      <a:pPr algn="l"/>
                      <a:endParaRPr lang="hr-HR" sz="1400" b="1" dirty="0">
                        <a:latin typeface="Bahnschrift SemiBold" panose="020B0502040204020203" pitchFamily="34" charset="0"/>
                      </a:endParaRPr>
                    </a:p>
                    <a:p>
                      <a:pPr marL="285750" indent="-285750" algn="l">
                        <a:buFontTx/>
                        <a:buChar char="-"/>
                      </a:pPr>
                      <a:r>
                        <a:rPr lang="hr-HR" sz="1400" b="0" dirty="0">
                          <a:latin typeface="Bahnschrift SemiBold" panose="020B0502040204020203" pitchFamily="34" charset="0"/>
                        </a:rPr>
                        <a:t>Glavna knjiga proračuna (GKP)</a:t>
                      </a:r>
                    </a:p>
                    <a:p>
                      <a:pPr marL="285750" indent="-285750" algn="l">
                        <a:buFontTx/>
                        <a:buChar char="-"/>
                      </a:pPr>
                      <a:r>
                        <a:rPr lang="hr-HR" sz="1400" b="0" dirty="0">
                          <a:latin typeface="Bahnschrift SemiBold" panose="020B0502040204020203" pitchFamily="34" charset="0"/>
                        </a:rPr>
                        <a:t>Glavne knjige proračunskih korisnika (GKPK</a:t>
                      </a:r>
                      <a:r>
                        <a:rPr lang="hr-HR" sz="1400" b="0" dirty="0" smtClean="0">
                          <a:latin typeface="Bahnschrift SemiBold" panose="020B0502040204020203" pitchFamily="34" charset="0"/>
                        </a:rPr>
                        <a:t>)</a:t>
                      </a:r>
                    </a:p>
                    <a:p>
                      <a:pPr marL="285750" indent="-285750" algn="l">
                        <a:buFontTx/>
                        <a:buChar char="-"/>
                      </a:pPr>
                      <a:endParaRPr lang="hr-HR" sz="1400" b="0" dirty="0" smtClean="0">
                        <a:latin typeface="Bahnschrift SemiBold" panose="020B0502040204020203" pitchFamily="34" charset="0"/>
                      </a:endParaRPr>
                    </a:p>
                    <a:p>
                      <a:pPr marL="0" indent="0" algn="l">
                        <a:buFontTx/>
                        <a:buNone/>
                      </a:pPr>
                      <a:endParaRPr lang="hr-HR" sz="1400" b="0" dirty="0" smtClean="0">
                        <a:latin typeface="Bahnschrift SemiBold" panose="020B0502040204020203" pitchFamily="34" charset="0"/>
                      </a:endParaRPr>
                    </a:p>
                    <a:p>
                      <a:pPr marL="285750" indent="-285750" algn="l">
                        <a:buFontTx/>
                        <a:buChar char="-"/>
                      </a:pPr>
                      <a:endParaRPr lang="hr-HR" sz="1400" b="0" dirty="0" smtClean="0">
                        <a:latin typeface="Bahnschrift SemiBold" panose="020B0502040204020203" pitchFamily="34" charset="0"/>
                      </a:endParaRPr>
                    </a:p>
                    <a:p>
                      <a:pPr marL="285750" indent="-285750" algn="l">
                        <a:buFontTx/>
                        <a:buChar char="-"/>
                      </a:pPr>
                      <a:r>
                        <a:rPr lang="hr-HR" sz="1400" b="0" dirty="0" smtClean="0">
                          <a:latin typeface="Bahnschrift SemiBold" panose="020B0502040204020203" pitchFamily="34" charset="0"/>
                        </a:rPr>
                        <a:t>Proračun kroz OGKP ima podatke o:</a:t>
                      </a:r>
                    </a:p>
                    <a:p>
                      <a:pPr marL="628650" lvl="1" indent="-171450" algn="l">
                        <a:buFont typeface="Arial" panose="020B0604020202020204" pitchFamily="34" charset="0"/>
                        <a:buChar char="•"/>
                      </a:pPr>
                      <a:r>
                        <a:rPr lang="hr-HR" sz="1400" b="0" dirty="0" smtClean="0">
                          <a:latin typeface="Bahnschrift SemiBold" panose="020B0502040204020203" pitchFamily="34" charset="0"/>
                        </a:rPr>
                        <a:t>stvorenim rashodima i obvezama proračunskih korisnika iz nadležnosti</a:t>
                      </a:r>
                    </a:p>
                    <a:p>
                      <a:pPr marL="628650" lvl="1" indent="-171450" algn="l">
                        <a:buFont typeface="Arial" panose="020B0604020202020204" pitchFamily="34" charset="0"/>
                        <a:buChar char="•"/>
                      </a:pPr>
                      <a:r>
                        <a:rPr lang="hr-HR" sz="1400" b="0" dirty="0" smtClean="0">
                          <a:latin typeface="Bahnschrift SemiBold" panose="020B0502040204020203" pitchFamily="34" charset="0"/>
                        </a:rPr>
                        <a:t>automatski usklađene podatke na eliminacijskim računima za konsolidaciju financijskih izvještaja na razini proračuna </a:t>
                      </a:r>
                    </a:p>
                    <a:p>
                      <a:pPr marL="628650" lvl="1" indent="-171450" algn="l">
                        <a:buFont typeface="Arial" panose="020B0604020202020204" pitchFamily="34" charset="0"/>
                        <a:buChar char="•"/>
                      </a:pPr>
                      <a:r>
                        <a:rPr lang="hr-HR" sz="1400" b="0" dirty="0" smtClean="0">
                          <a:latin typeface="Bahnschrift SemiBold" panose="020B0502040204020203" pitchFamily="34" charset="0"/>
                        </a:rPr>
                        <a:t>stanje obveza i potraživanja između proračuna i proračunskih korisnika (npr. 16721 i 274)</a:t>
                      </a:r>
                    </a:p>
                    <a:p>
                      <a:pPr marL="628650" lvl="1" indent="-171450" algn="l">
                        <a:buFont typeface="Arial" panose="020B0604020202020204" pitchFamily="34" charset="0"/>
                        <a:buChar char="•"/>
                      </a:pPr>
                      <a:r>
                        <a:rPr lang="hr-HR" sz="1400" b="0" dirty="0" smtClean="0">
                          <a:latin typeface="Bahnschrift SemiBold" panose="020B0502040204020203" pitchFamily="34" charset="0"/>
                        </a:rPr>
                        <a:t>rashoda i prihoda po osnovi prijenos sredstava između proračuna i proračunskih korisnika (npr. 367/671</a:t>
                      </a:r>
                      <a:r>
                        <a:rPr lang="hr-HR" sz="1200" b="0" dirty="0" smtClean="0">
                          <a:latin typeface="Bahnschrift SemiBold" panose="020B0502040204020203" pitchFamily="34" charset="0"/>
                        </a:rPr>
                        <a:t>) </a:t>
                      </a:r>
                    </a:p>
                    <a:p>
                      <a:pPr marL="285750" indent="-285750" algn="l">
                        <a:buFontTx/>
                        <a:buChar char="-"/>
                      </a:pPr>
                      <a:endParaRPr lang="hr-HR" sz="1200" b="0" dirty="0" smtClean="0">
                        <a:latin typeface="Bahnschrift SemiBold" panose="020B0502040204020203" pitchFamily="34" charset="0"/>
                      </a:endParaRPr>
                    </a:p>
                  </a:txBody>
                  <a:tcPr anchor="ctr"/>
                </a:tc>
                <a:tc>
                  <a:txBody>
                    <a:bodyPr/>
                    <a:lstStyle/>
                    <a:p>
                      <a:r>
                        <a:rPr lang="hr-HR" sz="1400" dirty="0">
                          <a:latin typeface="Bahnschrift SemiBold" panose="020B0502040204020203" pitchFamily="34" charset="0"/>
                        </a:rPr>
                        <a:t>OGKP u slučaju da proračun još ne posluje preko jedinstvenog računa </a:t>
                      </a:r>
                      <a:endParaRPr lang="en-US" sz="1400" dirty="0">
                        <a:latin typeface="Bahnschrift SemiBold" panose="020B0502040204020203" pitchFamily="34" charset="0"/>
                      </a:endParaRPr>
                    </a:p>
                  </a:txBody>
                  <a:tcPr anchor="ctr"/>
                </a:tc>
                <a:extLst>
                  <a:ext uri="{0D108BD9-81ED-4DB2-BD59-A6C34878D82A}">
                    <a16:rowId xmlns:a16="http://schemas.microsoft.com/office/drawing/2014/main" val="3347689257"/>
                  </a:ext>
                </a:extLst>
              </a:tr>
            </a:tbl>
          </a:graphicData>
        </a:graphic>
      </p:graphicFrame>
      <p:sp>
        <p:nvSpPr>
          <p:cNvPr id="2" name="Pravokutnik 1"/>
          <p:cNvSpPr/>
          <p:nvPr/>
        </p:nvSpPr>
        <p:spPr>
          <a:xfrm>
            <a:off x="2135560" y="5509948"/>
            <a:ext cx="8568952" cy="523220"/>
          </a:xfrm>
          <a:prstGeom prst="rect">
            <a:avLst/>
          </a:prstGeom>
        </p:spPr>
        <p:txBody>
          <a:bodyPr wrap="square">
            <a:spAutoFit/>
          </a:bodyPr>
          <a:lstStyle/>
          <a:p>
            <a:pPr eaLnBrk="0" fontAlgn="base" hangingPunct="0">
              <a:spcBef>
                <a:spcPct val="0"/>
              </a:spcBef>
              <a:spcAft>
                <a:spcPct val="0"/>
              </a:spcAft>
            </a:pPr>
            <a:r>
              <a:rPr lang="hr-HR" sz="1400" b="1" dirty="0">
                <a:solidFill>
                  <a:srgbClr val="FF0000"/>
                </a:solidFill>
                <a:latin typeface="Bahnschrift SemiBold" panose="020B0502040204020203" pitchFamily="34" charset="0"/>
                <a:ea typeface="ＭＳ Ｐゴシック" panose="020B0600070205080204" pitchFamily="34" charset="-128"/>
              </a:rPr>
              <a:t>! Objedinjena glavna knjiga proračuna ne zamjenjuje glavnu knjigu proračuna i glavne knjige proračunskih korisnika</a:t>
            </a:r>
          </a:p>
        </p:txBody>
      </p:sp>
      <p:sp>
        <p:nvSpPr>
          <p:cNvPr id="5"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dirty="0" smtClean="0">
                <a:solidFill>
                  <a:schemeClr val="bg1"/>
                </a:solidFill>
                <a:latin typeface="Bahnschrift SemiBold" panose="020B0502040204020203" pitchFamily="34" charset="0"/>
              </a:rPr>
              <a:t>Promjene u proračunskom računovodstvu od 1.1.2025.</a:t>
            </a:r>
            <a:endParaRPr lang="hr-HR" altLang="sr-Latn-RS" i="0" kern="0" dirty="0">
              <a:solidFill>
                <a:schemeClr val="bg1"/>
              </a:solidFill>
              <a:latin typeface="Arial" panose="020B0604020202020204" pitchFamily="34" charset="0"/>
            </a:endParaRPr>
          </a:p>
        </p:txBody>
      </p:sp>
      <p:pic>
        <p:nvPicPr>
          <p:cNvPr id="7" name="Slika 6"/>
          <p:cNvPicPr>
            <a:picLocks noChangeAspect="1"/>
          </p:cNvPicPr>
          <p:nvPr/>
        </p:nvPicPr>
        <p:blipFill>
          <a:blip r:embed="rId2"/>
          <a:stretch>
            <a:fillRect/>
          </a:stretch>
        </p:blipFill>
        <p:spPr>
          <a:xfrm>
            <a:off x="11533020" y="57232"/>
            <a:ext cx="467291" cy="617775"/>
          </a:xfrm>
          <a:prstGeom prst="rect">
            <a:avLst/>
          </a:prstGeom>
        </p:spPr>
      </p:pic>
    </p:spTree>
    <p:extLst>
      <p:ext uri="{BB962C8B-B14F-4D97-AF65-F5344CB8AC3E}">
        <p14:creationId xmlns:p14="http://schemas.microsoft.com/office/powerpoint/2010/main" val="671918188"/>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ica 2">
            <a:extLst>
              <a:ext uri="{FF2B5EF4-FFF2-40B4-BE49-F238E27FC236}">
                <a16:creationId xmlns:a16="http://schemas.microsoft.com/office/drawing/2014/main" id="{3E62C84B-C114-8CF4-CA4D-413695A1BF46}"/>
              </a:ext>
            </a:extLst>
          </p:cNvPr>
          <p:cNvGraphicFramePr>
            <a:graphicFrameLocks noGrp="1"/>
          </p:cNvGraphicFramePr>
          <p:nvPr>
            <p:extLst>
              <p:ext uri="{D42A27DB-BD31-4B8C-83A1-F6EECF244321}">
                <p14:modId xmlns:p14="http://schemas.microsoft.com/office/powerpoint/2010/main" val="1137806201"/>
              </p:ext>
            </p:extLst>
          </p:nvPr>
        </p:nvGraphicFramePr>
        <p:xfrm>
          <a:off x="1531226" y="908720"/>
          <a:ext cx="9010595" cy="3479223"/>
        </p:xfrm>
        <a:graphic>
          <a:graphicData uri="http://schemas.openxmlformats.org/drawingml/2006/table">
            <a:tbl>
              <a:tblPr firstRow="1" bandRow="1">
                <a:tableStyleId>{5C22544A-7EE6-4342-B048-85BDC9FD1C3A}</a:tableStyleId>
              </a:tblPr>
              <a:tblGrid>
                <a:gridCol w="1489391">
                  <a:extLst>
                    <a:ext uri="{9D8B030D-6E8A-4147-A177-3AD203B41FA5}">
                      <a16:colId xmlns:a16="http://schemas.microsoft.com/office/drawing/2014/main" val="844640711"/>
                    </a:ext>
                  </a:extLst>
                </a:gridCol>
                <a:gridCol w="5802414">
                  <a:extLst>
                    <a:ext uri="{9D8B030D-6E8A-4147-A177-3AD203B41FA5}">
                      <a16:colId xmlns:a16="http://schemas.microsoft.com/office/drawing/2014/main" val="2367805186"/>
                    </a:ext>
                  </a:extLst>
                </a:gridCol>
                <a:gridCol w="1718790">
                  <a:extLst>
                    <a:ext uri="{9D8B030D-6E8A-4147-A177-3AD203B41FA5}">
                      <a16:colId xmlns:a16="http://schemas.microsoft.com/office/drawing/2014/main" val="1306555513"/>
                    </a:ext>
                  </a:extLst>
                </a:gridCol>
              </a:tblGrid>
              <a:tr h="342469">
                <a:tc>
                  <a:txBody>
                    <a:bodyPr/>
                    <a:lstStyle/>
                    <a:p>
                      <a:r>
                        <a:rPr lang="hr-HR" sz="1400" dirty="0">
                          <a:latin typeface="Bahnschrift SemiBold" panose="020B0502040204020203" pitchFamily="34" charset="0"/>
                        </a:rPr>
                        <a:t>Subjekt </a:t>
                      </a:r>
                      <a:endParaRPr lang="en-US" sz="1400" dirty="0">
                        <a:latin typeface="Bahnschrift SemiBold" panose="020B0502040204020203" pitchFamily="34" charset="0"/>
                      </a:endParaRPr>
                    </a:p>
                  </a:txBody>
                  <a:tcPr anchor="ctr"/>
                </a:tc>
                <a:tc>
                  <a:txBody>
                    <a:bodyPr/>
                    <a:lstStyle/>
                    <a:p>
                      <a:r>
                        <a:rPr lang="hr-HR" sz="1400" dirty="0">
                          <a:latin typeface="Bahnschrift SemiBold" panose="020B0502040204020203" pitchFamily="34" charset="0"/>
                        </a:rPr>
                        <a:t>Od 1.1.2025. </a:t>
                      </a:r>
                      <a:endParaRPr lang="en-US" sz="1400" dirty="0">
                        <a:latin typeface="Bahnschrift SemiBold" panose="020B0502040204020203" pitchFamily="34" charset="0"/>
                      </a:endParaRPr>
                    </a:p>
                  </a:txBody>
                  <a:tcPr anchor="ctr"/>
                </a:tc>
                <a:tc>
                  <a:txBody>
                    <a:bodyPr/>
                    <a:lstStyle/>
                    <a:p>
                      <a:r>
                        <a:rPr lang="hr-HR" sz="1400" dirty="0">
                          <a:latin typeface="Bahnschrift SemiBold" panose="020B0502040204020203" pitchFamily="34" charset="0"/>
                        </a:rPr>
                        <a:t>0d 1.1.2026.</a:t>
                      </a:r>
                      <a:endParaRPr lang="en-US" sz="1400" dirty="0">
                        <a:latin typeface="Bahnschrift SemiBold" panose="020B0502040204020203" pitchFamily="34" charset="0"/>
                      </a:endParaRPr>
                    </a:p>
                  </a:txBody>
                  <a:tcPr anchor="ctr"/>
                </a:tc>
                <a:extLst>
                  <a:ext uri="{0D108BD9-81ED-4DB2-BD59-A6C34878D82A}">
                    <a16:rowId xmlns:a16="http://schemas.microsoft.com/office/drawing/2014/main" val="3162297230"/>
                  </a:ext>
                </a:extLst>
              </a:tr>
              <a:tr h="3136754">
                <a:tc>
                  <a:txBody>
                    <a:bodyPr/>
                    <a:lstStyle/>
                    <a:p>
                      <a:r>
                        <a:rPr lang="hr-HR" sz="1200" b="1" dirty="0">
                          <a:latin typeface="Bahnschrift SemiBold" panose="020B0502040204020203" pitchFamily="34" charset="0"/>
                        </a:rPr>
                        <a:t>PRORAČUNI </a:t>
                      </a:r>
                    </a:p>
                    <a:p>
                      <a:r>
                        <a:rPr lang="hr-HR" sz="1200" b="0" dirty="0">
                          <a:latin typeface="Bahnschrift SemiBold" panose="020B0502040204020203" pitchFamily="34" charset="0"/>
                        </a:rPr>
                        <a:t>Državni proračun</a:t>
                      </a:r>
                    </a:p>
                    <a:p>
                      <a:r>
                        <a:rPr lang="hr-HR" sz="1200" b="0" dirty="0">
                          <a:latin typeface="Bahnschrift SemiBold" panose="020B0502040204020203" pitchFamily="34" charset="0"/>
                        </a:rPr>
                        <a:t>Županija</a:t>
                      </a:r>
                    </a:p>
                    <a:p>
                      <a:r>
                        <a:rPr lang="hr-HR" sz="1200" b="0" dirty="0">
                          <a:latin typeface="Bahnschrift SemiBold" panose="020B0502040204020203" pitchFamily="34" charset="0"/>
                        </a:rPr>
                        <a:t>Grad </a:t>
                      </a:r>
                    </a:p>
                    <a:p>
                      <a:r>
                        <a:rPr lang="hr-HR" sz="1200" b="0" dirty="0">
                          <a:latin typeface="Bahnschrift SemiBold" panose="020B0502040204020203" pitchFamily="34" charset="0"/>
                        </a:rPr>
                        <a:t>Općina </a:t>
                      </a:r>
                    </a:p>
                  </a:txBody>
                  <a:tcPr anchor="ctr"/>
                </a:tc>
                <a:tc gridSpan="2">
                  <a:txBody>
                    <a:bodyPr/>
                    <a:lstStyle/>
                    <a:p>
                      <a:r>
                        <a:rPr lang="hr-HR" sz="1050" b="1" dirty="0">
                          <a:latin typeface="Bahnschrift SemiBold" panose="020B0502040204020203" pitchFamily="34" charset="0"/>
                        </a:rPr>
                        <a:t>GLAVNA KNJIGA PRORAČUNA </a:t>
                      </a:r>
                      <a:r>
                        <a:rPr lang="hr-HR" sz="1050" b="1" dirty="0" smtClean="0">
                          <a:latin typeface="Bahnschrift SemiBold" panose="020B0502040204020203" pitchFamily="34" charset="0"/>
                        </a:rPr>
                        <a:t>U SUSTAVU</a:t>
                      </a:r>
                      <a:r>
                        <a:rPr lang="hr-HR" sz="1050" b="1" baseline="0" dirty="0" smtClean="0">
                          <a:latin typeface="Bahnschrift SemiBold" panose="020B0502040204020203" pitchFamily="34" charset="0"/>
                        </a:rPr>
                        <a:t> OBJEDINJENE GLAVNE KNJIGE PRORAČUNA</a:t>
                      </a:r>
                      <a:endParaRPr lang="hr-HR" sz="1050" b="1" dirty="0">
                        <a:latin typeface="Bahnschrift SemiBold" panose="020B0502040204020203" pitchFamily="34" charset="0"/>
                      </a:endParaRPr>
                    </a:p>
                    <a:p>
                      <a:endParaRPr lang="hr-HR" sz="1050" b="1" dirty="0">
                        <a:latin typeface="Bahnschrift SemiBold" panose="020B0502040204020203" pitchFamily="34" charset="0"/>
                      </a:endParaRPr>
                    </a:p>
                    <a:p>
                      <a:r>
                        <a:rPr lang="hr-HR" sz="1050" dirty="0">
                          <a:latin typeface="Bahnschrift SemiBold" panose="020B0502040204020203" pitchFamily="34" charset="0"/>
                        </a:rPr>
                        <a:t>Sadrži:</a:t>
                      </a:r>
                    </a:p>
                    <a:p>
                      <a:pPr marL="285750" indent="-285750">
                        <a:buFontTx/>
                        <a:buChar char="-"/>
                      </a:pPr>
                      <a:r>
                        <a:rPr lang="hr-HR" sz="1050" dirty="0">
                          <a:latin typeface="Bahnschrift SemiBold" panose="020B0502040204020203" pitchFamily="34" charset="0"/>
                        </a:rPr>
                        <a:t>račun proračuna</a:t>
                      </a:r>
                    </a:p>
                    <a:p>
                      <a:pPr marL="285750" indent="-285750">
                        <a:buFontTx/>
                        <a:buChar char="-"/>
                      </a:pPr>
                      <a:r>
                        <a:rPr lang="hr-HR" sz="1050" dirty="0">
                          <a:latin typeface="Bahnschrift SemiBold" panose="020B0502040204020203" pitchFamily="34" charset="0"/>
                        </a:rPr>
                        <a:t>prihode i primitke te rashode i izdatke proračuna</a:t>
                      </a:r>
                    </a:p>
                    <a:p>
                      <a:pPr marL="285750" indent="-285750">
                        <a:buFontTx/>
                        <a:buChar char="-"/>
                      </a:pPr>
                      <a:r>
                        <a:rPr lang="hr-HR" sz="1050" dirty="0">
                          <a:latin typeface="Bahnschrift SemiBold" panose="020B0502040204020203" pitchFamily="34" charset="0"/>
                        </a:rPr>
                        <a:t>obveze proračuna</a:t>
                      </a:r>
                    </a:p>
                    <a:p>
                      <a:pPr marL="285750" indent="-285750">
                        <a:buFontTx/>
                        <a:buChar char="-"/>
                      </a:pPr>
                      <a:r>
                        <a:rPr lang="hr-HR" sz="1050" dirty="0">
                          <a:latin typeface="Bahnschrift SemiBold" panose="020B0502040204020203" pitchFamily="34" charset="0"/>
                        </a:rPr>
                        <a:t>potraživanja i obračunate prihode proračuna </a:t>
                      </a:r>
                    </a:p>
                    <a:p>
                      <a:pPr marL="285750" indent="-285750">
                        <a:buFontTx/>
                        <a:buChar char="-"/>
                      </a:pPr>
                      <a:r>
                        <a:rPr lang="hr-HR" sz="1050" b="1" dirty="0">
                          <a:solidFill>
                            <a:schemeClr val="tx1"/>
                          </a:solidFill>
                          <a:latin typeface="Bahnschrift SemiBold" panose="020B0502040204020203" pitchFamily="34" charset="0"/>
                        </a:rPr>
                        <a:t>prijenose sredstava PK iz nadležnosti (367)</a:t>
                      </a:r>
                    </a:p>
                    <a:p>
                      <a:pPr marL="285750" indent="-285750">
                        <a:buFontTx/>
                        <a:buChar char="-"/>
                      </a:pPr>
                      <a:r>
                        <a:rPr lang="hr-HR" sz="1050" b="1" dirty="0">
                          <a:solidFill>
                            <a:srgbClr val="FF0000"/>
                          </a:solidFill>
                          <a:latin typeface="Bahnschrift SemiBold" panose="020B0502040204020203" pitchFamily="34" charset="0"/>
                        </a:rPr>
                        <a:t>367 se obvezno knjiži u GKP – NOVO </a:t>
                      </a:r>
                    </a:p>
                    <a:p>
                      <a:pPr marL="285750" indent="-285750">
                        <a:buFontTx/>
                        <a:buChar char="-"/>
                      </a:pPr>
                      <a:r>
                        <a:rPr lang="hr-HR" sz="1050" b="1" dirty="0">
                          <a:solidFill>
                            <a:schemeClr val="tx1"/>
                          </a:solidFill>
                          <a:latin typeface="Bahnschrift SemiBold" panose="020B0502040204020203" pitchFamily="34" charset="0"/>
                        </a:rPr>
                        <a:t>obveze proračuna za naplaćena sredstva PK (274 – NOVI konto)</a:t>
                      </a:r>
                    </a:p>
                    <a:p>
                      <a:pPr marL="285750" indent="-285750">
                        <a:buFontTx/>
                        <a:buChar char="-"/>
                      </a:pPr>
                      <a:r>
                        <a:rPr lang="hr-HR" sz="1050" b="1" dirty="0">
                          <a:solidFill>
                            <a:schemeClr val="tx1"/>
                          </a:solidFill>
                          <a:latin typeface="Bahnschrift SemiBold" panose="020B0502040204020203" pitchFamily="34" charset="0"/>
                        </a:rPr>
                        <a:t>274 se obvezno knjiži u GKP</a:t>
                      </a:r>
                    </a:p>
                    <a:p>
                      <a:pPr marL="285750" indent="-285750">
                        <a:buFontTx/>
                        <a:buChar char="-"/>
                      </a:pPr>
                      <a:r>
                        <a:rPr lang="hr-HR" sz="1050" b="0" dirty="0">
                          <a:solidFill>
                            <a:schemeClr val="tx2"/>
                          </a:solidFill>
                          <a:latin typeface="Bahnschrift SemiBold" panose="020B0502040204020203" pitchFamily="34" charset="0"/>
                        </a:rPr>
                        <a:t>potraživanja proračuna od PK </a:t>
                      </a:r>
                    </a:p>
                    <a:p>
                      <a:pPr marL="285750" indent="-285750">
                        <a:buFontTx/>
                        <a:buChar char="-"/>
                      </a:pPr>
                      <a:r>
                        <a:rPr lang="hr-HR" sz="1050" b="1" dirty="0">
                          <a:solidFill>
                            <a:schemeClr val="tx1"/>
                          </a:solidFill>
                          <a:latin typeface="Bahnschrift SemiBold" panose="020B0502040204020203" pitchFamily="34" charset="0"/>
                        </a:rPr>
                        <a:t>potraživanja proračuna od PK za povrat u proračun bolovanje HZZO (12942 – NOVI konto)</a:t>
                      </a:r>
                    </a:p>
                    <a:p>
                      <a:pPr marL="285750" indent="-285750">
                        <a:buFontTx/>
                        <a:buChar char="-"/>
                      </a:pPr>
                      <a:r>
                        <a:rPr lang="hr-HR" sz="1050" b="1" dirty="0" err="1">
                          <a:solidFill>
                            <a:schemeClr val="tx1"/>
                          </a:solidFill>
                          <a:latin typeface="Bahnschrift SemiBold" panose="020B0502040204020203" pitchFamily="34" charset="0"/>
                        </a:rPr>
                        <a:t>izvanbilančne</a:t>
                      </a:r>
                      <a:r>
                        <a:rPr lang="hr-HR" sz="1050" b="1" dirty="0">
                          <a:solidFill>
                            <a:schemeClr val="tx1"/>
                          </a:solidFill>
                          <a:latin typeface="Bahnschrift SemiBold" panose="020B0502040204020203" pitchFamily="34" charset="0"/>
                        </a:rPr>
                        <a:t> evidencije </a:t>
                      </a:r>
                    </a:p>
                    <a:p>
                      <a:pPr marL="0" indent="0">
                        <a:buFontTx/>
                        <a:buNone/>
                      </a:pPr>
                      <a:endParaRPr lang="hr-HR" sz="1050" b="1" dirty="0">
                        <a:solidFill>
                          <a:srgbClr val="FF0000"/>
                        </a:solidFill>
                        <a:latin typeface="Bahnschrift SemiBold" panose="020B0502040204020203" pitchFamily="34" charset="0"/>
                      </a:endParaRPr>
                    </a:p>
                    <a:p>
                      <a:pPr marL="0" indent="0">
                        <a:buFontTx/>
                        <a:buNone/>
                      </a:pPr>
                      <a:r>
                        <a:rPr lang="hr-HR" sz="1050" b="1" dirty="0">
                          <a:solidFill>
                            <a:srgbClr val="FF0000"/>
                          </a:solidFill>
                          <a:latin typeface="Bahnschrift SemiBold" panose="020B0502040204020203" pitchFamily="34" charset="0"/>
                        </a:rPr>
                        <a:t>NE SADRŽI:</a:t>
                      </a:r>
                    </a:p>
                    <a:p>
                      <a:pPr marL="285750" indent="-285750">
                        <a:buFontTx/>
                        <a:buChar char="-"/>
                      </a:pPr>
                      <a:r>
                        <a:rPr lang="hr-HR" sz="1050" b="1" dirty="0">
                          <a:solidFill>
                            <a:srgbClr val="FF0000"/>
                          </a:solidFill>
                          <a:latin typeface="Bahnschrift SemiBold" panose="020B0502040204020203" pitchFamily="34" charset="0"/>
                        </a:rPr>
                        <a:t>rashode i obveze PK iz nadležnosti po prirodnim vrstama</a:t>
                      </a:r>
                    </a:p>
                    <a:p>
                      <a:pPr marL="285750" indent="-285750">
                        <a:buFontTx/>
                        <a:buChar char="-"/>
                      </a:pPr>
                      <a:r>
                        <a:rPr lang="hr-HR" sz="1050" b="1" dirty="0">
                          <a:solidFill>
                            <a:srgbClr val="FF0000"/>
                          </a:solidFill>
                          <a:latin typeface="Bahnschrift SemiBold" panose="020B0502040204020203" pitchFamily="34" charset="0"/>
                        </a:rPr>
                        <a:t>prihode PK iz nadležnosti  </a:t>
                      </a:r>
                    </a:p>
                  </a:txBody>
                  <a:tcPr anchor="ctr"/>
                </a:tc>
                <a:tc hMerge="1">
                  <a:txBody>
                    <a:bodyPr/>
                    <a:lstStyle/>
                    <a:p>
                      <a:endParaRPr lang="en-US" dirty="0"/>
                    </a:p>
                  </a:txBody>
                  <a:tcPr/>
                </a:tc>
                <a:extLst>
                  <a:ext uri="{0D108BD9-81ED-4DB2-BD59-A6C34878D82A}">
                    <a16:rowId xmlns:a16="http://schemas.microsoft.com/office/drawing/2014/main" val="3063208343"/>
                  </a:ext>
                </a:extLst>
              </a:tr>
            </a:tbl>
          </a:graphicData>
        </a:graphic>
      </p:graphicFrame>
      <p:graphicFrame>
        <p:nvGraphicFramePr>
          <p:cNvPr id="4" name="Tablica 3">
            <a:extLst>
              <a:ext uri="{FF2B5EF4-FFF2-40B4-BE49-F238E27FC236}">
                <a16:creationId xmlns:a16="http://schemas.microsoft.com/office/drawing/2014/main" id="{3E62C84B-C114-8CF4-CA4D-413695A1BF46}"/>
              </a:ext>
            </a:extLst>
          </p:cNvPr>
          <p:cNvGraphicFramePr>
            <a:graphicFrameLocks noGrp="1"/>
          </p:cNvGraphicFramePr>
          <p:nvPr>
            <p:extLst>
              <p:ext uri="{D42A27DB-BD31-4B8C-83A1-F6EECF244321}">
                <p14:modId xmlns:p14="http://schemas.microsoft.com/office/powerpoint/2010/main" val="1538355978"/>
              </p:ext>
            </p:extLst>
          </p:nvPr>
        </p:nvGraphicFramePr>
        <p:xfrm>
          <a:off x="1531226" y="4581128"/>
          <a:ext cx="9010596" cy="2016224"/>
        </p:xfrm>
        <a:graphic>
          <a:graphicData uri="http://schemas.openxmlformats.org/drawingml/2006/table">
            <a:tbl>
              <a:tblPr firstRow="1" bandRow="1">
                <a:tableStyleId>{5C22544A-7EE6-4342-B048-85BDC9FD1C3A}</a:tableStyleId>
              </a:tblPr>
              <a:tblGrid>
                <a:gridCol w="1501907">
                  <a:extLst>
                    <a:ext uri="{9D8B030D-6E8A-4147-A177-3AD203B41FA5}">
                      <a16:colId xmlns:a16="http://schemas.microsoft.com/office/drawing/2014/main" val="844640711"/>
                    </a:ext>
                  </a:extLst>
                </a:gridCol>
                <a:gridCol w="5981824">
                  <a:extLst>
                    <a:ext uri="{9D8B030D-6E8A-4147-A177-3AD203B41FA5}">
                      <a16:colId xmlns:a16="http://schemas.microsoft.com/office/drawing/2014/main" val="2367805186"/>
                    </a:ext>
                  </a:extLst>
                </a:gridCol>
                <a:gridCol w="1526865">
                  <a:extLst>
                    <a:ext uri="{9D8B030D-6E8A-4147-A177-3AD203B41FA5}">
                      <a16:colId xmlns:a16="http://schemas.microsoft.com/office/drawing/2014/main" val="2752360722"/>
                    </a:ext>
                  </a:extLst>
                </a:gridCol>
              </a:tblGrid>
              <a:tr h="379030">
                <a:tc>
                  <a:txBody>
                    <a:bodyPr/>
                    <a:lstStyle/>
                    <a:p>
                      <a:r>
                        <a:rPr lang="hr-HR" sz="1400" dirty="0">
                          <a:latin typeface="Bahnschrift SemiBold" panose="020B0502040204020203" pitchFamily="34" charset="0"/>
                        </a:rPr>
                        <a:t>Subjekt </a:t>
                      </a:r>
                      <a:endParaRPr lang="en-US" sz="1400" dirty="0">
                        <a:latin typeface="Bahnschrift SemiBold" panose="020B0502040204020203" pitchFamily="34" charset="0"/>
                      </a:endParaRPr>
                    </a:p>
                  </a:txBody>
                  <a:tcPr anchor="ctr"/>
                </a:tc>
                <a:tc>
                  <a:txBody>
                    <a:bodyPr/>
                    <a:lstStyle/>
                    <a:p>
                      <a:r>
                        <a:rPr lang="hr-HR" sz="1400" dirty="0">
                          <a:latin typeface="Bahnschrift SemiBold" panose="020B0502040204020203" pitchFamily="34" charset="0"/>
                        </a:rPr>
                        <a:t>Od 1.1.2025.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400" dirty="0" smtClean="0">
                          <a:latin typeface="Bahnschrift SemiBold" panose="020B0502040204020203" pitchFamily="34" charset="0"/>
                        </a:rPr>
                        <a:t>0d 1.1.2026.</a:t>
                      </a:r>
                      <a:endParaRPr lang="en-US" sz="1400" dirty="0" smtClean="0">
                        <a:latin typeface="Bahnschrift SemiBold" panose="020B0502040204020203" pitchFamily="34" charset="0"/>
                      </a:endParaRPr>
                    </a:p>
                  </a:txBody>
                  <a:tcPr anchor="ctr"/>
                </a:tc>
                <a:extLst>
                  <a:ext uri="{0D108BD9-81ED-4DB2-BD59-A6C34878D82A}">
                    <a16:rowId xmlns:a16="http://schemas.microsoft.com/office/drawing/2014/main" val="3162297230"/>
                  </a:ext>
                </a:extLst>
              </a:tr>
              <a:tr h="1637194">
                <a:tc>
                  <a:txBody>
                    <a:bodyPr/>
                    <a:lstStyle/>
                    <a:p>
                      <a:r>
                        <a:rPr lang="hr-HR" sz="1200" b="1" dirty="0">
                          <a:latin typeface="Bahnschrift SemiBold" panose="020B0502040204020203" pitchFamily="34" charset="0"/>
                        </a:rPr>
                        <a:t>PRORAČUNSKI KORISNICI</a:t>
                      </a:r>
                    </a:p>
                  </a:txBody>
                  <a:tcPr anchor="ctr"/>
                </a:tc>
                <a:tc gridSpan="2">
                  <a:txBody>
                    <a:bodyPr/>
                    <a:lstStyle/>
                    <a:p>
                      <a:pPr algn="l"/>
                      <a:r>
                        <a:rPr lang="hr-HR" sz="1100" b="1" dirty="0">
                          <a:latin typeface="Bahnschrift SemiBold" panose="020B0502040204020203" pitchFamily="34" charset="0"/>
                        </a:rPr>
                        <a:t>GLAVNA KNJIGA PRORAČUNSKOG KORISNIKA </a:t>
                      </a:r>
                      <a:r>
                        <a:rPr lang="hr-HR" sz="1100" b="1" dirty="0" smtClean="0">
                          <a:latin typeface="Bahnschrift SemiBold" panose="020B0502040204020203" pitchFamily="34" charset="0"/>
                        </a:rPr>
                        <a:t>U</a:t>
                      </a:r>
                      <a:r>
                        <a:rPr lang="hr-HR" sz="1100" b="1" baseline="0" dirty="0" smtClean="0">
                          <a:latin typeface="Bahnschrift SemiBold" panose="020B0502040204020203" pitchFamily="34" charset="0"/>
                        </a:rPr>
                        <a:t> SUSTAVU OBJEDINJENE GLAVNE KNJIGE PRORAČUNA</a:t>
                      </a:r>
                      <a:endParaRPr lang="hr-HR" sz="1100" b="1" dirty="0">
                        <a:latin typeface="Bahnschrift SemiBold" panose="020B0502040204020203" pitchFamily="34" charset="0"/>
                      </a:endParaRPr>
                    </a:p>
                    <a:p>
                      <a:pPr algn="l"/>
                      <a:endParaRPr lang="hr-HR" sz="1100" b="1" dirty="0">
                        <a:latin typeface="Bahnschrift SemiBold" panose="020B0502040204020203" pitchFamily="34" charset="0"/>
                      </a:endParaRPr>
                    </a:p>
                    <a:p>
                      <a:pPr marL="285750" indent="-285750" algn="l">
                        <a:buFontTx/>
                        <a:buChar char="-"/>
                      </a:pPr>
                      <a:r>
                        <a:rPr lang="hr-HR" sz="1100" b="0" dirty="0">
                          <a:latin typeface="Bahnschrift SemiBold" panose="020B0502040204020203" pitchFamily="34" charset="0"/>
                        </a:rPr>
                        <a:t>rashode po prirodnim vrstama i obveze za rashode iz nadležnosti PK</a:t>
                      </a:r>
                    </a:p>
                    <a:p>
                      <a:pPr marL="285750" indent="-285750" algn="l">
                        <a:buFontTx/>
                        <a:buChar char="-"/>
                      </a:pPr>
                      <a:r>
                        <a:rPr lang="hr-HR" sz="1100" b="0" dirty="0">
                          <a:latin typeface="Bahnschrift SemiBold" panose="020B0502040204020203" pitchFamily="34" charset="0"/>
                        </a:rPr>
                        <a:t>prihode iz nadležnog proračuna –  računi podskupine 671</a:t>
                      </a:r>
                    </a:p>
                    <a:p>
                      <a:pPr marL="285750" indent="-285750" algn="l">
                        <a:buFontTx/>
                        <a:buChar char="-"/>
                      </a:pPr>
                      <a:r>
                        <a:rPr lang="hr-HR" sz="1100" b="0" dirty="0">
                          <a:solidFill>
                            <a:schemeClr val="accent4">
                              <a:lumMod val="75000"/>
                              <a:lumOff val="25000"/>
                            </a:schemeClr>
                          </a:solidFill>
                          <a:latin typeface="Bahnschrift SemiBold" panose="020B0502040204020203" pitchFamily="34" charset="0"/>
                        </a:rPr>
                        <a:t>potraživanja i obračunate prihode za vlastite prihode iz nadležnosti </a:t>
                      </a:r>
                      <a:r>
                        <a:rPr lang="hr-HR" sz="1100" b="0" dirty="0" smtClean="0">
                          <a:solidFill>
                            <a:schemeClr val="accent4">
                              <a:lumMod val="75000"/>
                              <a:lumOff val="25000"/>
                            </a:schemeClr>
                          </a:solidFill>
                          <a:latin typeface="Bahnschrift SemiBold" panose="020B0502040204020203" pitchFamily="34" charset="0"/>
                        </a:rPr>
                        <a:t>PK (opcionalno, trenutno</a:t>
                      </a:r>
                      <a:r>
                        <a:rPr lang="hr-HR" sz="1100" b="0" baseline="0" dirty="0" smtClean="0">
                          <a:solidFill>
                            <a:schemeClr val="accent4">
                              <a:lumMod val="75000"/>
                              <a:lumOff val="25000"/>
                            </a:schemeClr>
                          </a:solidFill>
                          <a:latin typeface="Bahnschrift SemiBold" panose="020B0502040204020203" pitchFamily="34" charset="0"/>
                        </a:rPr>
                        <a:t> nije obveza)</a:t>
                      </a:r>
                      <a:endParaRPr lang="hr-HR" sz="1100" b="0" dirty="0">
                        <a:solidFill>
                          <a:schemeClr val="accent4">
                            <a:lumMod val="75000"/>
                            <a:lumOff val="25000"/>
                          </a:schemeClr>
                        </a:solidFill>
                        <a:latin typeface="Bahnschrift SemiBold" panose="020B0502040204020203" pitchFamily="34" charset="0"/>
                      </a:endParaRPr>
                    </a:p>
                    <a:p>
                      <a:pPr marL="285750" indent="-285750" algn="l">
                        <a:buFontTx/>
                        <a:buChar char="-"/>
                      </a:pPr>
                      <a:r>
                        <a:rPr lang="hr-HR" sz="1100" b="0" dirty="0">
                          <a:latin typeface="Bahnschrift SemiBold" panose="020B0502040204020203" pitchFamily="34" charset="0"/>
                        </a:rPr>
                        <a:t>potraživanja iz nadležnog proračuna za sredstva uplaćena u nadležni proračun – 16721</a:t>
                      </a:r>
                    </a:p>
                    <a:p>
                      <a:pPr marL="285750" indent="-285750" algn="l">
                        <a:buFontTx/>
                        <a:buChar char="-"/>
                      </a:pPr>
                      <a:r>
                        <a:rPr lang="hr-HR" sz="1100" b="0" dirty="0">
                          <a:latin typeface="Bahnschrift SemiBold" panose="020B0502040204020203" pitchFamily="34" charset="0"/>
                        </a:rPr>
                        <a:t>obveze PK za povrat sredstava u nadležni proračun – računi podskupine 276 </a:t>
                      </a:r>
                    </a:p>
                    <a:p>
                      <a:pPr marL="285750" indent="-285750" algn="l">
                        <a:buFontTx/>
                        <a:buChar char="-"/>
                      </a:pPr>
                      <a:r>
                        <a:rPr lang="hr-HR" sz="1100" b="0" dirty="0" err="1">
                          <a:latin typeface="Bahnschrift SemiBold" panose="020B0502040204020203" pitchFamily="34" charset="0"/>
                        </a:rPr>
                        <a:t>izvanbilančene</a:t>
                      </a:r>
                      <a:r>
                        <a:rPr lang="hr-HR" sz="1100" b="0" dirty="0">
                          <a:latin typeface="Bahnschrift SemiBold" panose="020B0502040204020203" pitchFamily="34" charset="0"/>
                        </a:rPr>
                        <a:t> evidencije </a:t>
                      </a:r>
                    </a:p>
                  </a:txBody>
                  <a:tcPr anchor="ctr"/>
                </a:tc>
                <a:tc hMerge="1">
                  <a:txBody>
                    <a:bodyPr/>
                    <a:lstStyle/>
                    <a:p>
                      <a:endParaRPr lang="hr-HR"/>
                    </a:p>
                  </a:txBody>
                  <a:tcPr/>
                </a:tc>
                <a:extLst>
                  <a:ext uri="{0D108BD9-81ED-4DB2-BD59-A6C34878D82A}">
                    <a16:rowId xmlns:a16="http://schemas.microsoft.com/office/drawing/2014/main" val="3347689257"/>
                  </a:ext>
                </a:extLst>
              </a:tr>
            </a:tbl>
          </a:graphicData>
        </a:graphic>
      </p:graphicFrame>
      <p:sp>
        <p:nvSpPr>
          <p:cNvPr id="5"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dirty="0">
                <a:solidFill>
                  <a:schemeClr val="bg1"/>
                </a:solidFill>
                <a:latin typeface="Bahnschrift SemiBold" panose="020B0502040204020203" pitchFamily="34" charset="0"/>
              </a:rPr>
              <a:t>Promjene u proračunskom računovodstvu od 1.1.2025.</a:t>
            </a:r>
            <a:endParaRPr lang="hr-HR" altLang="sr-Latn-RS" i="0" kern="0" dirty="0">
              <a:solidFill>
                <a:schemeClr val="bg1"/>
              </a:solidFill>
              <a:latin typeface="Arial" panose="020B0604020202020204" pitchFamily="34" charset="0"/>
            </a:endParaRPr>
          </a:p>
        </p:txBody>
      </p:sp>
      <p:pic>
        <p:nvPicPr>
          <p:cNvPr id="7" name="Slika 6"/>
          <p:cNvPicPr>
            <a:picLocks noChangeAspect="1"/>
          </p:cNvPicPr>
          <p:nvPr/>
        </p:nvPicPr>
        <p:blipFill>
          <a:blip r:embed="rId2"/>
          <a:stretch>
            <a:fillRect/>
          </a:stretch>
        </p:blipFill>
        <p:spPr>
          <a:xfrm>
            <a:off x="11533020" y="57232"/>
            <a:ext cx="467291" cy="617775"/>
          </a:xfrm>
          <a:prstGeom prst="rect">
            <a:avLst/>
          </a:prstGeom>
        </p:spPr>
      </p:pic>
    </p:spTree>
    <p:extLst>
      <p:ext uri="{BB962C8B-B14F-4D97-AF65-F5344CB8AC3E}">
        <p14:creationId xmlns:p14="http://schemas.microsoft.com/office/powerpoint/2010/main" val="3697016959"/>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91344" y="692696"/>
            <a:ext cx="10363200" cy="3890962"/>
          </a:xfrm>
        </p:spPr>
        <p:txBody>
          <a:bodyPr/>
          <a:lstStyle/>
          <a:p>
            <a:pPr>
              <a:buFont typeface="Arial" panose="020B0604020202020204" pitchFamily="34" charset="0"/>
              <a:buChar char="•"/>
            </a:pPr>
            <a:r>
              <a:rPr lang="pl-PL" dirty="0"/>
              <a:t>poglavlje VI., članci 221. do 229</a:t>
            </a:r>
            <a:r>
              <a:rPr lang="pl-PL" dirty="0" smtClean="0"/>
              <a:t>.</a:t>
            </a:r>
          </a:p>
          <a:p>
            <a:pPr>
              <a:buFont typeface="Arial" panose="020B0604020202020204" pitchFamily="34" charset="0"/>
              <a:buChar char="•"/>
            </a:pPr>
            <a:r>
              <a:rPr lang="hr-HR" dirty="0"/>
              <a:t>Odluku o provođenju godišnjeg popisa imovine i obveza donosi čelnik tijela najkasnije do 31. prosinca godine za koju se popis </a:t>
            </a:r>
            <a:r>
              <a:rPr lang="hr-HR" dirty="0" smtClean="0"/>
              <a:t>provodi. Njome:</a:t>
            </a:r>
          </a:p>
          <a:p>
            <a:pPr lvl="1">
              <a:buFont typeface="Wingdings" panose="05000000000000000000" pitchFamily="2" charset="2"/>
              <a:buChar char="Ø"/>
            </a:pPr>
            <a:r>
              <a:rPr lang="hr-HR" dirty="0" smtClean="0"/>
              <a:t>osniva </a:t>
            </a:r>
            <a:r>
              <a:rPr lang="hr-HR" dirty="0"/>
              <a:t>povjerenstvo za </a:t>
            </a:r>
            <a:r>
              <a:rPr lang="hr-HR" dirty="0" smtClean="0"/>
              <a:t>popis</a:t>
            </a:r>
          </a:p>
          <a:p>
            <a:pPr lvl="1">
              <a:buFont typeface="Wingdings" panose="05000000000000000000" pitchFamily="2" charset="2"/>
              <a:buChar char="Ø"/>
            </a:pPr>
            <a:r>
              <a:rPr lang="hr-HR" dirty="0" smtClean="0"/>
              <a:t>definira </a:t>
            </a:r>
            <a:r>
              <a:rPr lang="hr-HR" dirty="0"/>
              <a:t>datum popisa, rokove obavljanja popisa i dostavljanja izvještaja s priloženim popisnim listama</a:t>
            </a:r>
          </a:p>
          <a:p>
            <a:pPr>
              <a:buFont typeface="Arial" panose="020B0604020202020204" pitchFamily="34" charset="0"/>
              <a:buChar char="•"/>
            </a:pPr>
            <a:r>
              <a:rPr lang="hr-HR" dirty="0"/>
              <a:t>Izvještaj povjerenstva o obavljenom popisu </a:t>
            </a:r>
            <a:r>
              <a:rPr lang="hr-HR" dirty="0" smtClean="0"/>
              <a:t>sadrži:</a:t>
            </a:r>
          </a:p>
          <a:p>
            <a:pPr marL="400050" lvl="1" indent="0">
              <a:buNone/>
            </a:pPr>
            <a:r>
              <a:rPr lang="hr-HR" dirty="0" smtClean="0"/>
              <a:t>….</a:t>
            </a:r>
          </a:p>
          <a:p>
            <a:pPr marL="685800" lvl="1">
              <a:buFont typeface="Wingdings" panose="05000000000000000000" pitchFamily="2" charset="2"/>
              <a:buChar char="Ø"/>
            </a:pPr>
            <a:r>
              <a:rPr lang="hr-HR" dirty="0" smtClean="0"/>
              <a:t>mišljenja </a:t>
            </a:r>
            <a:r>
              <a:rPr lang="hr-HR" dirty="0"/>
              <a:t>o utvrđenom manjku odnosno višku s naznačenim razlozima nastanka popisnih </a:t>
            </a:r>
            <a:r>
              <a:rPr lang="hr-HR" dirty="0" smtClean="0"/>
              <a:t>razlika</a:t>
            </a:r>
          </a:p>
          <a:p>
            <a:pPr marL="685800" lvl="1">
              <a:buFont typeface="Wingdings" panose="05000000000000000000" pitchFamily="2" charset="2"/>
              <a:buChar char="Ø"/>
            </a:pPr>
            <a:r>
              <a:rPr lang="hr-HR" dirty="0" smtClean="0"/>
              <a:t>prijedlog </a:t>
            </a:r>
            <a:r>
              <a:rPr lang="hr-HR" dirty="0"/>
              <a:t>načina knjiženja popisnih </a:t>
            </a:r>
            <a:r>
              <a:rPr lang="hr-HR" dirty="0" smtClean="0"/>
              <a:t>razlika</a:t>
            </a:r>
          </a:p>
          <a:p>
            <a:pPr marL="685800" lvl="1">
              <a:buFont typeface="Wingdings" panose="05000000000000000000" pitchFamily="2" charset="2"/>
              <a:buChar char="Ø"/>
            </a:pPr>
            <a:r>
              <a:rPr lang="hr-HR" dirty="0" smtClean="0"/>
              <a:t>mišljenje </a:t>
            </a:r>
            <a:r>
              <a:rPr lang="hr-HR" dirty="0"/>
              <a:t>o sumnjivim i spornim potraživanjima kao i nenaplativim te zastarjelim </a:t>
            </a:r>
            <a:r>
              <a:rPr lang="hr-HR" dirty="0" smtClean="0"/>
              <a:t>potraživanjima</a:t>
            </a:r>
          </a:p>
          <a:p>
            <a:pPr marL="685800" lvl="1">
              <a:buFont typeface="Wingdings" panose="05000000000000000000" pitchFamily="2" charset="2"/>
              <a:buChar char="Ø"/>
            </a:pPr>
            <a:r>
              <a:rPr lang="hr-HR" dirty="0" smtClean="0"/>
              <a:t>mišljenje </a:t>
            </a:r>
            <a:r>
              <a:rPr lang="hr-HR" dirty="0"/>
              <a:t>o načinu likvidacije trajno neupotrebljive dugotrajne nefinancijske imovine i obustavljenih </a:t>
            </a:r>
            <a:r>
              <a:rPr lang="hr-HR" dirty="0" smtClean="0"/>
              <a:t>investicija</a:t>
            </a:r>
          </a:p>
          <a:p>
            <a:pPr marL="685800" lvl="1">
              <a:buFont typeface="Wingdings" panose="05000000000000000000" pitchFamily="2" charset="2"/>
              <a:buChar char="Ø"/>
            </a:pPr>
            <a:r>
              <a:rPr lang="hr-HR" dirty="0" smtClean="0"/>
              <a:t>primjedbe </a:t>
            </a:r>
            <a:r>
              <a:rPr lang="hr-HR" dirty="0"/>
              <a:t>i izjave zaposlenika koji rukuju novčanim vrijednostima o ustanovljenim razlikama i eventualne druge </a:t>
            </a:r>
            <a:r>
              <a:rPr lang="hr-HR" dirty="0" smtClean="0"/>
              <a:t>primjedbe</a:t>
            </a:r>
          </a:p>
          <a:p>
            <a:pPr marL="685800" lvl="1">
              <a:buFont typeface="Wingdings" panose="05000000000000000000" pitchFamily="2" charset="2"/>
              <a:buChar char="Ø"/>
            </a:pPr>
            <a:r>
              <a:rPr lang="hr-HR" dirty="0" smtClean="0"/>
              <a:t>prijedlog </a:t>
            </a:r>
            <a:r>
              <a:rPr lang="hr-HR" dirty="0"/>
              <a:t>mjera za otklanjanje </a:t>
            </a:r>
            <a:r>
              <a:rPr lang="hr-HR" dirty="0" smtClean="0"/>
              <a:t>nedostataka</a:t>
            </a:r>
            <a:endParaRPr lang="hr-HR" dirty="0"/>
          </a:p>
          <a:p>
            <a:pPr marL="0" indent="0">
              <a:buNone/>
            </a:pPr>
            <a:r>
              <a:rPr lang="hr-HR" dirty="0" smtClean="0"/>
              <a:t>Izvještaj </a:t>
            </a:r>
            <a:r>
              <a:rPr lang="hr-HR" dirty="0"/>
              <a:t>o obavljenom popisu dostavlja se čelniku tijela najkasnije do roka utvrđenog Odlukom o </a:t>
            </a:r>
            <a:r>
              <a:rPr lang="hr-HR" dirty="0" smtClean="0"/>
              <a:t>provođenju popisa.</a:t>
            </a:r>
          </a:p>
        </p:txBody>
      </p:sp>
      <p:sp>
        <p:nvSpPr>
          <p:cNvPr id="4" name="Rectangle 2"/>
          <p:cNvSpPr txBox="1">
            <a:spLocks noGrp="1" noChangeArrowheads="1"/>
          </p:cNvSpPr>
          <p:nvPr>
            <p:ph type="title"/>
          </p:nvPr>
        </p:nvSpPr>
        <p:spPr bwMode="auto">
          <a:xfrm>
            <a:off x="0" y="1"/>
            <a:ext cx="12192000" cy="620687"/>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dirty="0" smtClean="0">
                <a:solidFill>
                  <a:schemeClr val="bg1"/>
                </a:solidFill>
                <a:latin typeface="Bahnschrift SemiBold" panose="020B0502040204020203" pitchFamily="34" charset="0"/>
              </a:rPr>
              <a:t>Popis imovine i obveza</a:t>
            </a:r>
            <a:endParaRPr lang="hr-HR" altLang="sr-Latn-RS" i="0" kern="0" dirty="0">
              <a:solidFill>
                <a:schemeClr val="bg1"/>
              </a:solidFill>
              <a:latin typeface="Arial" panose="020B0604020202020204" pitchFamily="34" charset="0"/>
            </a:endParaRPr>
          </a:p>
        </p:txBody>
      </p:sp>
      <p:pic>
        <p:nvPicPr>
          <p:cNvPr id="5" name="Slika 4"/>
          <p:cNvPicPr>
            <a:picLocks noChangeAspect="1"/>
          </p:cNvPicPr>
          <p:nvPr/>
        </p:nvPicPr>
        <p:blipFill>
          <a:blip r:embed="rId2"/>
          <a:stretch>
            <a:fillRect/>
          </a:stretch>
        </p:blipFill>
        <p:spPr>
          <a:xfrm>
            <a:off x="11568608" y="0"/>
            <a:ext cx="467291" cy="617775"/>
          </a:xfrm>
          <a:prstGeom prst="rect">
            <a:avLst/>
          </a:prstGeom>
        </p:spPr>
      </p:pic>
    </p:spTree>
    <p:extLst>
      <p:ext uri="{BB962C8B-B14F-4D97-AF65-F5344CB8AC3E}">
        <p14:creationId xmlns:p14="http://schemas.microsoft.com/office/powerpoint/2010/main" val="182965722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sp>
        <p:nvSpPr>
          <p:cNvPr id="3" name="Rezervirano mjesto sadržaja 2"/>
          <p:cNvSpPr>
            <a:spLocks noGrp="1"/>
          </p:cNvSpPr>
          <p:nvPr>
            <p:ph idx="1"/>
          </p:nvPr>
        </p:nvSpPr>
        <p:spPr>
          <a:xfrm>
            <a:off x="263352" y="908720"/>
            <a:ext cx="10363200" cy="3890962"/>
          </a:xfrm>
        </p:spPr>
        <p:txBody>
          <a:bodyPr/>
          <a:lstStyle/>
          <a:p>
            <a:pPr marL="0" indent="0">
              <a:buNone/>
            </a:pPr>
            <a:r>
              <a:rPr lang="hr-HR" dirty="0"/>
              <a:t>Čelnik tijela donosi odluku o:</a:t>
            </a:r>
          </a:p>
          <a:p>
            <a:pPr marL="685800" lvl="1">
              <a:buFont typeface="Wingdings" panose="05000000000000000000" pitchFamily="2" charset="2"/>
              <a:buChar char="Ø"/>
            </a:pPr>
            <a:r>
              <a:rPr lang="hr-HR" dirty="0"/>
              <a:t>načinu likvidacije utvrđenih manjkova</a:t>
            </a:r>
          </a:p>
          <a:p>
            <a:pPr marL="685800" lvl="1">
              <a:buFont typeface="Wingdings" panose="05000000000000000000" pitchFamily="2" charset="2"/>
              <a:buChar char="Ø"/>
            </a:pPr>
            <a:r>
              <a:rPr lang="hr-HR" dirty="0"/>
              <a:t>načinu knjiženja utvrđenih viškova</a:t>
            </a:r>
          </a:p>
          <a:p>
            <a:pPr marL="685800" lvl="1">
              <a:buFont typeface="Wingdings" panose="05000000000000000000" pitchFamily="2" charset="2"/>
              <a:buChar char="Ø"/>
            </a:pPr>
            <a:r>
              <a:rPr lang="hr-HR" dirty="0"/>
              <a:t>otpisu nenaplativih i zastarjelih potraživanja i obveza</a:t>
            </a:r>
          </a:p>
          <a:p>
            <a:pPr marL="685800" lvl="1">
              <a:buFont typeface="Wingdings" panose="05000000000000000000" pitchFamily="2" charset="2"/>
              <a:buChar char="Ø"/>
            </a:pPr>
            <a:r>
              <a:rPr lang="hr-HR" dirty="0"/>
              <a:t>rashodovanju sredstava, opreme i sitnog inventara</a:t>
            </a:r>
          </a:p>
          <a:p>
            <a:pPr marL="685800" lvl="1">
              <a:buFont typeface="Wingdings" panose="05000000000000000000" pitchFamily="2" charset="2"/>
              <a:buChar char="Ø"/>
            </a:pPr>
            <a:r>
              <a:rPr lang="hr-HR" dirty="0"/>
              <a:t>mjerama protiv osoba odgovornih za manjkove, oštećenja, neusklađenost knjigovodstvenog i stvarnog stanja, zastaru i nenaplativost potraživanja i dr.</a:t>
            </a:r>
          </a:p>
          <a:p>
            <a:pPr marL="0" indent="0">
              <a:buNone/>
            </a:pPr>
            <a:endParaRPr lang="hr-HR" dirty="0"/>
          </a:p>
        </p:txBody>
      </p:sp>
    </p:spTree>
    <p:extLst>
      <p:ext uri="{BB962C8B-B14F-4D97-AF65-F5344CB8AC3E}">
        <p14:creationId xmlns:p14="http://schemas.microsoft.com/office/powerpoint/2010/main" val="269211123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9336" y="836613"/>
            <a:ext cx="11737304" cy="3890962"/>
          </a:xfrm>
        </p:spPr>
        <p:txBody>
          <a:bodyPr/>
          <a:lstStyle/>
          <a:p>
            <a:pPr>
              <a:buFont typeface="Arial" panose="020B0604020202020204" pitchFamily="34" charset="0"/>
              <a:buChar char="•"/>
            </a:pPr>
            <a:r>
              <a:rPr lang="hr-HR" dirty="0" smtClean="0"/>
              <a:t>Poslovne </a:t>
            </a:r>
            <a:r>
              <a:rPr lang="hr-HR" dirty="0"/>
              <a:t>knjige zaključuju se na kraju proračunske godine odnosno s danom prestanka rada subjekta ili danom statusne promjene</a:t>
            </a:r>
            <a:r>
              <a:rPr lang="hr-HR" dirty="0" smtClean="0"/>
              <a:t>.</a:t>
            </a:r>
            <a:endParaRPr lang="hr-HR" dirty="0"/>
          </a:p>
          <a:p>
            <a:pPr>
              <a:buFont typeface="Arial" panose="020B0604020202020204" pitchFamily="34" charset="0"/>
              <a:buChar char="•"/>
            </a:pPr>
            <a:r>
              <a:rPr lang="hr-HR" dirty="0" smtClean="0"/>
              <a:t>Zakonski </a:t>
            </a:r>
            <a:r>
              <a:rPr lang="hr-HR" dirty="0"/>
              <a:t>predstavnik obveznika vođenja proračunskog računovodstva ili osoba na koju je prenesena ovlast </a:t>
            </a:r>
            <a:r>
              <a:rPr lang="hr-HR" b="1" dirty="0"/>
              <a:t>potpisuje ispisanu i uvezanu glavnu knjigu u roku od 120 dana od isteka proračunske godine na koju se odnosi </a:t>
            </a:r>
            <a:r>
              <a:rPr lang="hr-HR" dirty="0"/>
              <a:t>odnosno od dana prestanka rada subjekta ili dana statusne promjene</a:t>
            </a:r>
            <a:r>
              <a:rPr lang="hr-HR" dirty="0" smtClean="0"/>
              <a:t>.</a:t>
            </a:r>
            <a:endParaRPr lang="hr-HR" dirty="0"/>
          </a:p>
          <a:p>
            <a:pPr>
              <a:buFont typeface="Arial" panose="020B0604020202020204" pitchFamily="34" charset="0"/>
              <a:buChar char="•"/>
            </a:pPr>
            <a:r>
              <a:rPr lang="hr-HR" dirty="0" smtClean="0"/>
              <a:t>Ako </a:t>
            </a:r>
            <a:r>
              <a:rPr lang="hr-HR" dirty="0"/>
              <a:t>se glavna knjiga vodi kao elektronički zapis mora se nakon zaključivanja na kraju proračunske godine potpisati elektroničkim potpisom sukladno propisu koji uređuje elektronički potpis, zaštititi na način da nije moguća izmjena pojedinih ili svih njezinih dijelova ili listova i da se može u svakom trenutku otisnuti na papir</a:t>
            </a:r>
            <a:r>
              <a:rPr lang="hr-HR" dirty="0" smtClean="0"/>
              <a:t>.</a:t>
            </a:r>
            <a:endParaRPr lang="hr-HR" dirty="0"/>
          </a:p>
          <a:p>
            <a:pPr>
              <a:buFont typeface="Arial" panose="020B0604020202020204" pitchFamily="34" charset="0"/>
              <a:buChar char="•"/>
            </a:pPr>
            <a:r>
              <a:rPr lang="hr-HR" dirty="0" smtClean="0"/>
              <a:t>Ako </a:t>
            </a:r>
            <a:r>
              <a:rPr lang="hr-HR" dirty="0"/>
              <a:t>nije moguće zaštititi glavnu knjigu koja se vodi kao elektronički zapis </a:t>
            </a:r>
            <a:r>
              <a:rPr lang="hr-HR" dirty="0" smtClean="0"/>
              <a:t>ona </a:t>
            </a:r>
            <a:r>
              <a:rPr lang="hr-HR" dirty="0"/>
              <a:t>se ispisuje na papir i uvezuje te potpisuje u roku od 120 dana od isteka proračunske godine na koju se odnosi odnosno od dana prestanka rada subjekta ili dana statusne promjene.</a:t>
            </a:r>
          </a:p>
        </p:txBody>
      </p:sp>
      <p:sp>
        <p:nvSpPr>
          <p:cNvPr id="4" name="Rectangle 2"/>
          <p:cNvSpPr txBox="1">
            <a:spLocks noGrp="1" noChangeArrowheads="1"/>
          </p:cNvSpPr>
          <p:nvPr>
            <p:ph type="title"/>
          </p:nvPr>
        </p:nvSpPr>
        <p:spPr bwMode="auto">
          <a:xfrm>
            <a:off x="0" y="0"/>
            <a:ext cx="12192000" cy="657225"/>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dirty="0">
                <a:solidFill>
                  <a:schemeClr val="bg1"/>
                </a:solidFill>
                <a:latin typeface="Bahnschrift SemiBold" panose="020B0502040204020203" pitchFamily="34" charset="0"/>
              </a:rPr>
              <a:t>Zaključivanje poslovnih knjiga</a:t>
            </a:r>
          </a:p>
        </p:txBody>
      </p:sp>
      <p:pic>
        <p:nvPicPr>
          <p:cNvPr id="5" name="Slika 4"/>
          <p:cNvPicPr>
            <a:picLocks noChangeAspect="1"/>
          </p:cNvPicPr>
          <p:nvPr/>
        </p:nvPicPr>
        <p:blipFill>
          <a:blip r:embed="rId2"/>
          <a:stretch>
            <a:fillRect/>
          </a:stretch>
        </p:blipFill>
        <p:spPr>
          <a:xfrm>
            <a:off x="11568608" y="0"/>
            <a:ext cx="467291" cy="617775"/>
          </a:xfrm>
          <a:prstGeom prst="rect">
            <a:avLst/>
          </a:prstGeom>
        </p:spPr>
      </p:pic>
    </p:spTree>
    <p:extLst>
      <p:ext uri="{BB962C8B-B14F-4D97-AF65-F5344CB8AC3E}">
        <p14:creationId xmlns:p14="http://schemas.microsoft.com/office/powerpoint/2010/main" val="281740843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sp>
        <p:nvSpPr>
          <p:cNvPr id="3" name="Rezervirano mjesto sadržaja 2"/>
          <p:cNvSpPr>
            <a:spLocks noGrp="1"/>
          </p:cNvSpPr>
          <p:nvPr>
            <p:ph idx="1"/>
          </p:nvPr>
        </p:nvSpPr>
        <p:spPr>
          <a:xfrm>
            <a:off x="335360" y="846138"/>
            <a:ext cx="11665296" cy="3890962"/>
          </a:xfrm>
        </p:spPr>
        <p:txBody>
          <a:bodyPr/>
          <a:lstStyle/>
          <a:p>
            <a:pPr>
              <a:buFont typeface="Arial" panose="020B0604020202020204" pitchFamily="34" charset="0"/>
              <a:buChar char="•"/>
            </a:pPr>
            <a:r>
              <a:rPr lang="hr-HR" dirty="0" smtClean="0"/>
              <a:t>Odgovorna </a:t>
            </a:r>
            <a:r>
              <a:rPr lang="hr-HR" dirty="0"/>
              <a:t>osoba obveznika proračunskog računovodstva odgovorna je za ustroj te za zakonito i pravilno vođenje proračunskog računovodstva</a:t>
            </a:r>
            <a:r>
              <a:rPr lang="hr-HR" dirty="0" smtClean="0"/>
              <a:t>.</a:t>
            </a:r>
            <a:endParaRPr lang="hr-HR" dirty="0"/>
          </a:p>
          <a:p>
            <a:pPr>
              <a:buFont typeface="Arial" panose="020B0604020202020204" pitchFamily="34" charset="0"/>
              <a:buChar char="•"/>
            </a:pPr>
            <a:r>
              <a:rPr lang="hr-HR" dirty="0" smtClean="0"/>
              <a:t>Vođenje </a:t>
            </a:r>
            <a:r>
              <a:rPr lang="hr-HR" dirty="0"/>
              <a:t>proračunskog računovodstva može se povjeriti ovlaštenoj stručnoj organizaciji ili osobi. Odgovornost za vođenje računovodstva ne može se prenijeti na izvršitelja</a:t>
            </a:r>
            <a:r>
              <a:rPr lang="hr-HR" dirty="0" smtClean="0"/>
              <a:t>.</a:t>
            </a:r>
            <a:endParaRPr lang="hr-HR" dirty="0"/>
          </a:p>
          <a:p>
            <a:pPr>
              <a:buFont typeface="Arial" panose="020B0604020202020204" pitchFamily="34" charset="0"/>
              <a:buChar char="•"/>
            </a:pPr>
            <a:r>
              <a:rPr lang="hr-HR" dirty="0" smtClean="0"/>
              <a:t>Za </a:t>
            </a:r>
            <a:r>
              <a:rPr lang="hr-HR" dirty="0"/>
              <a:t>sastavljanje financijskih izvještaja u skladu s pravilima proračunskog računovodstva odgovorna je osoba koja rukovodi ustrojstvenom jedinicom obveznika ili osoba kojoj je povjereno vođenje računovodstva, što potvrđuje potpisom.</a:t>
            </a:r>
          </a:p>
        </p:txBody>
      </p:sp>
      <p:sp>
        <p:nvSpPr>
          <p:cNvPr id="4" name="Rectangle 2"/>
          <p:cNvSpPr txBox="1">
            <a:spLocks noChangeArrowheads="1"/>
          </p:cNvSpPr>
          <p:nvPr/>
        </p:nvSpPr>
        <p:spPr bwMode="auto">
          <a:xfrm>
            <a:off x="-1" y="0"/>
            <a:ext cx="12092517" cy="657225"/>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kern="0" dirty="0" smtClean="0">
                <a:solidFill>
                  <a:schemeClr val="bg1"/>
                </a:solidFill>
                <a:latin typeface="Bahnschrift SemiBold" panose="020B0502040204020203" pitchFamily="34" charset="0"/>
              </a:rPr>
              <a:t>Odgovornost za računovodstvene poslove</a:t>
            </a:r>
            <a:endParaRPr lang="hr-HR" altLang="sr-Latn-RS" i="0" kern="0" dirty="0">
              <a:solidFill>
                <a:schemeClr val="bg1"/>
              </a:solidFill>
              <a:latin typeface="Bahnschrift SemiBold" panose="020B0502040204020203" pitchFamily="34" charset="0"/>
            </a:endParaRPr>
          </a:p>
        </p:txBody>
      </p:sp>
      <p:pic>
        <p:nvPicPr>
          <p:cNvPr id="5" name="Slika 4"/>
          <p:cNvPicPr>
            <a:picLocks noChangeAspect="1"/>
          </p:cNvPicPr>
          <p:nvPr/>
        </p:nvPicPr>
        <p:blipFill>
          <a:blip r:embed="rId2"/>
          <a:stretch>
            <a:fillRect/>
          </a:stretch>
        </p:blipFill>
        <p:spPr>
          <a:xfrm>
            <a:off x="11568608" y="0"/>
            <a:ext cx="467291" cy="617775"/>
          </a:xfrm>
          <a:prstGeom prst="rect">
            <a:avLst/>
          </a:prstGeom>
        </p:spPr>
      </p:pic>
    </p:spTree>
    <p:extLst>
      <p:ext uri="{BB962C8B-B14F-4D97-AF65-F5344CB8AC3E}">
        <p14:creationId xmlns:p14="http://schemas.microsoft.com/office/powerpoint/2010/main" val="405679774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91344" y="908720"/>
            <a:ext cx="11737304" cy="4536504"/>
          </a:xfrm>
        </p:spPr>
        <p:txBody>
          <a:bodyPr/>
          <a:lstStyle/>
          <a:p>
            <a:pPr marL="0" indent="0" algn="just">
              <a:buNone/>
            </a:pPr>
            <a:r>
              <a:rPr lang="hr-HR" b="1" i="1" dirty="0"/>
              <a:t>Tko u slučaju spriječenosti zakonskog predstavnika (koji je upisan kao zakonski predstavnik u registar </a:t>
            </a:r>
            <a:r>
              <a:rPr lang="hr-HR" b="1" i="1" dirty="0" smtClean="0"/>
              <a:t>proračunskih </a:t>
            </a:r>
            <a:r>
              <a:rPr lang="hr-HR" b="1" i="1" dirty="0"/>
              <a:t>korisnika) potpisuje financijske izvještaje? Dakle, ako na referentnoj stranici upišemo ime i prezime ravnatelja (zakonskog predstavnika), tko može potpisati izvještaje uz kraticu -</a:t>
            </a:r>
            <a:r>
              <a:rPr lang="hr-HR" b="1" i="1" dirty="0" err="1"/>
              <a:t>u.z</a:t>
            </a:r>
            <a:r>
              <a:rPr lang="hr-HR" b="1" i="1" dirty="0"/>
              <a:t>. ili </a:t>
            </a:r>
            <a:r>
              <a:rPr lang="hr-HR" b="1" i="1" dirty="0" err="1"/>
              <a:t>p.o</a:t>
            </a:r>
            <a:r>
              <a:rPr lang="hr-HR" b="1" i="1" dirty="0" smtClean="0"/>
              <a:t>.?</a:t>
            </a:r>
          </a:p>
          <a:p>
            <a:pPr marL="0" indent="0" algn="just">
              <a:buNone/>
            </a:pPr>
            <a:r>
              <a:rPr lang="hr-HR" dirty="0"/>
              <a:t>Čl. 135. st. 4 Zakona o proračunu propisuje:</a:t>
            </a:r>
          </a:p>
          <a:p>
            <a:pPr marL="0" indent="0" algn="just">
              <a:buNone/>
            </a:pPr>
            <a:r>
              <a:rPr lang="hr-HR" i="1" dirty="0" smtClean="0"/>
              <a:t>"</a:t>
            </a:r>
            <a:r>
              <a:rPr lang="hr-HR" b="1" i="1" dirty="0"/>
              <a:t>Odgovorna osoba </a:t>
            </a:r>
            <a:r>
              <a:rPr lang="hr-HR" i="1" dirty="0"/>
              <a:t>jedinice lokalne i područne (regionalne) </a:t>
            </a:r>
            <a:r>
              <a:rPr lang="hr-HR" i="1" dirty="0" smtClean="0"/>
              <a:t>samouprave i </a:t>
            </a:r>
            <a:r>
              <a:rPr lang="hr-HR" i="1" dirty="0"/>
              <a:t>proračunskog korisnika te izvanproračunskog </a:t>
            </a:r>
            <a:r>
              <a:rPr lang="hr-HR" i="1" dirty="0" smtClean="0"/>
              <a:t>korisnika </a:t>
            </a:r>
            <a:r>
              <a:rPr lang="hr-HR" b="1" i="1" dirty="0"/>
              <a:t>ili osoba koju ona ovlasti </a:t>
            </a:r>
            <a:r>
              <a:rPr lang="hr-HR" i="1" dirty="0"/>
              <a:t>potpisuje financijske izvještaje </a:t>
            </a:r>
            <a:r>
              <a:rPr lang="hr-HR" i="1" dirty="0" smtClean="0"/>
              <a:t>i </a:t>
            </a:r>
            <a:r>
              <a:rPr lang="hr-HR" i="1" dirty="0"/>
              <a:t>odgovorna je za njihovo podnošenje."</a:t>
            </a:r>
          </a:p>
          <a:p>
            <a:pPr marL="0" indent="0" algn="just">
              <a:buNone/>
            </a:pPr>
            <a:r>
              <a:rPr lang="hr-HR" dirty="0"/>
              <a:t>Navedeno znači: zakonski predstavnik je u obvezi </a:t>
            </a:r>
            <a:r>
              <a:rPr lang="hr-HR" b="1" dirty="0"/>
              <a:t>ovlastiti (opunomoćiti) </a:t>
            </a:r>
            <a:r>
              <a:rPr lang="hr-HR" dirty="0"/>
              <a:t>osobu koja </a:t>
            </a:r>
            <a:r>
              <a:rPr lang="hr-HR" dirty="0" smtClean="0"/>
              <a:t>je odgovorna </a:t>
            </a:r>
            <a:r>
              <a:rPr lang="hr-HR" dirty="0"/>
              <a:t>za potpisivanje financijskih izvještaja u slučaju spriječenosti (posebnom odlukom a u skladu s aktima o unutarnjem ustrojstvu)</a:t>
            </a:r>
          </a:p>
          <a:p>
            <a:pPr marL="0" indent="0" algn="just">
              <a:buNone/>
            </a:pPr>
            <a:r>
              <a:rPr lang="hr-HR" dirty="0"/>
              <a:t>Potpis zamjenika nije dovoljan bez da je zakonski predstavnik prenio svoje ovlasti na </a:t>
            </a:r>
            <a:r>
              <a:rPr lang="hr-HR" dirty="0" smtClean="0"/>
              <a:t>zamjenika.</a:t>
            </a:r>
            <a:endParaRPr lang="hr-HR" dirty="0"/>
          </a:p>
          <a:p>
            <a:pPr marL="0" indent="0" algn="just">
              <a:buNone/>
            </a:pPr>
            <a:endParaRPr lang="hr-HR" i="1" dirty="0"/>
          </a:p>
        </p:txBody>
      </p:sp>
      <p:sp>
        <p:nvSpPr>
          <p:cNvPr id="4" name="Rectangle 2"/>
          <p:cNvSpPr txBox="1">
            <a:spLocks noGrp="1" noChangeArrowheads="1"/>
          </p:cNvSpPr>
          <p:nvPr>
            <p:ph type="title"/>
          </p:nvPr>
        </p:nvSpPr>
        <p:spPr bwMode="auto">
          <a:xfrm>
            <a:off x="0" y="0"/>
            <a:ext cx="12192000" cy="692696"/>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endParaRPr lang="hr-HR" altLang="sr-Latn-RS" i="0" kern="0" dirty="0">
              <a:solidFill>
                <a:schemeClr val="bg1"/>
              </a:solidFill>
              <a:latin typeface="Bahnschrift SemiBold" panose="020B0502040204020203" pitchFamily="34" charset="0"/>
            </a:endParaRPr>
          </a:p>
        </p:txBody>
      </p:sp>
      <p:pic>
        <p:nvPicPr>
          <p:cNvPr id="5" name="Slika 4"/>
          <p:cNvPicPr>
            <a:picLocks noChangeAspect="1"/>
          </p:cNvPicPr>
          <p:nvPr/>
        </p:nvPicPr>
        <p:blipFill>
          <a:blip r:embed="rId2"/>
          <a:stretch>
            <a:fillRect/>
          </a:stretch>
        </p:blipFill>
        <p:spPr>
          <a:xfrm>
            <a:off x="11568608" y="0"/>
            <a:ext cx="467291" cy="617775"/>
          </a:xfrm>
          <a:prstGeom prst="rect">
            <a:avLst/>
          </a:prstGeom>
        </p:spPr>
      </p:pic>
    </p:spTree>
    <p:extLst>
      <p:ext uri="{BB962C8B-B14F-4D97-AF65-F5344CB8AC3E}">
        <p14:creationId xmlns:p14="http://schemas.microsoft.com/office/powerpoint/2010/main" val="5928884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01714" y="948311"/>
            <a:ext cx="11988571" cy="3890962"/>
          </a:xfrm>
        </p:spPr>
        <p:txBody>
          <a:bodyPr/>
          <a:lstStyle/>
          <a:p>
            <a:pPr>
              <a:buFont typeface="Arial" panose="020B0604020202020204" pitchFamily="34" charset="0"/>
              <a:buChar char="•"/>
            </a:pPr>
            <a:r>
              <a:rPr lang="hr-HR" dirty="0"/>
              <a:t>Proizvedena dugotrajna nefinancijska imovina male vrijednosti, prema odluci čelnika, može se razvrstati u sitni inventar, uz obvezu da se predmeti iste vrste dugotrajne nefinancijske imovine razvrstaju u istu skupinu </a:t>
            </a:r>
            <a:r>
              <a:rPr lang="hr-HR" dirty="0" smtClean="0"/>
              <a:t>računa Računskog plana.</a:t>
            </a:r>
          </a:p>
          <a:p>
            <a:pPr>
              <a:buFont typeface="Arial" panose="020B0604020202020204" pitchFamily="34" charset="0"/>
              <a:buChar char="•"/>
            </a:pPr>
            <a:r>
              <a:rPr lang="hr-HR" dirty="0"/>
              <a:t>Proizvedena dugotrajna nefinancijska imovina čiji je pojedinačni trošak nabave (nabavna vrijednost) ili procijenjena vrijednost niža od 500 eura može se, prema odluci čelnika, otpisati jednokratno stavljanjem u uporabu, uz obvezu </a:t>
            </a:r>
            <a:r>
              <a:rPr lang="hr-HR" dirty="0" smtClean="0"/>
              <a:t>pojedinačnog </a:t>
            </a:r>
            <a:r>
              <a:rPr lang="hr-HR" dirty="0"/>
              <a:t>ili skupnog praćenja u korisnom vijeku upotrebe</a:t>
            </a:r>
            <a:r>
              <a:rPr lang="hr-HR" dirty="0" smtClean="0"/>
              <a:t>.</a:t>
            </a:r>
          </a:p>
          <a:p>
            <a:pPr>
              <a:buFont typeface="Arial" panose="020B0604020202020204" pitchFamily="34" charset="0"/>
              <a:buChar char="•"/>
            </a:pPr>
            <a:r>
              <a:rPr lang="hr-HR" dirty="0"/>
              <a:t>Čelnik proračuna, proračunskog i izvanproračunskog korisnika odlukom utvrđuje kategorije dugotrajne nefinancijske imovine koja se otpisuje </a:t>
            </a:r>
            <a:r>
              <a:rPr lang="hr-HR" dirty="0" smtClean="0"/>
              <a:t>jednokratno, </a:t>
            </a:r>
            <a:r>
              <a:rPr lang="hr-HR" dirty="0"/>
              <a:t>odnosno kategorije dugotrajne imovine na koje se primjenjuju propisane stope ispravka vrijednosti utvrđene </a:t>
            </a:r>
            <a:r>
              <a:rPr lang="hr-HR" dirty="0" smtClean="0"/>
              <a:t>Pravilnikom</a:t>
            </a:r>
            <a:r>
              <a:rPr lang="hr-HR" dirty="0"/>
              <a:t>.</a:t>
            </a:r>
          </a:p>
        </p:txBody>
      </p:sp>
      <p:sp>
        <p:nvSpPr>
          <p:cNvPr id="4" name="Rectangle 2"/>
          <p:cNvSpPr txBox="1">
            <a:spLocks noGrp="1" noChangeArrowheads="1"/>
          </p:cNvSpPr>
          <p:nvPr>
            <p:ph type="title"/>
          </p:nvPr>
        </p:nvSpPr>
        <p:spPr bwMode="auto">
          <a:xfrm>
            <a:off x="-1" y="0"/>
            <a:ext cx="12192000" cy="836712"/>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kern="0" dirty="0" smtClean="0">
                <a:solidFill>
                  <a:schemeClr val="bg1"/>
                </a:solidFill>
                <a:latin typeface="Bahnschrift SemiBold" panose="020B0502040204020203" pitchFamily="34" charset="0"/>
              </a:rPr>
              <a:t>Odluke čelnika vezano uz postupanje s dugotrajnom imovinom</a:t>
            </a:r>
            <a:endParaRPr lang="hr-HR" altLang="sr-Latn-RS" i="0" kern="0" dirty="0">
              <a:solidFill>
                <a:schemeClr val="bg1"/>
              </a:solidFill>
              <a:latin typeface="Bahnschrift SemiBold" panose="020B0502040204020203" pitchFamily="34" charset="0"/>
            </a:endParaRPr>
          </a:p>
        </p:txBody>
      </p:sp>
      <p:pic>
        <p:nvPicPr>
          <p:cNvPr id="5" name="Slika 4"/>
          <p:cNvPicPr>
            <a:picLocks noChangeAspect="1"/>
          </p:cNvPicPr>
          <p:nvPr/>
        </p:nvPicPr>
        <p:blipFill>
          <a:blip r:embed="rId2"/>
          <a:stretch>
            <a:fillRect/>
          </a:stretch>
        </p:blipFill>
        <p:spPr>
          <a:xfrm>
            <a:off x="11640616" y="109468"/>
            <a:ext cx="467291" cy="617775"/>
          </a:xfrm>
          <a:prstGeom prst="rect">
            <a:avLst/>
          </a:prstGeom>
        </p:spPr>
      </p:pic>
    </p:spTree>
    <p:extLst>
      <p:ext uri="{BB962C8B-B14F-4D97-AF65-F5344CB8AC3E}">
        <p14:creationId xmlns:p14="http://schemas.microsoft.com/office/powerpoint/2010/main" val="423363586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Pravokutnik 9"/>
          <p:cNvSpPr>
            <a:spLocks noChangeArrowheads="1"/>
          </p:cNvSpPr>
          <p:nvPr/>
        </p:nvSpPr>
        <p:spPr bwMode="auto">
          <a:xfrm>
            <a:off x="335360" y="1052736"/>
            <a:ext cx="11449272" cy="498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ts val="2200"/>
              </a:spcBef>
              <a:buClr>
                <a:srgbClr val="3783FF"/>
              </a:buClr>
              <a:buSzPct val="123000"/>
              <a:buFont typeface="Symbol" panose="05050102010706020507" pitchFamily="18" charset="2"/>
              <a:buChar char="¨"/>
              <a:defRPr>
                <a:solidFill>
                  <a:schemeClr val="tx1"/>
                </a:solidFill>
                <a:latin typeface="Frutiger 55 Roman" pitchFamily="34" charset="0"/>
                <a:ea typeface="ＭＳ Ｐゴシック" panose="020B0600070205080204" pitchFamily="34" charset="-128"/>
              </a:defRPr>
            </a:lvl1pPr>
            <a:lvl2pPr marL="742950" indent="-285750">
              <a:spcBef>
                <a:spcPts val="400"/>
              </a:spcBef>
              <a:buClr>
                <a:schemeClr val="tx1"/>
              </a:buClr>
              <a:buSzPct val="77000"/>
              <a:buChar char="—"/>
              <a:defRPr sz="1600">
                <a:solidFill>
                  <a:schemeClr val="tx1"/>
                </a:solidFill>
                <a:latin typeface="Frutiger 55 Roman" pitchFamily="34" charset="0"/>
                <a:ea typeface="ＭＳ Ｐゴシック" panose="020B0600070205080204" pitchFamily="34" charset="-128"/>
              </a:defRPr>
            </a:lvl2pPr>
            <a:lvl3pPr marL="11430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3pPr>
            <a:lvl4pPr marL="16002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4pPr>
            <a:lvl5pPr marL="20574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5pPr>
            <a:lvl6pPr marL="25146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6pPr>
            <a:lvl7pPr marL="29718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7pPr>
            <a:lvl8pPr marL="34290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8pPr>
            <a:lvl9pPr marL="38862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9pPr>
          </a:lstStyle>
          <a:p>
            <a:pPr marL="0" indent="0" algn="just" eaLnBrk="0" fontAlgn="base" hangingPunct="0">
              <a:spcBef>
                <a:spcPts val="1800"/>
              </a:spcBef>
              <a:spcAft>
                <a:spcPct val="0"/>
              </a:spcAft>
              <a:buNone/>
            </a:pPr>
            <a:r>
              <a:rPr lang="hr-HR" b="1" dirty="0">
                <a:solidFill>
                  <a:srgbClr val="000066"/>
                </a:solidFill>
                <a:latin typeface="Bahnschrift SemiBold" panose="020B0502040204020203" pitchFamily="34" charset="0"/>
              </a:rPr>
              <a:t>1. Proširena primjena modificiranog načela nastanka događaja na sve rashode </a:t>
            </a:r>
          </a:p>
          <a:p>
            <a:pPr algn="just" eaLnBrk="0" fontAlgn="base" hangingPunct="0">
              <a:spcBef>
                <a:spcPts val="1800"/>
              </a:spcBef>
              <a:spcAft>
                <a:spcPct val="0"/>
              </a:spcAft>
              <a:buFont typeface="Arial" panose="020B0604020202020204" pitchFamily="34" charset="0"/>
              <a:buChar char="•"/>
            </a:pPr>
            <a:r>
              <a:rPr lang="hr-HR" b="1" dirty="0">
                <a:solidFill>
                  <a:srgbClr val="5B9BD5"/>
                </a:solidFill>
                <a:latin typeface="Bahnschrift SemiBold" panose="020B0502040204020203" pitchFamily="34" charset="0"/>
              </a:rPr>
              <a:t>pomoći, donacije izvan opće države </a:t>
            </a:r>
          </a:p>
          <a:p>
            <a:pPr marL="0" indent="0" algn="just" eaLnBrk="0" fontAlgn="base" hangingPunct="0">
              <a:spcBef>
                <a:spcPts val="1800"/>
              </a:spcBef>
              <a:spcAft>
                <a:spcPct val="0"/>
              </a:spcAft>
              <a:buNone/>
            </a:pPr>
            <a:r>
              <a:rPr lang="hr-HR" b="1" dirty="0">
                <a:solidFill>
                  <a:srgbClr val="000066"/>
                </a:solidFill>
                <a:latin typeface="Bahnschrift SemiBold" panose="020B0502040204020203" pitchFamily="34" charset="0"/>
              </a:rPr>
              <a:t>2. Računovodstvo – baza za financijske izvještaje, izvještaje za izvršenje proračuna i financijskih planova </a:t>
            </a:r>
          </a:p>
          <a:p>
            <a:pPr algn="just" eaLnBrk="0" fontAlgn="base" hangingPunct="0">
              <a:spcBef>
                <a:spcPts val="1800"/>
              </a:spcBef>
              <a:spcAft>
                <a:spcPct val="0"/>
              </a:spcAft>
              <a:buFont typeface="Arial" panose="020B0604020202020204" pitchFamily="34" charset="0"/>
              <a:buChar char="•"/>
            </a:pPr>
            <a:r>
              <a:rPr lang="hr-HR" b="1" dirty="0">
                <a:solidFill>
                  <a:srgbClr val="5B9BD5"/>
                </a:solidFill>
                <a:latin typeface="Bahnschrift SemiBold" panose="020B0502040204020203" pitchFamily="34" charset="0"/>
              </a:rPr>
              <a:t>računi u razredu 2 Obveze osiguravaju informacije o stvorenim i plaćenim rashodima po prirodnim vrstama rashoda</a:t>
            </a:r>
          </a:p>
          <a:p>
            <a:pPr algn="just" eaLnBrk="0" fontAlgn="base" hangingPunct="0">
              <a:spcBef>
                <a:spcPts val="1800"/>
              </a:spcBef>
              <a:spcAft>
                <a:spcPct val="0"/>
              </a:spcAft>
              <a:buFont typeface="Arial" panose="020B0604020202020204" pitchFamily="34" charset="0"/>
              <a:buChar char="•"/>
            </a:pPr>
            <a:r>
              <a:rPr lang="hr-HR" b="1" dirty="0">
                <a:solidFill>
                  <a:srgbClr val="5B9BD5"/>
                </a:solidFill>
                <a:latin typeface="Bahnschrift SemiBold" panose="020B0502040204020203" pitchFamily="34" charset="0"/>
              </a:rPr>
              <a:t>potražna strana računa 2 Obveza – stvoren rashod – obračunsko načelo</a:t>
            </a:r>
          </a:p>
          <a:p>
            <a:pPr algn="just" eaLnBrk="0" fontAlgn="base" hangingPunct="0">
              <a:spcBef>
                <a:spcPts val="1800"/>
              </a:spcBef>
              <a:spcAft>
                <a:spcPct val="0"/>
              </a:spcAft>
              <a:buFont typeface="Arial" panose="020B0604020202020204" pitchFamily="34" charset="0"/>
              <a:buChar char="•"/>
            </a:pPr>
            <a:r>
              <a:rPr lang="hr-HR" b="1" dirty="0">
                <a:solidFill>
                  <a:srgbClr val="5B9BD5"/>
                </a:solidFill>
                <a:latin typeface="Bahnschrift SemiBold" panose="020B0502040204020203" pitchFamily="34" charset="0"/>
              </a:rPr>
              <a:t>dugovna strana računa 2 Obveza – plaćen rashod – novčano načelo </a:t>
            </a:r>
          </a:p>
          <a:p>
            <a:pPr marL="0" indent="0" algn="just" eaLnBrk="0" fontAlgn="base" hangingPunct="0">
              <a:spcBef>
                <a:spcPts val="1800"/>
              </a:spcBef>
              <a:spcAft>
                <a:spcPct val="0"/>
              </a:spcAft>
              <a:buNone/>
            </a:pPr>
            <a:r>
              <a:rPr lang="hr-HR" b="1" dirty="0">
                <a:solidFill>
                  <a:srgbClr val="000066"/>
                </a:solidFill>
                <a:latin typeface="Bahnschrift SemiBold" panose="020B0502040204020203" pitchFamily="34" charset="0"/>
              </a:rPr>
              <a:t>3. Maksimalna usklađenost podataka na eliminacijskim računima i automatizirana eliminacija u konsolidaciji financijskih izvještaja (npr. 367/671)</a:t>
            </a:r>
          </a:p>
          <a:p>
            <a:pPr algn="just" eaLnBrk="0" fontAlgn="base" hangingPunct="0">
              <a:spcBef>
                <a:spcPts val="1800"/>
              </a:spcBef>
              <a:spcAft>
                <a:spcPct val="0"/>
              </a:spcAft>
              <a:buFont typeface="Arial" panose="020B0604020202020204" pitchFamily="34" charset="0"/>
              <a:buChar char="•"/>
            </a:pPr>
            <a:r>
              <a:rPr lang="hr-HR" b="1" dirty="0">
                <a:solidFill>
                  <a:srgbClr val="5B9BD5"/>
                </a:solidFill>
                <a:latin typeface="Bahnschrift SemiBold" panose="020B0502040204020203" pitchFamily="34" charset="0"/>
              </a:rPr>
              <a:t>„objedinjena glavna knjiga proračuna”</a:t>
            </a:r>
          </a:p>
          <a:p>
            <a:pPr algn="just" eaLnBrk="0" fontAlgn="base" hangingPunct="0">
              <a:spcBef>
                <a:spcPts val="1800"/>
              </a:spcBef>
              <a:spcAft>
                <a:spcPct val="0"/>
              </a:spcAft>
              <a:buFont typeface="Arial" panose="020B0604020202020204" pitchFamily="34" charset="0"/>
              <a:buChar char="•"/>
            </a:pPr>
            <a:r>
              <a:rPr lang="hr-HR" b="1" dirty="0">
                <a:solidFill>
                  <a:srgbClr val="5B9BD5"/>
                </a:solidFill>
                <a:latin typeface="Bahnschrift SemiBold" panose="020B0502040204020203" pitchFamily="34" charset="0"/>
              </a:rPr>
              <a:t>prioritet - poslovanje preko jedinstvenog računa proračuna – riznica   </a:t>
            </a:r>
          </a:p>
        </p:txBody>
      </p:sp>
      <p:sp>
        <p:nvSpPr>
          <p:cNvPr id="4"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dirty="0" smtClean="0">
                <a:solidFill>
                  <a:schemeClr val="bg1"/>
                </a:solidFill>
                <a:latin typeface="Bahnschrift SemiBold" panose="020B0502040204020203" pitchFamily="34" charset="0"/>
              </a:rPr>
              <a:t>Očekivani učinci primjene novog Pravilnika</a:t>
            </a:r>
            <a:endParaRPr lang="hr-HR" altLang="sr-Latn-RS" i="0" kern="0" dirty="0">
              <a:solidFill>
                <a:schemeClr val="bg1"/>
              </a:solidFill>
              <a:latin typeface="Arial" panose="020B0604020202020204" pitchFamily="34" charset="0"/>
            </a:endParaRPr>
          </a:p>
        </p:txBody>
      </p:sp>
      <p:pic>
        <p:nvPicPr>
          <p:cNvPr id="5" name="Slika 4"/>
          <p:cNvPicPr>
            <a:picLocks noChangeAspect="1"/>
          </p:cNvPicPr>
          <p:nvPr/>
        </p:nvPicPr>
        <p:blipFill>
          <a:blip r:embed="rId2"/>
          <a:stretch>
            <a:fillRect/>
          </a:stretch>
        </p:blipFill>
        <p:spPr>
          <a:xfrm>
            <a:off x="11533020" y="57232"/>
            <a:ext cx="467291" cy="617775"/>
          </a:xfrm>
          <a:prstGeom prst="rect">
            <a:avLst/>
          </a:prstGeom>
        </p:spPr>
      </p:pic>
    </p:spTree>
    <p:extLst>
      <p:ext uri="{BB962C8B-B14F-4D97-AF65-F5344CB8AC3E}">
        <p14:creationId xmlns:p14="http://schemas.microsoft.com/office/powerpoint/2010/main" val="3669479081"/>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utnik 1"/>
          <p:cNvSpPr/>
          <p:nvPr/>
        </p:nvSpPr>
        <p:spPr>
          <a:xfrm>
            <a:off x="1919536" y="1569713"/>
            <a:ext cx="1944216" cy="738664"/>
          </a:xfrm>
          <a:prstGeom prst="rect">
            <a:avLst/>
          </a:prstGeom>
          <a:solidFill>
            <a:srgbClr val="5B9BD5">
              <a:alpha val="50000"/>
            </a:srgb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eaLnBrk="0" fontAlgn="base" hangingPunct="0">
              <a:spcBef>
                <a:spcPts val="1800"/>
              </a:spcBef>
              <a:spcAft>
                <a:spcPct val="0"/>
              </a:spcAft>
            </a:pPr>
            <a:r>
              <a:rPr lang="hr-HR" altLang="en-US" sz="1400" b="1" dirty="0">
                <a:solidFill>
                  <a:srgbClr val="002060"/>
                </a:solidFill>
                <a:latin typeface="Bahnschrift SemiBold" panose="020B0502040204020203" pitchFamily="34" charset="0"/>
                <a:ea typeface="ＭＳ Ｐゴシック"/>
              </a:rPr>
              <a:t>OBJEDINJENA GLAVNA KNJIGA PRORAČUNA </a:t>
            </a:r>
          </a:p>
        </p:txBody>
      </p:sp>
      <p:sp>
        <p:nvSpPr>
          <p:cNvPr id="3" name="Pravokutnik 2"/>
          <p:cNvSpPr/>
          <p:nvPr/>
        </p:nvSpPr>
        <p:spPr>
          <a:xfrm>
            <a:off x="1512347" y="3339323"/>
            <a:ext cx="2808312" cy="954107"/>
          </a:xfrm>
          <a:prstGeom prst="rect">
            <a:avLst/>
          </a:prstGeom>
          <a:solidFill>
            <a:srgbClr val="5B9BD5">
              <a:alpha val="50000"/>
            </a:srgb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eaLnBrk="0" fontAlgn="base" hangingPunct="0">
              <a:spcBef>
                <a:spcPct val="0"/>
              </a:spcBef>
              <a:spcAft>
                <a:spcPts val="600"/>
              </a:spcAft>
              <a:defRPr/>
            </a:pPr>
            <a:r>
              <a:rPr lang="hr-HR" sz="1400" b="1" dirty="0">
                <a:solidFill>
                  <a:srgbClr val="002060"/>
                </a:solidFill>
                <a:latin typeface="Bahnschrift SemiBold" panose="020B0502040204020203" pitchFamily="34" charset="0"/>
                <a:ea typeface="ＭＳ Ｐゴシック"/>
              </a:rPr>
              <a:t>JAČANJE BILANČNIH EVIDENCIJA OBVEZA I POTRAŽIVANJA, OBRAČUNATIH RASHODA I PRIHODA</a:t>
            </a:r>
          </a:p>
        </p:txBody>
      </p:sp>
      <p:sp>
        <p:nvSpPr>
          <p:cNvPr id="4" name="Pravokutnik 3"/>
          <p:cNvSpPr/>
          <p:nvPr/>
        </p:nvSpPr>
        <p:spPr>
          <a:xfrm>
            <a:off x="1809507" y="5063260"/>
            <a:ext cx="2213992" cy="738664"/>
          </a:xfrm>
          <a:prstGeom prst="rect">
            <a:avLst/>
          </a:prstGeom>
          <a:solidFill>
            <a:srgbClr val="5B9BD5">
              <a:alpha val="50000"/>
            </a:srgb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eaLnBrk="0" fontAlgn="base" hangingPunct="0">
              <a:spcBef>
                <a:spcPct val="0"/>
              </a:spcBef>
              <a:spcAft>
                <a:spcPts val="600"/>
              </a:spcAft>
              <a:defRPr/>
            </a:pPr>
            <a:r>
              <a:rPr lang="hr-HR" sz="1400" b="1" dirty="0">
                <a:solidFill>
                  <a:srgbClr val="002060"/>
                </a:solidFill>
                <a:latin typeface="Bahnschrift SemiBold" panose="020B0502040204020203" pitchFamily="34" charset="0"/>
                <a:ea typeface="ＭＳ Ｐゴシック"/>
              </a:rPr>
              <a:t>JAČANJE IZVANBILANČNIH EVIDENCIJA</a:t>
            </a:r>
          </a:p>
        </p:txBody>
      </p:sp>
      <p:sp>
        <p:nvSpPr>
          <p:cNvPr id="5" name="Zaobljeni pravokutnik 4"/>
          <p:cNvSpPr/>
          <p:nvPr/>
        </p:nvSpPr>
        <p:spPr bwMode="auto">
          <a:xfrm>
            <a:off x="6672064" y="1115218"/>
            <a:ext cx="4464496" cy="1800200"/>
          </a:xfrm>
          <a:prstGeom prst="roundRect">
            <a:avLst/>
          </a:prstGeom>
          <a:solidFill>
            <a:srgbClr val="5B9BD5">
              <a:alpha val="50000"/>
            </a:srgbClr>
          </a:solidFill>
          <a:ln>
            <a:noFill/>
          </a:ln>
          <a:extLst/>
        </p:spPr>
        <p:style>
          <a:lnRef idx="0">
            <a:scrgbClr r="0" g="0" b="0"/>
          </a:lnRef>
          <a:fillRef idx="0">
            <a:scrgbClr r="0" g="0" b="0"/>
          </a:fillRef>
          <a:effectRef idx="0">
            <a:scrgbClr r="0" g="0" b="0"/>
          </a:effectRef>
          <a:fontRef idx="minor">
            <a:schemeClr val="lt1"/>
          </a:fontRef>
        </p:style>
        <p:txBody>
          <a:bodyPr vert="horz" wrap="square" lIns="0" tIns="0" rIns="0" bIns="0" numCol="1" rtlCol="0" anchor="ctr" anchorCtr="0" compatLnSpc="1">
            <a:prstTxWarp prst="textNoShape">
              <a:avLst/>
            </a:prstTxWarp>
          </a:bodyPr>
          <a:lstStyle/>
          <a:p>
            <a:pPr eaLnBrk="0" fontAlgn="base" hangingPunct="0">
              <a:spcBef>
                <a:spcPct val="0"/>
              </a:spcBef>
              <a:spcAft>
                <a:spcPts val="600"/>
              </a:spcAft>
              <a:buFont typeface="Wingdings" panose="05000000000000000000" pitchFamily="2" charset="2"/>
              <a:buChar char="ü"/>
              <a:defRPr/>
            </a:pPr>
            <a:r>
              <a:rPr lang="hr-HR" sz="1300" dirty="0">
                <a:solidFill>
                  <a:srgbClr val="002060"/>
                </a:solidFill>
                <a:latin typeface="Bahnschrift SemiBold" panose="020B0502040204020203" pitchFamily="34" charset="0"/>
                <a:ea typeface="ＭＳ Ｐゴシック"/>
              </a:rPr>
              <a:t>brži protok informacija o stvorenim rashodima i obvezama proračunskih korisnika iz nadležnosti proračuna te bolje planiranje likvidnosti proračuna </a:t>
            </a:r>
          </a:p>
          <a:p>
            <a:pPr eaLnBrk="0" fontAlgn="base" hangingPunct="0">
              <a:spcBef>
                <a:spcPct val="0"/>
              </a:spcBef>
              <a:spcAft>
                <a:spcPts val="600"/>
              </a:spcAft>
              <a:buFont typeface="Wingdings" panose="05000000000000000000" pitchFamily="2" charset="2"/>
              <a:buChar char="ü"/>
              <a:defRPr/>
            </a:pPr>
            <a:r>
              <a:rPr lang="hr-HR" sz="1300" dirty="0">
                <a:solidFill>
                  <a:srgbClr val="002060"/>
                </a:solidFill>
                <a:latin typeface="Bahnschrift SemiBold" panose="020B0502040204020203" pitchFamily="34" charset="0"/>
                <a:ea typeface="ＭＳ Ｐゴシック"/>
              </a:rPr>
              <a:t>automatiziranu usklađenost podataka na eliminacijskim računima, brža i lakša konsolidacija podataka</a:t>
            </a:r>
          </a:p>
          <a:p>
            <a:pPr eaLnBrk="0" fontAlgn="base" hangingPunct="0">
              <a:spcBef>
                <a:spcPct val="0"/>
              </a:spcBef>
              <a:spcAft>
                <a:spcPts val="600"/>
              </a:spcAft>
              <a:buFont typeface="Wingdings" panose="05000000000000000000" pitchFamily="2" charset="2"/>
              <a:buChar char="ü"/>
              <a:defRPr/>
            </a:pPr>
            <a:r>
              <a:rPr lang="hr-HR" sz="1300" dirty="0">
                <a:solidFill>
                  <a:srgbClr val="002060"/>
                </a:solidFill>
                <a:latin typeface="Bahnschrift SemiBold" panose="020B0502040204020203" pitchFamily="34" charset="0"/>
                <a:ea typeface="ＭＳ Ｐゴシック"/>
              </a:rPr>
              <a:t>cjelovitiji podaci za preliminarne izračune rezultata po završetku obračunskih razdoblja!</a:t>
            </a:r>
          </a:p>
        </p:txBody>
      </p:sp>
      <p:sp>
        <p:nvSpPr>
          <p:cNvPr id="8" name="Zaobljeni pravokutnik 7"/>
          <p:cNvSpPr/>
          <p:nvPr/>
        </p:nvSpPr>
        <p:spPr bwMode="auto">
          <a:xfrm>
            <a:off x="6696798" y="3186452"/>
            <a:ext cx="4464496" cy="1259850"/>
          </a:xfrm>
          <a:prstGeom prst="roundRect">
            <a:avLst/>
          </a:prstGeom>
          <a:solidFill>
            <a:srgbClr val="5B9BD5">
              <a:alpha val="50000"/>
            </a:srgbClr>
          </a:solidFill>
          <a:ln>
            <a:noFill/>
          </a:ln>
          <a:extLst/>
        </p:spPr>
        <p:style>
          <a:lnRef idx="0">
            <a:scrgbClr r="0" g="0" b="0"/>
          </a:lnRef>
          <a:fillRef idx="0">
            <a:scrgbClr r="0" g="0" b="0"/>
          </a:fillRef>
          <a:effectRef idx="0">
            <a:scrgbClr r="0" g="0" b="0"/>
          </a:effectRef>
          <a:fontRef idx="minor">
            <a:schemeClr val="lt1"/>
          </a:fontRef>
        </p:style>
        <p:txBody>
          <a:bodyPr vert="horz" wrap="square" lIns="0" tIns="0" rIns="0" bIns="0" numCol="1" rtlCol="0" anchor="ctr" anchorCtr="0" compatLnSpc="1">
            <a:prstTxWarp prst="textNoShape">
              <a:avLst/>
            </a:prstTxWarp>
          </a:bodyPr>
          <a:lstStyle/>
          <a:p>
            <a:pPr eaLnBrk="0" fontAlgn="base" hangingPunct="0">
              <a:spcBef>
                <a:spcPct val="0"/>
              </a:spcBef>
              <a:spcAft>
                <a:spcPts val="600"/>
              </a:spcAft>
              <a:buFont typeface="Wingdings" panose="05000000000000000000" pitchFamily="2" charset="2"/>
              <a:buChar char="ü"/>
              <a:defRPr/>
            </a:pPr>
            <a:r>
              <a:rPr lang="hr-HR" sz="1300" b="1" dirty="0">
                <a:solidFill>
                  <a:srgbClr val="002060"/>
                </a:solidFill>
                <a:latin typeface="Bahnschrift SemiBold" panose="020B0502040204020203" pitchFamily="34" charset="0"/>
                <a:ea typeface="ＭＳ Ｐゴシック"/>
              </a:rPr>
              <a:t> </a:t>
            </a:r>
            <a:r>
              <a:rPr lang="hr-HR" sz="1300" dirty="0">
                <a:solidFill>
                  <a:srgbClr val="002060"/>
                </a:solidFill>
                <a:latin typeface="Bahnschrift SemiBold" panose="020B0502040204020203" pitchFamily="34" charset="0"/>
                <a:ea typeface="ＭＳ Ｐゴシック"/>
              </a:rPr>
              <a:t>bolje planiranje likvidnosti proračuna</a:t>
            </a:r>
          </a:p>
          <a:p>
            <a:pPr eaLnBrk="0" fontAlgn="base" hangingPunct="0">
              <a:spcBef>
                <a:spcPct val="0"/>
              </a:spcBef>
              <a:spcAft>
                <a:spcPts val="600"/>
              </a:spcAft>
              <a:buFont typeface="Wingdings" panose="05000000000000000000" pitchFamily="2" charset="2"/>
              <a:buChar char="ü"/>
              <a:defRPr/>
            </a:pPr>
            <a:r>
              <a:rPr lang="hr-HR" sz="1300" dirty="0">
                <a:solidFill>
                  <a:srgbClr val="002060"/>
                </a:solidFill>
                <a:latin typeface="Bahnschrift SemiBold" panose="020B0502040204020203" pitchFamily="34" charset="0"/>
                <a:ea typeface="ＭＳ Ｐゴシック"/>
              </a:rPr>
              <a:t> </a:t>
            </a:r>
            <a:r>
              <a:rPr lang="hr-HR" sz="1300" dirty="0" smtClean="0">
                <a:solidFill>
                  <a:srgbClr val="002060"/>
                </a:solidFill>
                <a:latin typeface="Bahnschrift SemiBold" panose="020B0502040204020203" pitchFamily="34" charset="0"/>
                <a:ea typeface="ＭＳ Ｐゴシック"/>
              </a:rPr>
              <a:t>kvalitetniji </a:t>
            </a:r>
            <a:r>
              <a:rPr lang="hr-HR" sz="1300" dirty="0">
                <a:solidFill>
                  <a:srgbClr val="002060"/>
                </a:solidFill>
                <a:latin typeface="Bahnschrift SemiBold" panose="020B0502040204020203" pitchFamily="34" charset="0"/>
                <a:ea typeface="ＭＳ Ｐゴシック"/>
              </a:rPr>
              <a:t>podaci za eliminacije bilančnih pozicija u konsolidaciji financijskih izvještaja</a:t>
            </a:r>
          </a:p>
        </p:txBody>
      </p:sp>
      <p:sp>
        <p:nvSpPr>
          <p:cNvPr id="9" name="Zaobljeni pravokutnik 8"/>
          <p:cNvSpPr/>
          <p:nvPr/>
        </p:nvSpPr>
        <p:spPr bwMode="auto">
          <a:xfrm>
            <a:off x="6672064" y="4717337"/>
            <a:ext cx="4464496" cy="1368152"/>
          </a:xfrm>
          <a:prstGeom prst="roundRect">
            <a:avLst/>
          </a:prstGeom>
          <a:solidFill>
            <a:srgbClr val="5B9BD5">
              <a:alpha val="50000"/>
            </a:srgbClr>
          </a:solidFill>
          <a:ln>
            <a:noFill/>
          </a:ln>
          <a:extLst/>
        </p:spPr>
        <p:style>
          <a:lnRef idx="0">
            <a:scrgbClr r="0" g="0" b="0"/>
          </a:lnRef>
          <a:fillRef idx="0">
            <a:scrgbClr r="0" g="0" b="0"/>
          </a:fillRef>
          <a:effectRef idx="0">
            <a:scrgbClr r="0" g="0" b="0"/>
          </a:effectRef>
          <a:fontRef idx="minor">
            <a:schemeClr val="lt1"/>
          </a:fontRef>
        </p:style>
        <p:txBody>
          <a:bodyPr vert="horz" wrap="square" lIns="0" tIns="0" rIns="0" bIns="0" numCol="1" rtlCol="0" anchor="ctr" anchorCtr="0" compatLnSpc="1">
            <a:prstTxWarp prst="textNoShape">
              <a:avLst/>
            </a:prstTxWarp>
          </a:bodyPr>
          <a:lstStyle/>
          <a:p>
            <a:pPr eaLnBrk="0" fontAlgn="base" hangingPunct="0">
              <a:spcBef>
                <a:spcPct val="0"/>
              </a:spcBef>
              <a:spcAft>
                <a:spcPts val="600"/>
              </a:spcAft>
              <a:buFont typeface="Wingdings" panose="05000000000000000000" pitchFamily="2" charset="2"/>
              <a:buChar char="ü"/>
              <a:defRPr/>
            </a:pPr>
            <a:r>
              <a:rPr lang="hr-HR" sz="1300" dirty="0">
                <a:solidFill>
                  <a:srgbClr val="002060"/>
                </a:solidFill>
                <a:latin typeface="Bahnschrift SemiBold" panose="020B0502040204020203" pitchFamily="34" charset="0"/>
                <a:ea typeface="ＭＳ Ｐゴシック"/>
              </a:rPr>
              <a:t>preciznije planiranje budućih rashoda i prihoda </a:t>
            </a:r>
          </a:p>
          <a:p>
            <a:pPr eaLnBrk="0" fontAlgn="base" hangingPunct="0">
              <a:spcBef>
                <a:spcPct val="0"/>
              </a:spcBef>
              <a:spcAft>
                <a:spcPts val="600"/>
              </a:spcAft>
              <a:buFont typeface="Wingdings" panose="05000000000000000000" pitchFamily="2" charset="2"/>
              <a:buChar char="ü"/>
              <a:defRPr/>
            </a:pPr>
            <a:r>
              <a:rPr lang="hr-HR" sz="1300" dirty="0">
                <a:solidFill>
                  <a:srgbClr val="002060"/>
                </a:solidFill>
                <a:latin typeface="Bahnschrift SemiBold" panose="020B0502040204020203" pitchFamily="34" charset="0"/>
                <a:ea typeface="ＭＳ Ｐゴシック"/>
              </a:rPr>
              <a:t>procjene fiskalnih rizika i izloženosti proračuna budućim financijskim tokovima i promjenama u stanju imovine i obveza </a:t>
            </a:r>
          </a:p>
        </p:txBody>
      </p:sp>
      <p:sp>
        <p:nvSpPr>
          <p:cNvPr id="7" name="Strelica udesno 6"/>
          <p:cNvSpPr/>
          <p:nvPr/>
        </p:nvSpPr>
        <p:spPr bwMode="auto">
          <a:xfrm>
            <a:off x="4884086" y="1527080"/>
            <a:ext cx="936104" cy="851512"/>
          </a:xfrm>
          <a:prstGeom prst="rightArrow">
            <a:avLst/>
          </a:prstGeom>
          <a:ln/>
          <a:extLst/>
        </p:spPr>
        <p:style>
          <a:lnRef idx="2">
            <a:schemeClr val="accent1"/>
          </a:lnRef>
          <a:fillRef idx="1">
            <a:schemeClr val="lt1"/>
          </a:fillRef>
          <a:effectRef idx="0">
            <a:schemeClr val="accent1"/>
          </a:effectRef>
          <a:fontRef idx="minor">
            <a:schemeClr val="dk1"/>
          </a:fontRef>
        </p:style>
        <p:txBody>
          <a:bodyPr vert="horz" wrap="square" lIns="0" tIns="0" rIns="0" bIns="0" numCol="1" rtlCol="0" anchor="t" anchorCtr="0" compatLnSpc="1">
            <a:prstTxWarp prst="textNoShape">
              <a:avLst/>
            </a:prstTxWarp>
          </a:bodyPr>
          <a:lstStyle/>
          <a:p>
            <a:pPr algn="ctr" fontAlgn="base">
              <a:spcBef>
                <a:spcPct val="0"/>
              </a:spcBef>
              <a:spcAft>
                <a:spcPct val="0"/>
              </a:spcAft>
            </a:pPr>
            <a:endParaRPr lang="hr-HR" sz="2400">
              <a:solidFill>
                <a:srgbClr val="000066"/>
              </a:solidFill>
              <a:latin typeface="Arial" charset="0"/>
              <a:ea typeface="ＭＳ Ｐゴシック"/>
            </a:endParaRPr>
          </a:p>
        </p:txBody>
      </p:sp>
      <p:sp>
        <p:nvSpPr>
          <p:cNvPr id="11" name="Strelica udesno 10"/>
          <p:cNvSpPr/>
          <p:nvPr/>
        </p:nvSpPr>
        <p:spPr bwMode="auto">
          <a:xfrm>
            <a:off x="4884086" y="3379827"/>
            <a:ext cx="936104" cy="873098"/>
          </a:xfrm>
          <a:prstGeom prst="rightArrow">
            <a:avLst/>
          </a:prstGeom>
          <a:ln/>
          <a:extLst/>
        </p:spPr>
        <p:style>
          <a:lnRef idx="2">
            <a:schemeClr val="accent1"/>
          </a:lnRef>
          <a:fillRef idx="1">
            <a:schemeClr val="lt1"/>
          </a:fillRef>
          <a:effectRef idx="0">
            <a:schemeClr val="accent1"/>
          </a:effectRef>
          <a:fontRef idx="minor">
            <a:schemeClr val="dk1"/>
          </a:fontRef>
        </p:style>
        <p:txBody>
          <a:bodyPr vert="horz" wrap="square" lIns="0" tIns="0" rIns="0" bIns="0" numCol="1" rtlCol="0" anchor="t" anchorCtr="0" compatLnSpc="1">
            <a:prstTxWarp prst="textNoShape">
              <a:avLst/>
            </a:prstTxWarp>
          </a:bodyPr>
          <a:lstStyle/>
          <a:p>
            <a:pPr algn="ctr" fontAlgn="base">
              <a:spcBef>
                <a:spcPct val="0"/>
              </a:spcBef>
              <a:spcAft>
                <a:spcPct val="0"/>
              </a:spcAft>
            </a:pPr>
            <a:endParaRPr lang="hr-HR" sz="2400">
              <a:solidFill>
                <a:srgbClr val="000066"/>
              </a:solidFill>
              <a:latin typeface="Arial" charset="0"/>
              <a:ea typeface="ＭＳ Ｐゴシック"/>
            </a:endParaRPr>
          </a:p>
        </p:txBody>
      </p:sp>
      <p:sp>
        <p:nvSpPr>
          <p:cNvPr id="12" name="Strelica udesno 11"/>
          <p:cNvSpPr/>
          <p:nvPr/>
        </p:nvSpPr>
        <p:spPr bwMode="auto">
          <a:xfrm>
            <a:off x="4884086" y="4973430"/>
            <a:ext cx="936104" cy="855966"/>
          </a:xfrm>
          <a:prstGeom prst="rightArrow">
            <a:avLst/>
          </a:prstGeom>
          <a:ln/>
          <a:extLst/>
        </p:spPr>
        <p:style>
          <a:lnRef idx="2">
            <a:schemeClr val="accent1"/>
          </a:lnRef>
          <a:fillRef idx="1">
            <a:schemeClr val="lt1"/>
          </a:fillRef>
          <a:effectRef idx="0">
            <a:schemeClr val="accent1"/>
          </a:effectRef>
          <a:fontRef idx="minor">
            <a:schemeClr val="dk1"/>
          </a:fontRef>
        </p:style>
        <p:txBody>
          <a:bodyPr vert="horz" wrap="square" lIns="0" tIns="0" rIns="0" bIns="0" numCol="1" rtlCol="0" anchor="t" anchorCtr="0" compatLnSpc="1">
            <a:prstTxWarp prst="textNoShape">
              <a:avLst/>
            </a:prstTxWarp>
          </a:bodyPr>
          <a:lstStyle/>
          <a:p>
            <a:pPr algn="ctr" fontAlgn="base">
              <a:spcBef>
                <a:spcPct val="0"/>
              </a:spcBef>
              <a:spcAft>
                <a:spcPct val="0"/>
              </a:spcAft>
            </a:pPr>
            <a:endParaRPr lang="hr-HR" sz="2400">
              <a:solidFill>
                <a:srgbClr val="000066"/>
              </a:solidFill>
              <a:latin typeface="Arial" charset="0"/>
              <a:ea typeface="ＭＳ Ｐゴシック"/>
            </a:endParaRPr>
          </a:p>
        </p:txBody>
      </p:sp>
      <p:sp>
        <p:nvSpPr>
          <p:cNvPr id="13"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dirty="0">
                <a:solidFill>
                  <a:schemeClr val="bg1"/>
                </a:solidFill>
                <a:latin typeface="Bahnschrift SemiBold" panose="020B0502040204020203" pitchFamily="34" charset="0"/>
              </a:rPr>
              <a:t>O</a:t>
            </a:r>
            <a:r>
              <a:rPr lang="hr-HR" altLang="sr-Latn-RS" i="0" dirty="0" smtClean="0">
                <a:solidFill>
                  <a:schemeClr val="bg1"/>
                </a:solidFill>
                <a:latin typeface="Bahnschrift SemiBold" panose="020B0502040204020203" pitchFamily="34" charset="0"/>
              </a:rPr>
              <a:t>čekivane </a:t>
            </a:r>
            <a:r>
              <a:rPr lang="hr-HR" altLang="sr-Latn-RS" i="0" dirty="0">
                <a:solidFill>
                  <a:schemeClr val="bg1"/>
                </a:solidFill>
                <a:latin typeface="Bahnschrift SemiBold" panose="020B0502040204020203" pitchFamily="34" charset="0"/>
              </a:rPr>
              <a:t>koristi od učinaka novog Pravilnika</a:t>
            </a:r>
            <a:endParaRPr lang="hr-HR" altLang="sr-Latn-RS" i="0" kern="0" dirty="0">
              <a:solidFill>
                <a:schemeClr val="bg1"/>
              </a:solidFill>
              <a:latin typeface="Arial" panose="020B0604020202020204" pitchFamily="34" charset="0"/>
            </a:endParaRPr>
          </a:p>
        </p:txBody>
      </p:sp>
      <p:pic>
        <p:nvPicPr>
          <p:cNvPr id="14" name="Slika 13"/>
          <p:cNvPicPr>
            <a:picLocks noChangeAspect="1"/>
          </p:cNvPicPr>
          <p:nvPr/>
        </p:nvPicPr>
        <p:blipFill>
          <a:blip r:embed="rId2"/>
          <a:stretch>
            <a:fillRect/>
          </a:stretch>
        </p:blipFill>
        <p:spPr>
          <a:xfrm>
            <a:off x="11533020" y="57232"/>
            <a:ext cx="467291" cy="617775"/>
          </a:xfrm>
          <a:prstGeom prst="rect">
            <a:avLst/>
          </a:prstGeom>
        </p:spPr>
      </p:pic>
    </p:spTree>
    <p:extLst>
      <p:ext uri="{BB962C8B-B14F-4D97-AF65-F5344CB8AC3E}">
        <p14:creationId xmlns:p14="http://schemas.microsoft.com/office/powerpoint/2010/main" val="1543017810"/>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kern="0" dirty="0">
                <a:solidFill>
                  <a:schemeClr val="bg1"/>
                </a:solidFill>
                <a:latin typeface="Arial" panose="020B0604020202020204" pitchFamily="34" charset="0"/>
              </a:rPr>
              <a:t>P</a:t>
            </a:r>
            <a:r>
              <a:rPr lang="hr-HR" altLang="sr-Latn-RS" i="0" kern="0" dirty="0" smtClean="0">
                <a:solidFill>
                  <a:schemeClr val="bg1"/>
                </a:solidFill>
                <a:latin typeface="Arial" panose="020B0604020202020204" pitchFamily="34" charset="0"/>
              </a:rPr>
              <a:t>rimjena novog Pravilnika o proračunskom računovodstvu i RP</a:t>
            </a:r>
            <a:endParaRPr lang="hr-HR" altLang="sr-Latn-RS" i="0" kern="0" dirty="0">
              <a:solidFill>
                <a:schemeClr val="bg1"/>
              </a:solidFill>
              <a:latin typeface="Arial" panose="020B0604020202020204" pitchFamily="34" charset="0"/>
            </a:endParaRPr>
          </a:p>
        </p:txBody>
      </p:sp>
      <p:pic>
        <p:nvPicPr>
          <p:cNvPr id="5" name="Slika 4"/>
          <p:cNvPicPr>
            <a:picLocks noChangeAspect="1"/>
          </p:cNvPicPr>
          <p:nvPr/>
        </p:nvPicPr>
        <p:blipFill>
          <a:blip r:embed="rId2"/>
          <a:stretch>
            <a:fillRect/>
          </a:stretch>
        </p:blipFill>
        <p:spPr>
          <a:xfrm>
            <a:off x="11533020" y="57232"/>
            <a:ext cx="467291" cy="617775"/>
          </a:xfrm>
          <a:prstGeom prst="rect">
            <a:avLst/>
          </a:prstGeom>
        </p:spPr>
      </p:pic>
      <p:sp>
        <p:nvSpPr>
          <p:cNvPr id="6" name="Pravokutnik 9"/>
          <p:cNvSpPr>
            <a:spLocks noChangeArrowheads="1"/>
          </p:cNvSpPr>
          <p:nvPr/>
        </p:nvSpPr>
        <p:spPr bwMode="auto">
          <a:xfrm>
            <a:off x="389401" y="1556792"/>
            <a:ext cx="1137726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200"/>
              </a:spcBef>
              <a:buClr>
                <a:srgbClr val="3783FF"/>
              </a:buClr>
              <a:buSzPct val="123000"/>
              <a:buFont typeface="Symbol" panose="05050102010706020507" pitchFamily="18" charset="2"/>
              <a:buChar char="¨"/>
              <a:defRPr>
                <a:solidFill>
                  <a:schemeClr val="tx1"/>
                </a:solidFill>
                <a:latin typeface="Frutiger 55 Roman" pitchFamily="34" charset="0"/>
                <a:ea typeface="ＭＳ Ｐゴシック" panose="020B0600070205080204" pitchFamily="34" charset="-128"/>
              </a:defRPr>
            </a:lvl1pPr>
            <a:lvl2pPr marL="742950" indent="-285750">
              <a:spcBef>
                <a:spcPts val="400"/>
              </a:spcBef>
              <a:buClr>
                <a:schemeClr val="tx1"/>
              </a:buClr>
              <a:buSzPct val="77000"/>
              <a:buChar char="—"/>
              <a:defRPr sz="1600">
                <a:solidFill>
                  <a:schemeClr val="tx1"/>
                </a:solidFill>
                <a:latin typeface="Frutiger 55 Roman" pitchFamily="34" charset="0"/>
                <a:ea typeface="ＭＳ Ｐゴシック" panose="020B0600070205080204" pitchFamily="34" charset="-128"/>
              </a:defRPr>
            </a:lvl2pPr>
            <a:lvl3pPr marL="11430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3pPr>
            <a:lvl4pPr marL="16002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4pPr>
            <a:lvl5pPr marL="2057400" indent="-228600">
              <a:spcBef>
                <a:spcPts val="400"/>
              </a:spcBef>
              <a:buClr>
                <a:schemeClr val="tx1"/>
              </a:buClr>
              <a:buSzPct val="84000"/>
              <a:buChar char="–"/>
              <a:defRPr sz="1600">
                <a:solidFill>
                  <a:schemeClr val="tx1"/>
                </a:solidFill>
                <a:latin typeface="Frutiger 55 Roman" pitchFamily="34" charset="0"/>
                <a:ea typeface="ＭＳ Ｐゴシック" panose="020B0600070205080204" pitchFamily="34" charset="-128"/>
              </a:defRPr>
            </a:lvl5pPr>
            <a:lvl6pPr marL="25146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6pPr>
            <a:lvl7pPr marL="29718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7pPr>
            <a:lvl8pPr marL="34290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8pPr>
            <a:lvl9pPr marL="3886200" indent="-228600" eaLnBrk="0" fontAlgn="base" hangingPunct="0">
              <a:spcBef>
                <a:spcPts val="400"/>
              </a:spcBef>
              <a:spcAft>
                <a:spcPct val="0"/>
              </a:spcAft>
              <a:buClr>
                <a:schemeClr val="tx1"/>
              </a:buClr>
              <a:buSzPct val="84000"/>
              <a:buChar char="–"/>
              <a:defRPr sz="1600">
                <a:solidFill>
                  <a:schemeClr val="tx1"/>
                </a:solidFill>
                <a:latin typeface="Frutiger 55 Roman" pitchFamily="34" charset="0"/>
                <a:ea typeface="ＭＳ Ｐゴシック" panose="020B0600070205080204" pitchFamily="34" charset="-128"/>
              </a:defRPr>
            </a:lvl9pPr>
          </a:lstStyle>
          <a:p>
            <a:pPr marL="342900" indent="-342900" algn="just" eaLnBrk="0" fontAlgn="base" hangingPunct="0">
              <a:spcBef>
                <a:spcPts val="600"/>
              </a:spcBef>
              <a:spcAft>
                <a:spcPts val="1800"/>
              </a:spcAft>
              <a:buClr>
                <a:srgbClr val="002060"/>
              </a:buClr>
              <a:buFont typeface="Arial" panose="020B0604020202020204" pitchFamily="34" charset="0"/>
              <a:buChar char="•"/>
              <a:defRPr/>
            </a:pPr>
            <a:r>
              <a:rPr lang="hr-HR" sz="2000" b="1" dirty="0" smtClean="0">
                <a:solidFill>
                  <a:srgbClr val="000066"/>
                </a:solidFill>
                <a:latin typeface="Bahnschrift SemiBold" panose="020B0502040204020203" pitchFamily="34" charset="0"/>
                <a:ea typeface="ＭＳ Ｐゴシック"/>
              </a:rPr>
              <a:t>Kod </a:t>
            </a:r>
            <a:r>
              <a:rPr lang="hr-HR" sz="2000" b="1" dirty="0">
                <a:solidFill>
                  <a:srgbClr val="000066"/>
                </a:solidFill>
                <a:latin typeface="Bahnschrift SemiBold" panose="020B0502040204020203" pitchFamily="34" charset="0"/>
                <a:ea typeface="ＭＳ Ｐゴシック"/>
              </a:rPr>
              <a:t>izrade i donošenja proračuna i financijskih planova za 2025. godinu i projekcija za 2026. i 2027.</a:t>
            </a:r>
          </a:p>
          <a:p>
            <a:pPr marL="342900" indent="-342900" algn="just" eaLnBrk="0" fontAlgn="base" hangingPunct="0">
              <a:spcBef>
                <a:spcPts val="600"/>
              </a:spcBef>
              <a:spcAft>
                <a:spcPts val="1800"/>
              </a:spcAft>
              <a:buClr>
                <a:srgbClr val="002060"/>
              </a:buClr>
              <a:buFont typeface="Arial" panose="020B0604020202020204" pitchFamily="34" charset="0"/>
              <a:buChar char="•"/>
              <a:defRPr/>
            </a:pPr>
            <a:r>
              <a:rPr lang="hr-HR" sz="2000" b="1" dirty="0">
                <a:solidFill>
                  <a:srgbClr val="000066"/>
                </a:solidFill>
                <a:latin typeface="Bahnschrift SemiBold" panose="020B0502040204020203" pitchFamily="34" charset="0"/>
                <a:ea typeface="ＭＳ Ｐゴシック"/>
              </a:rPr>
              <a:t>Knjigovodstvene evidencije od </a:t>
            </a:r>
            <a:r>
              <a:rPr lang="hr-HR" sz="2000" b="1" dirty="0" smtClean="0">
                <a:solidFill>
                  <a:srgbClr val="000066"/>
                </a:solidFill>
                <a:latin typeface="Bahnschrift SemiBold" panose="020B0502040204020203" pitchFamily="34" charset="0"/>
                <a:ea typeface="ＭＳ Ｐゴシック"/>
              </a:rPr>
              <a:t>1</a:t>
            </a:r>
            <a:r>
              <a:rPr lang="hr-HR" sz="2000" b="1" dirty="0">
                <a:solidFill>
                  <a:srgbClr val="000066"/>
                </a:solidFill>
                <a:latin typeface="Bahnschrift SemiBold" panose="020B0502040204020203" pitchFamily="34" charset="0"/>
                <a:ea typeface="ＭＳ Ｐゴシック"/>
              </a:rPr>
              <a:t>. siječnja 2025.</a:t>
            </a:r>
          </a:p>
          <a:p>
            <a:pPr marL="342900" indent="-342900" algn="just" eaLnBrk="0" fontAlgn="base" hangingPunct="0">
              <a:spcBef>
                <a:spcPts val="600"/>
              </a:spcBef>
              <a:spcAft>
                <a:spcPts val="1800"/>
              </a:spcAft>
              <a:buClr>
                <a:srgbClr val="002060"/>
              </a:buClr>
              <a:buFont typeface="Arial" panose="020B0604020202020204" pitchFamily="34" charset="0"/>
              <a:buChar char="•"/>
              <a:defRPr/>
            </a:pPr>
            <a:r>
              <a:rPr lang="hr-HR" sz="2000" b="1" dirty="0">
                <a:solidFill>
                  <a:srgbClr val="000066"/>
                </a:solidFill>
                <a:latin typeface="Bahnschrift SemiBold" panose="020B0502040204020203" pitchFamily="34" charset="0"/>
                <a:ea typeface="ＭＳ Ｐゴシック"/>
              </a:rPr>
              <a:t>Proračuni i proračunski korisnici koji posluju preko jedinstvenih računa proračuna OGKP u obvezi su uspostaviti do 01. siječnja 2025.</a:t>
            </a:r>
          </a:p>
          <a:p>
            <a:pPr marL="342900" indent="-342900" algn="just" eaLnBrk="0" fontAlgn="base" hangingPunct="0">
              <a:spcBef>
                <a:spcPts val="600"/>
              </a:spcBef>
              <a:spcAft>
                <a:spcPts val="1800"/>
              </a:spcAft>
              <a:buClr>
                <a:srgbClr val="002060"/>
              </a:buClr>
              <a:buFont typeface="Arial" panose="020B0604020202020204" pitchFamily="34" charset="0"/>
              <a:buChar char="•"/>
              <a:defRPr/>
            </a:pPr>
            <a:r>
              <a:rPr lang="hr-HR" sz="2000" b="1" dirty="0">
                <a:solidFill>
                  <a:srgbClr val="000066"/>
                </a:solidFill>
                <a:latin typeface="Bahnschrift SemiBold" panose="020B0502040204020203" pitchFamily="34" charset="0"/>
                <a:ea typeface="ＭＳ Ｐゴシック"/>
              </a:rPr>
              <a:t>Proračuni čiji proračunski korisnici u trenutku stupanja na snagu Pravilnika ne posluju preko jedinstvenog računa proračuna, OGKP u obvezi su uspostaviti do </a:t>
            </a:r>
            <a:r>
              <a:rPr lang="hr-HR" sz="2000" b="1" dirty="0" smtClean="0">
                <a:solidFill>
                  <a:srgbClr val="000066"/>
                </a:solidFill>
                <a:latin typeface="Bahnschrift SemiBold" panose="020B0502040204020203" pitchFamily="34" charset="0"/>
                <a:ea typeface="ＭＳ Ｐゴシック"/>
              </a:rPr>
              <a:t>1</a:t>
            </a:r>
            <a:r>
              <a:rPr lang="hr-HR" sz="2000" b="1" dirty="0">
                <a:solidFill>
                  <a:srgbClr val="000066"/>
                </a:solidFill>
                <a:latin typeface="Bahnschrift SemiBold" panose="020B0502040204020203" pitchFamily="34" charset="0"/>
                <a:ea typeface="ＭＳ Ｐゴシック"/>
              </a:rPr>
              <a:t>. siječnja 2026.</a:t>
            </a:r>
          </a:p>
          <a:p>
            <a:pPr marL="342900" indent="-342900" eaLnBrk="0" fontAlgn="base" hangingPunct="0">
              <a:spcBef>
                <a:spcPts val="600"/>
              </a:spcBef>
              <a:spcAft>
                <a:spcPts val="1800"/>
              </a:spcAft>
              <a:buClr>
                <a:srgbClr val="002060"/>
              </a:buClr>
              <a:buFont typeface="Arial" panose="020B0604020202020204" pitchFamily="34" charset="0"/>
              <a:buChar char="•"/>
              <a:defRPr/>
            </a:pPr>
            <a:endParaRPr lang="hr-HR" sz="2000" b="1" dirty="0">
              <a:solidFill>
                <a:srgbClr val="000066"/>
              </a:solidFill>
              <a:latin typeface="Frutiger 55 Roman"/>
              <a:ea typeface="ＭＳ Ｐゴシック"/>
            </a:endParaRPr>
          </a:p>
        </p:txBody>
      </p:sp>
    </p:spTree>
    <p:extLst>
      <p:ext uri="{BB962C8B-B14F-4D97-AF65-F5344CB8AC3E}">
        <p14:creationId xmlns:p14="http://schemas.microsoft.com/office/powerpoint/2010/main" val="3851316548"/>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idx="1"/>
          </p:nvPr>
        </p:nvSpPr>
        <p:spPr>
          <a:xfrm>
            <a:off x="1415480" y="1844824"/>
            <a:ext cx="9433048" cy="2232248"/>
          </a:xfrm>
          <a:solidFill>
            <a:srgbClr val="79A3D5"/>
          </a:solidFill>
          <a:ln>
            <a:solidFill>
              <a:srgbClr val="79A3D5"/>
            </a:solidFill>
          </a:ln>
        </p:spPr>
        <p:txBody>
          <a:bodyPr/>
          <a:lstStyle/>
          <a:p>
            <a:pPr marL="0" indent="0" algn="ctr" eaLnBrk="1" hangingPunct="1">
              <a:buNone/>
            </a:pPr>
            <a:r>
              <a:rPr lang="hr-HR" altLang="sr-Latn-RS" sz="3000" dirty="0">
                <a:solidFill>
                  <a:schemeClr val="bg1"/>
                </a:solidFill>
                <a:latin typeface="Bahnschrift SemiBold" panose="020B0502040204020203" pitchFamily="34" charset="0"/>
              </a:rPr>
              <a:t/>
            </a:r>
            <a:br>
              <a:rPr lang="hr-HR" altLang="sr-Latn-RS" sz="3000" dirty="0">
                <a:solidFill>
                  <a:schemeClr val="bg1"/>
                </a:solidFill>
                <a:latin typeface="Bahnschrift SemiBold" panose="020B0502040204020203" pitchFamily="34" charset="0"/>
              </a:rPr>
            </a:br>
            <a:r>
              <a:rPr lang="hr-HR" altLang="sr-Latn-RS" sz="3000" dirty="0" smtClean="0">
                <a:solidFill>
                  <a:schemeClr val="bg1"/>
                </a:solidFill>
                <a:latin typeface="Bahnschrift SemiBold" panose="020B0502040204020203" pitchFamily="34" charset="0"/>
              </a:rPr>
              <a:t>PRAVILNIK O NAČINIMA I UVJETIMA OTVARANJA RAČUNA ZA PROVEDBU SPECIFIČNIH TRANSAKCIJA PRORAČUNA I PRORAČUNSKIH KORINSNIKA</a:t>
            </a:r>
            <a:endParaRPr lang="hr-HR" altLang="sr-Latn-RS" sz="3000" dirty="0">
              <a:solidFill>
                <a:schemeClr val="bg1"/>
              </a:solidFill>
              <a:latin typeface="Bahnschrift SemiBold" panose="020B0502040204020203" pitchFamily="34" charset="0"/>
            </a:endParaRPr>
          </a:p>
        </p:txBody>
      </p:sp>
    </p:spTree>
    <p:extLst>
      <p:ext uri="{BB962C8B-B14F-4D97-AF65-F5344CB8AC3E}">
        <p14:creationId xmlns:p14="http://schemas.microsoft.com/office/powerpoint/2010/main" val="3947879324"/>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kern="0" dirty="0">
                <a:solidFill>
                  <a:schemeClr val="bg1"/>
                </a:solidFill>
                <a:latin typeface="Arial" panose="020B0604020202020204" pitchFamily="34" charset="0"/>
              </a:rPr>
              <a:t>JEDINSTVENI RAČUN PRORAČUNA </a:t>
            </a:r>
          </a:p>
        </p:txBody>
      </p:sp>
      <p:pic>
        <p:nvPicPr>
          <p:cNvPr id="14" name="Slika 13"/>
          <p:cNvPicPr>
            <a:picLocks noChangeAspect="1"/>
          </p:cNvPicPr>
          <p:nvPr/>
        </p:nvPicPr>
        <p:blipFill>
          <a:blip r:embed="rId2"/>
          <a:stretch>
            <a:fillRect/>
          </a:stretch>
        </p:blipFill>
        <p:spPr>
          <a:xfrm>
            <a:off x="11533020" y="57232"/>
            <a:ext cx="467291" cy="617775"/>
          </a:xfrm>
          <a:prstGeom prst="rect">
            <a:avLst/>
          </a:prstGeom>
        </p:spPr>
      </p:pic>
      <p:sp>
        <p:nvSpPr>
          <p:cNvPr id="15" name="Pravokutnik 14"/>
          <p:cNvSpPr/>
          <p:nvPr/>
        </p:nvSpPr>
        <p:spPr>
          <a:xfrm>
            <a:off x="173722" y="1340768"/>
            <a:ext cx="11592943" cy="4324261"/>
          </a:xfrm>
          <a:prstGeom prst="rect">
            <a:avLst/>
          </a:prstGeom>
        </p:spPr>
        <p:txBody>
          <a:bodyPr wrap="square">
            <a:spAutoFit/>
          </a:bodyPr>
          <a:lstStyle/>
          <a:p>
            <a:pPr marL="342900" indent="-342900">
              <a:spcBef>
                <a:spcPts val="600"/>
              </a:spcBef>
              <a:spcAft>
                <a:spcPts val="1800"/>
              </a:spcAft>
              <a:buClr>
                <a:srgbClr val="002060"/>
              </a:buClr>
              <a:buFont typeface="Arial" panose="020B0604020202020204" pitchFamily="34" charset="0"/>
              <a:buChar char="•"/>
              <a:defRPr/>
            </a:pPr>
            <a:r>
              <a:rPr lang="hr-HR" sz="2000" b="1" dirty="0">
                <a:latin typeface="Bahnschrift" panose="020B0502040204020203" pitchFamily="34" charset="0"/>
              </a:rPr>
              <a:t>Maksimalna primjena poslovanja preko jedinstvenog računa riznica</a:t>
            </a:r>
          </a:p>
          <a:p>
            <a:pPr marL="342900" indent="-342900" algn="just">
              <a:spcBef>
                <a:spcPts val="600"/>
              </a:spcBef>
              <a:spcAft>
                <a:spcPts val="600"/>
              </a:spcAft>
              <a:buClr>
                <a:srgbClr val="002060"/>
              </a:buClr>
              <a:buFont typeface="Arial" panose="020B0604020202020204" pitchFamily="34" charset="0"/>
              <a:buChar char="•"/>
              <a:defRPr/>
            </a:pPr>
            <a:r>
              <a:rPr lang="hr-HR" sz="2000" b="1" dirty="0">
                <a:latin typeface="Bahnschrift" panose="020B0502040204020203" pitchFamily="34" charset="0"/>
              </a:rPr>
              <a:t>Članak 50. Zakona o proračunu:</a:t>
            </a:r>
            <a:endParaRPr lang="hr-HR" sz="2000" dirty="0">
              <a:latin typeface="Bahnschrift" panose="020B0502040204020203" pitchFamily="34" charset="0"/>
            </a:endParaRPr>
          </a:p>
          <a:p>
            <a:pPr marL="742950" lvl="1" indent="-285750">
              <a:spcAft>
                <a:spcPts val="600"/>
              </a:spcAft>
              <a:buClr>
                <a:srgbClr val="002060"/>
              </a:buClr>
              <a:buFont typeface="Arial" panose="020B0604020202020204" pitchFamily="34" charset="0"/>
              <a:buChar char="•"/>
              <a:defRPr/>
            </a:pPr>
            <a:r>
              <a:rPr lang="hr-HR" b="1" dirty="0">
                <a:solidFill>
                  <a:srgbClr val="0070C0"/>
                </a:solidFill>
                <a:latin typeface="Bahnschrift" panose="020B0502040204020203" pitchFamily="34" charset="0"/>
              </a:rPr>
              <a:t>Državni proračun</a:t>
            </a:r>
            <a:r>
              <a:rPr lang="hr-HR" dirty="0">
                <a:latin typeface="Bahnschrift" panose="020B0502040204020203" pitchFamily="34" charset="0"/>
              </a:rPr>
              <a:t/>
            </a:r>
            <a:br>
              <a:rPr lang="hr-HR" dirty="0">
                <a:latin typeface="Bahnschrift" panose="020B0502040204020203" pitchFamily="34" charset="0"/>
              </a:rPr>
            </a:br>
            <a:r>
              <a:rPr lang="hr-HR" dirty="0">
                <a:latin typeface="Bahnschrift" panose="020B0502040204020203" pitchFamily="34" charset="0"/>
              </a:rPr>
              <a:t>jedinstveni račun državnog proračuna</a:t>
            </a:r>
          </a:p>
          <a:p>
            <a:pPr marL="742950" lvl="1" indent="-285750">
              <a:spcAft>
                <a:spcPts val="600"/>
              </a:spcAft>
              <a:buClr>
                <a:srgbClr val="002060"/>
              </a:buClr>
              <a:buFont typeface="Arial" panose="020B0604020202020204" pitchFamily="34" charset="0"/>
              <a:buChar char="•"/>
              <a:defRPr/>
            </a:pPr>
            <a:r>
              <a:rPr lang="hr-HR" b="1" dirty="0">
                <a:solidFill>
                  <a:srgbClr val="0070C0"/>
                </a:solidFill>
                <a:latin typeface="Bahnschrift" panose="020B0502040204020203" pitchFamily="34" charset="0"/>
              </a:rPr>
              <a:t>Jedinice lokalne i područne (regionalne) samouprave</a:t>
            </a:r>
            <a:r>
              <a:rPr lang="hr-HR" b="1" dirty="0">
                <a:latin typeface="Bahnschrift" panose="020B0502040204020203" pitchFamily="34" charset="0"/>
              </a:rPr>
              <a:t/>
            </a:r>
            <a:br>
              <a:rPr lang="hr-HR" b="1" dirty="0">
                <a:latin typeface="Bahnschrift" panose="020B0502040204020203" pitchFamily="34" charset="0"/>
              </a:rPr>
            </a:br>
            <a:r>
              <a:rPr lang="hr-HR" dirty="0">
                <a:latin typeface="Bahnschrift" panose="020B0502040204020203" pitchFamily="34" charset="0"/>
              </a:rPr>
              <a:t>jedinstveni račun proračuna JLP(R)S</a:t>
            </a:r>
          </a:p>
          <a:p>
            <a:pPr marL="742950" lvl="1" indent="-285750">
              <a:spcAft>
                <a:spcPts val="600"/>
              </a:spcAft>
              <a:buClr>
                <a:srgbClr val="002060"/>
              </a:buClr>
              <a:buFont typeface="Arial" panose="020B0604020202020204" pitchFamily="34" charset="0"/>
              <a:buChar char="•"/>
              <a:defRPr/>
            </a:pPr>
            <a:endParaRPr lang="hr-HR" dirty="0">
              <a:latin typeface="Bahnschrift" panose="020B0502040204020203" pitchFamily="34" charset="0"/>
            </a:endParaRPr>
          </a:p>
          <a:p>
            <a:pPr marL="342900" lvl="1" indent="-342900" algn="just">
              <a:spcBef>
                <a:spcPts val="600"/>
              </a:spcBef>
              <a:spcAft>
                <a:spcPts val="1800"/>
              </a:spcAft>
              <a:buClr>
                <a:srgbClr val="002060"/>
              </a:buClr>
              <a:buSzPct val="123000"/>
              <a:buFont typeface="Arial" panose="020B0604020202020204" pitchFamily="34" charset="0"/>
              <a:buChar char="•"/>
              <a:defRPr/>
            </a:pPr>
            <a:r>
              <a:rPr lang="hr-HR" sz="2000" b="1" dirty="0">
                <a:latin typeface="Bahnschrift" panose="020B0502040204020203" pitchFamily="34" charset="0"/>
              </a:rPr>
              <a:t>Ostvarivanje svih priljeva i izvršavanje svih odljeva proračuna i proračunskih korisnika državnog proračuna preko jedinstvenog računa državnog proračuna</a:t>
            </a:r>
          </a:p>
          <a:p>
            <a:pPr marL="342900" lvl="1" indent="-342900" algn="just">
              <a:spcBef>
                <a:spcPts val="600"/>
              </a:spcBef>
              <a:spcAft>
                <a:spcPts val="1800"/>
              </a:spcAft>
              <a:buClr>
                <a:srgbClr val="002060"/>
              </a:buClr>
              <a:buSzPct val="123000"/>
              <a:buFont typeface="Arial" panose="020B0604020202020204" pitchFamily="34" charset="0"/>
              <a:buChar char="•"/>
              <a:defRPr/>
            </a:pPr>
            <a:r>
              <a:rPr lang="hr-HR" sz="2000" b="1" dirty="0">
                <a:latin typeface="Bahnschrift" panose="020B0502040204020203" pitchFamily="34" charset="0"/>
              </a:rPr>
              <a:t>Ostvarivanje svih priljeva i izvršavanje svih odljeva proračuna i proračunskih korisnika jedinice lokalne i područne (regionalne) samouprave preko jedinstvenog računa proračuna JLP(R)S </a:t>
            </a:r>
          </a:p>
        </p:txBody>
      </p:sp>
    </p:spTree>
    <p:extLst>
      <p:ext uri="{BB962C8B-B14F-4D97-AF65-F5344CB8AC3E}">
        <p14:creationId xmlns:p14="http://schemas.microsoft.com/office/powerpoint/2010/main" val="306209271"/>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kern="0" dirty="0">
                <a:solidFill>
                  <a:schemeClr val="bg1"/>
                </a:solidFill>
                <a:latin typeface="Arial" panose="020B0604020202020204" pitchFamily="34" charset="0"/>
              </a:rPr>
              <a:t>JEDINSTVENI RAČUN PRORAČUNA </a:t>
            </a:r>
          </a:p>
        </p:txBody>
      </p:sp>
      <p:pic>
        <p:nvPicPr>
          <p:cNvPr id="14" name="Slika 13"/>
          <p:cNvPicPr>
            <a:picLocks noChangeAspect="1"/>
          </p:cNvPicPr>
          <p:nvPr/>
        </p:nvPicPr>
        <p:blipFill>
          <a:blip r:embed="rId2"/>
          <a:stretch>
            <a:fillRect/>
          </a:stretch>
        </p:blipFill>
        <p:spPr>
          <a:xfrm>
            <a:off x="11533020" y="57232"/>
            <a:ext cx="467291" cy="617775"/>
          </a:xfrm>
          <a:prstGeom prst="rect">
            <a:avLst/>
          </a:prstGeom>
        </p:spPr>
      </p:pic>
      <p:sp>
        <p:nvSpPr>
          <p:cNvPr id="15" name="Pravokutnik 14"/>
          <p:cNvSpPr/>
          <p:nvPr/>
        </p:nvSpPr>
        <p:spPr>
          <a:xfrm>
            <a:off x="119336" y="675007"/>
            <a:ext cx="11953328" cy="6771084"/>
          </a:xfrm>
          <a:prstGeom prst="rect">
            <a:avLst/>
          </a:prstGeom>
        </p:spPr>
        <p:txBody>
          <a:bodyPr wrap="square">
            <a:spAutoFit/>
          </a:bodyPr>
          <a:lstStyle/>
          <a:p>
            <a:pPr lvl="1">
              <a:spcAft>
                <a:spcPts val="600"/>
              </a:spcAft>
              <a:buClr>
                <a:srgbClr val="002060"/>
              </a:buClr>
              <a:defRPr/>
            </a:pPr>
            <a:endParaRPr lang="hr-HR" dirty="0">
              <a:latin typeface="Bahnschrift" panose="020B0502040204020203" pitchFamily="34" charset="0"/>
            </a:endParaRPr>
          </a:p>
          <a:p>
            <a:pPr marL="342900" lvl="1" indent="-342900" algn="just">
              <a:spcBef>
                <a:spcPts val="600"/>
              </a:spcBef>
              <a:spcAft>
                <a:spcPts val="1800"/>
              </a:spcAft>
              <a:buClr>
                <a:srgbClr val="002060"/>
              </a:buClr>
              <a:buSzPct val="123000"/>
              <a:buFont typeface="Arial" panose="020B0604020202020204" pitchFamily="34" charset="0"/>
              <a:buChar char="•"/>
              <a:defRPr/>
            </a:pPr>
            <a:r>
              <a:rPr lang="hr-HR" sz="2000" b="1" dirty="0" smtClean="0">
                <a:latin typeface="Bahnschrift" panose="020B0502040204020203" pitchFamily="34" charset="0"/>
              </a:rPr>
              <a:t>Pravilnik propisuje obvezu vođenja evidencije aktivnih računa (uključujući račune proračunskih korisnika iz nadležnosti)</a:t>
            </a:r>
          </a:p>
          <a:p>
            <a:pPr marL="342900" lvl="1" indent="-342900" algn="just">
              <a:spcBef>
                <a:spcPts val="600"/>
              </a:spcBef>
              <a:spcAft>
                <a:spcPts val="1800"/>
              </a:spcAft>
              <a:buClr>
                <a:srgbClr val="002060"/>
              </a:buClr>
              <a:buSzPct val="123000"/>
              <a:buFont typeface="Arial" panose="020B0604020202020204" pitchFamily="34" charset="0"/>
              <a:buChar char="•"/>
              <a:defRPr/>
            </a:pPr>
            <a:r>
              <a:rPr lang="hr-HR" sz="2000" b="1" dirty="0" smtClean="0">
                <a:latin typeface="Bahnschrift" panose="020B0502040204020203" pitchFamily="34" charset="0"/>
              </a:rPr>
              <a:t>Dostava podataka o stanju novčanih sredstava na dan 31. prosinca prethodne godine (u svim valutama i razvrstano po izvoru financiranja) do 10. veljače tekuće godine</a:t>
            </a:r>
          </a:p>
          <a:p>
            <a:pPr marL="800100" lvl="2" indent="-342900" algn="just">
              <a:spcBef>
                <a:spcPts val="600"/>
              </a:spcBef>
              <a:spcAft>
                <a:spcPts val="1800"/>
              </a:spcAft>
              <a:buClr>
                <a:srgbClr val="002060"/>
              </a:buClr>
              <a:buSzPct val="123000"/>
              <a:buFont typeface="Courier New" panose="02070309020205020404" pitchFamily="49" charset="0"/>
              <a:buChar char="o"/>
              <a:defRPr/>
            </a:pPr>
            <a:r>
              <a:rPr lang="hr-HR" b="1" dirty="0" smtClean="0">
                <a:latin typeface="Bahnschrift" panose="020B0502040204020203" pitchFamily="34" charset="0"/>
              </a:rPr>
              <a:t>Proračunski korisnici na razini razdjela - Ministarstvu financija</a:t>
            </a:r>
          </a:p>
          <a:p>
            <a:pPr marL="800100" lvl="2" indent="-342900" algn="just">
              <a:spcBef>
                <a:spcPts val="600"/>
              </a:spcBef>
              <a:spcAft>
                <a:spcPts val="1800"/>
              </a:spcAft>
              <a:buClr>
                <a:srgbClr val="002060"/>
              </a:buClr>
              <a:buSzPct val="123000"/>
              <a:buFont typeface="Courier New" panose="02070309020205020404" pitchFamily="49" charset="0"/>
              <a:buChar char="o"/>
              <a:defRPr/>
            </a:pPr>
            <a:r>
              <a:rPr lang="hr-HR" b="1" dirty="0" smtClean="0">
                <a:latin typeface="Bahnschrift" panose="020B0502040204020203" pitchFamily="34" charset="0"/>
              </a:rPr>
              <a:t>Proračunski korisnici JLP(R)S - nadležnoj jedinici</a:t>
            </a:r>
          </a:p>
          <a:p>
            <a:pPr marL="457200" lvl="2" algn="just">
              <a:spcBef>
                <a:spcPts val="600"/>
              </a:spcBef>
              <a:spcAft>
                <a:spcPts val="1800"/>
              </a:spcAft>
              <a:buClr>
                <a:srgbClr val="002060"/>
              </a:buClr>
              <a:buSzPct val="123000"/>
              <a:defRPr/>
            </a:pPr>
            <a:endParaRPr lang="hr-HR" sz="900" b="1" dirty="0" smtClean="0">
              <a:latin typeface="Bahnschrift" panose="020B0502040204020203" pitchFamily="34" charset="0"/>
            </a:endParaRPr>
          </a:p>
          <a:p>
            <a:pPr marL="342900" lvl="1" indent="-342900" algn="just">
              <a:spcBef>
                <a:spcPts val="600"/>
              </a:spcBef>
              <a:spcAft>
                <a:spcPts val="1800"/>
              </a:spcAft>
              <a:buClr>
                <a:srgbClr val="002060"/>
              </a:buClr>
              <a:buSzPct val="123000"/>
              <a:buFont typeface="Arial" panose="020B0604020202020204" pitchFamily="34" charset="0"/>
              <a:buChar char="•"/>
              <a:defRPr/>
            </a:pPr>
            <a:r>
              <a:rPr lang="hr-HR" sz="2000" b="1" dirty="0" smtClean="0">
                <a:latin typeface="Bahnschrift" panose="020B0502040204020203" pitchFamily="34" charset="0"/>
              </a:rPr>
              <a:t> JLP(R)S dostavljaju Ministarstvu financija financijske podatke o :</a:t>
            </a:r>
          </a:p>
          <a:p>
            <a:pPr marL="800100" lvl="2" indent="-342900" algn="just">
              <a:spcBef>
                <a:spcPts val="600"/>
              </a:spcBef>
              <a:spcAft>
                <a:spcPts val="1800"/>
              </a:spcAft>
              <a:buClr>
                <a:srgbClr val="002060"/>
              </a:buClr>
              <a:buSzPct val="123000"/>
              <a:buFont typeface="Courier New" panose="02070309020205020404" pitchFamily="49" charset="0"/>
              <a:buChar char="o"/>
              <a:defRPr/>
            </a:pPr>
            <a:r>
              <a:rPr lang="hr-HR" b="1" dirty="0">
                <a:latin typeface="Bahnschrift" panose="020B0502040204020203" pitchFamily="34" charset="0"/>
              </a:rPr>
              <a:t>p</a:t>
            </a:r>
            <a:r>
              <a:rPr lang="hr-HR" b="1" dirty="0" smtClean="0">
                <a:latin typeface="Bahnschrift" panose="020B0502040204020203" pitchFamily="34" charset="0"/>
              </a:rPr>
              <a:t>ostotnom </a:t>
            </a:r>
            <a:r>
              <a:rPr lang="hr-HR" b="1" dirty="0">
                <a:latin typeface="Bahnschrift" panose="020B0502040204020203" pitchFamily="34" charset="0"/>
              </a:rPr>
              <a:t>udjelu priljeva proračuna i proračunskih korisnika ostvarenih na jedinstvenom računa proračuna u odnosu na ukupno ostvarene priljeve proračuna i proračunskih korisnika</a:t>
            </a:r>
          </a:p>
          <a:p>
            <a:pPr marL="800100" lvl="2" indent="-342900" algn="just">
              <a:spcBef>
                <a:spcPts val="600"/>
              </a:spcBef>
              <a:spcAft>
                <a:spcPts val="1800"/>
              </a:spcAft>
              <a:buClr>
                <a:srgbClr val="002060"/>
              </a:buClr>
              <a:buSzPct val="123000"/>
              <a:buFont typeface="Courier New" panose="02070309020205020404" pitchFamily="49" charset="0"/>
              <a:buChar char="o"/>
              <a:defRPr/>
            </a:pPr>
            <a:r>
              <a:rPr lang="hr-HR" b="1" dirty="0" smtClean="0">
                <a:latin typeface="Bahnschrift" panose="020B0502040204020203" pitchFamily="34" charset="0"/>
              </a:rPr>
              <a:t>postotnom </a:t>
            </a:r>
            <a:r>
              <a:rPr lang="hr-HR" b="1" dirty="0">
                <a:latin typeface="Bahnschrift" panose="020B0502040204020203" pitchFamily="34" charset="0"/>
              </a:rPr>
              <a:t>udjelu odljeva proračuna i proračunskih korisnika koji se izvršavaju izravno s jedinstvenog računa proračuna u odnosu na ukupne odljeve proračuna i proračunskih korisnika.</a:t>
            </a:r>
          </a:p>
          <a:p>
            <a:pPr marL="342900" lvl="1" indent="-342900" algn="just">
              <a:spcBef>
                <a:spcPts val="600"/>
              </a:spcBef>
              <a:spcAft>
                <a:spcPts val="1800"/>
              </a:spcAft>
              <a:buClr>
                <a:srgbClr val="002060"/>
              </a:buClr>
              <a:buSzPct val="123000"/>
              <a:buFont typeface="Arial" panose="020B0604020202020204" pitchFamily="34" charset="0"/>
              <a:buChar char="•"/>
              <a:defRPr/>
            </a:pPr>
            <a:endParaRPr lang="hr-HR" sz="2000" b="1" dirty="0">
              <a:latin typeface="Bahnschrift" panose="020B0502040204020203" pitchFamily="34" charset="0"/>
            </a:endParaRPr>
          </a:p>
        </p:txBody>
      </p:sp>
    </p:spTree>
    <p:extLst>
      <p:ext uri="{BB962C8B-B14F-4D97-AF65-F5344CB8AC3E}">
        <p14:creationId xmlns:p14="http://schemas.microsoft.com/office/powerpoint/2010/main" val="1759797153"/>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kern="0">
                <a:solidFill>
                  <a:schemeClr val="bg1"/>
                </a:solidFill>
                <a:latin typeface="Arial" panose="020B0604020202020204" pitchFamily="34" charset="0"/>
              </a:rPr>
              <a:t>JEDINSTVENI RAČUN PRORAČUNA </a:t>
            </a:r>
            <a:endParaRPr lang="hr-HR" altLang="sr-Latn-RS" i="0" kern="0" dirty="0">
              <a:solidFill>
                <a:schemeClr val="bg1"/>
              </a:solidFill>
              <a:latin typeface="Arial" panose="020B0604020202020204" pitchFamily="34" charset="0"/>
            </a:endParaRPr>
          </a:p>
        </p:txBody>
      </p:sp>
      <p:pic>
        <p:nvPicPr>
          <p:cNvPr id="14" name="Slika 13"/>
          <p:cNvPicPr>
            <a:picLocks noChangeAspect="1"/>
          </p:cNvPicPr>
          <p:nvPr/>
        </p:nvPicPr>
        <p:blipFill>
          <a:blip r:embed="rId2"/>
          <a:stretch>
            <a:fillRect/>
          </a:stretch>
        </p:blipFill>
        <p:spPr>
          <a:xfrm>
            <a:off x="11533020" y="57232"/>
            <a:ext cx="467291" cy="617775"/>
          </a:xfrm>
          <a:prstGeom prst="rect">
            <a:avLst/>
          </a:prstGeom>
        </p:spPr>
      </p:pic>
      <p:sp>
        <p:nvSpPr>
          <p:cNvPr id="5" name="Pravokutnik 4"/>
          <p:cNvSpPr/>
          <p:nvPr/>
        </p:nvSpPr>
        <p:spPr>
          <a:xfrm>
            <a:off x="330134" y="1340768"/>
            <a:ext cx="11856640" cy="4601260"/>
          </a:xfrm>
          <a:prstGeom prst="rect">
            <a:avLst/>
          </a:prstGeom>
        </p:spPr>
        <p:txBody>
          <a:bodyPr wrap="square">
            <a:spAutoFit/>
          </a:bodyPr>
          <a:lstStyle/>
          <a:p>
            <a:pPr algn="just" eaLnBrk="0" fontAlgn="base" hangingPunct="0">
              <a:spcBef>
                <a:spcPts val="1800"/>
              </a:spcBef>
              <a:spcAft>
                <a:spcPct val="0"/>
              </a:spcAft>
              <a:buClr>
                <a:srgbClr val="3783FF"/>
              </a:buClr>
              <a:buSzPct val="123000"/>
              <a:defRPr/>
            </a:pPr>
            <a:r>
              <a:rPr lang="hr-HR" altLang="sr-Latn-RS" sz="2000" b="1" dirty="0">
                <a:solidFill>
                  <a:srgbClr val="0070C0"/>
                </a:solidFill>
                <a:latin typeface="Bahnschrift SemiBold" panose="020B0502040204020203" pitchFamily="34" charset="0"/>
                <a:ea typeface="ＭＳ Ｐゴシック" panose="020B0600070205080204" pitchFamily="34" charset="-128"/>
              </a:rPr>
              <a:t>„Alat“ </a:t>
            </a:r>
            <a:r>
              <a:rPr lang="hr-HR" altLang="sr-Latn-RS" sz="2000" b="1" dirty="0">
                <a:solidFill>
                  <a:srgbClr val="000066"/>
                </a:solidFill>
                <a:latin typeface="Bahnschrift SemiBold" panose="020B0502040204020203" pitchFamily="34" charset="0"/>
                <a:ea typeface="ＭＳ Ｐゴシック" panose="020B0600070205080204" pitchFamily="34" charset="-128"/>
              </a:rPr>
              <a:t>putem kojeg se prati i kontrolira ostvarenje svih financijskih transakcija proračuna i proračunskih korisnika</a:t>
            </a:r>
          </a:p>
          <a:p>
            <a:pPr algn="just" eaLnBrk="0" fontAlgn="base" hangingPunct="0">
              <a:spcBef>
                <a:spcPts val="1800"/>
              </a:spcBef>
              <a:spcAft>
                <a:spcPct val="0"/>
              </a:spcAft>
              <a:buClr>
                <a:srgbClr val="3783FF"/>
              </a:buClr>
              <a:buSzPct val="123000"/>
              <a:defRPr/>
            </a:pPr>
            <a:r>
              <a:rPr lang="hr-HR"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Omogućava konsolidaciju novčanih sredstava iz različitih izvora financiranja, uključujući i one koje ostvaruju proračunski korisnici,</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na</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jednom</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mjestu</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što</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osigurava</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a:t>
            </a:r>
            <a:endParaRPr lang="hr-HR"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742950" lvl="1" indent="-285750" algn="just" eaLnBrk="0" fontAlgn="base" hangingPunct="0">
              <a:spcBef>
                <a:spcPts val="600"/>
              </a:spcBef>
              <a:spcAft>
                <a:spcPct val="0"/>
              </a:spcAft>
              <a:buClr>
                <a:srgbClr val="000066"/>
              </a:buClr>
              <a:buSzPct val="123000"/>
              <a:buFont typeface="Arial" panose="020B0604020202020204" pitchFamily="34" charset="0"/>
              <a:buChar char="•"/>
              <a:defRPr/>
            </a:pP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u</a:t>
            </a:r>
            <a:r>
              <a:rPr lang="hr-HR"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činkovitije</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hr-HR"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sveobuhvatnije</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i </a:t>
            </a: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točnije</a:t>
            </a:r>
            <a:r>
              <a:rPr lang="hr-HR"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planiranje </a:t>
            </a: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budućih</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hr-HR"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financijskih tokova</a:t>
            </a:r>
          </a:p>
          <a:p>
            <a:pPr marL="742950" lvl="1" indent="-285750" algn="just" eaLnBrk="0" fontAlgn="base" hangingPunct="0">
              <a:spcBef>
                <a:spcPts val="600"/>
              </a:spcBef>
              <a:spcAft>
                <a:spcPct val="0"/>
              </a:spcAft>
              <a:buClr>
                <a:srgbClr val="000066"/>
              </a:buClr>
              <a:buSzPct val="123000"/>
              <a:buFont typeface="Arial" panose="020B0604020202020204" pitchFamily="34" charset="0"/>
              <a:buChar char="•"/>
              <a:defRPr/>
            </a:pP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pravovremeno</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i </a:t>
            </a:r>
            <a:r>
              <a:rPr lang="hr-HR"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efikasno izvršavanje proračuna</a:t>
            </a:r>
          </a:p>
          <a:p>
            <a:pPr marL="742950" lvl="1" indent="-285750" algn="just" eaLnBrk="0" fontAlgn="base" hangingPunct="0">
              <a:spcBef>
                <a:spcPts val="600"/>
              </a:spcBef>
              <a:spcAft>
                <a:spcPct val="0"/>
              </a:spcAft>
              <a:buClr>
                <a:srgbClr val="000066"/>
              </a:buClr>
              <a:buSzPct val="123000"/>
              <a:buFont typeface="Arial" panose="020B0604020202020204" pitchFamily="34" charset="0"/>
              <a:buChar char="•"/>
              <a:defRPr/>
            </a:pP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efikasno</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upravljanje</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proračunskim</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viškovima</a:t>
            </a:r>
            <a:r>
              <a:rPr lang="en-US"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i </a:t>
            </a:r>
            <a:r>
              <a:rPr lang="en-US" altLang="sr-Latn-RS"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manjkovima</a:t>
            </a:r>
            <a:endParaRPr lang="hr-HR" altLang="sr-Latn-RS"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lvl="1" algn="just" eaLnBrk="0" fontAlgn="base" hangingPunct="0">
              <a:spcBef>
                <a:spcPts val="600"/>
              </a:spcBef>
              <a:spcAft>
                <a:spcPct val="0"/>
              </a:spcAft>
              <a:buClr>
                <a:srgbClr val="000066"/>
              </a:buClr>
              <a:buSzPct val="123000"/>
              <a:defRPr/>
            </a:pPr>
            <a:endParaRPr lang="hr-HR"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lvl="1" algn="just" eaLnBrk="0" fontAlgn="base" hangingPunct="0">
              <a:spcBef>
                <a:spcPts val="600"/>
              </a:spcBef>
              <a:spcAft>
                <a:spcPct val="0"/>
              </a:spcAft>
              <a:buClr>
                <a:srgbClr val="000066"/>
              </a:buClr>
              <a:buSzPct val="123000"/>
              <a:defRPr/>
            </a:pPr>
            <a:endParaRPr lang="hr-HR"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lvl="1" algn="just" eaLnBrk="0" fontAlgn="base" hangingPunct="0">
              <a:spcBef>
                <a:spcPts val="600"/>
              </a:spcBef>
              <a:spcAft>
                <a:spcPct val="0"/>
              </a:spcAft>
              <a:buClr>
                <a:srgbClr val="000066"/>
              </a:buClr>
              <a:buSzPct val="123000"/>
              <a:defRPr/>
            </a:pPr>
            <a:endParaRPr lang="hr-HR"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742950" lvl="1" indent="-285750" algn="just" eaLnBrk="0" fontAlgn="base" hangingPunct="0">
              <a:spcBef>
                <a:spcPts val="600"/>
              </a:spcBef>
              <a:spcAft>
                <a:spcPct val="0"/>
              </a:spcAft>
              <a:buClr>
                <a:srgbClr val="000066"/>
              </a:buClr>
              <a:buSzPct val="123000"/>
              <a:buFont typeface="Wingdings" panose="05000000000000000000" pitchFamily="2" charset="2"/>
              <a:buChar char="ü"/>
              <a:defRPr/>
            </a:pPr>
            <a:r>
              <a:rPr lang="en-US"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s</a:t>
            </a:r>
            <a:r>
              <a:rPr lang="hr-HR" altLang="sr-Latn-RS" b="1" dirty="0" err="1">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manj</a:t>
            </a:r>
            <a:r>
              <a:rPr lang="en-US" altLang="sr-Latn-RS" b="1" dirty="0" err="1">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enje</a:t>
            </a:r>
            <a:r>
              <a:rPr lang="en-US"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hr-HR" altLang="sr-Latn-RS" b="1" dirty="0" err="1">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potreb</a:t>
            </a:r>
            <a:r>
              <a:rPr lang="en-US"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a</a:t>
            </a:r>
            <a:r>
              <a:rPr lang="hr-HR"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 za zaduživanjem</a:t>
            </a:r>
            <a:r>
              <a:rPr lang="en-US"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b="1" dirty="0" err="1">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optimizacija</a:t>
            </a:r>
            <a:r>
              <a:rPr lang="en-US"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 i </a:t>
            </a:r>
            <a:r>
              <a:rPr lang="en-US" altLang="sr-Latn-RS" b="1" dirty="0" err="1">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smanjenje</a:t>
            </a:r>
            <a:r>
              <a:rPr lang="en-US"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b="1" dirty="0" err="1">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troškova</a:t>
            </a:r>
            <a:r>
              <a:rPr lang="en-US"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b="1" dirty="0" err="1">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zaduživanja</a:t>
            </a:r>
            <a:r>
              <a:rPr lang="en-US"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a:t>
            </a:r>
            <a:endParaRPr lang="hr-HR"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742950" lvl="1" indent="-285750" algn="just" eaLnBrk="0" fontAlgn="base" hangingPunct="0">
              <a:spcBef>
                <a:spcPts val="600"/>
              </a:spcBef>
              <a:spcAft>
                <a:spcPct val="0"/>
              </a:spcAft>
              <a:buClr>
                <a:srgbClr val="000066"/>
              </a:buClr>
              <a:buSzPct val="123000"/>
              <a:buFont typeface="Wingdings" panose="05000000000000000000" pitchFamily="2" charset="2"/>
              <a:buChar char="ü"/>
              <a:defRPr/>
            </a:pPr>
            <a:r>
              <a:rPr lang="hr-HR"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rPr>
              <a:t>ostvarenje prihoda od kamata na uložene raspoložive viškove sredstava</a:t>
            </a:r>
            <a:endParaRPr lang="hr-HR"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685800" lvl="1" algn="just" eaLnBrk="0" fontAlgn="base" hangingPunct="0">
              <a:spcBef>
                <a:spcPct val="0"/>
              </a:spcBef>
              <a:spcAft>
                <a:spcPct val="0"/>
              </a:spcAft>
              <a:buFontTx/>
              <a:buChar char="-"/>
              <a:defRPr/>
            </a:pPr>
            <a:endParaRPr lang="en-US" altLang="sr-Latn-RS" b="1" dirty="0">
              <a:solidFill>
                <a:srgbClr val="BC0327"/>
              </a:solidFill>
              <a:latin typeface="Bahnschrift SemiBold" panose="020B0502040204020203" pitchFamily="34" charset="0"/>
              <a:ea typeface="ＭＳ Ｐゴシック" panose="020B0600070205080204" pitchFamily="34" charset="-128"/>
              <a:cs typeface="Times New Roman" panose="02020603050405020304" pitchFamily="18" charset="0"/>
            </a:endParaRPr>
          </a:p>
        </p:txBody>
      </p:sp>
      <p:sp>
        <p:nvSpPr>
          <p:cNvPr id="6" name="Strelica dolje 5"/>
          <p:cNvSpPr/>
          <p:nvPr/>
        </p:nvSpPr>
        <p:spPr bwMode="auto">
          <a:xfrm>
            <a:off x="3863752" y="3933056"/>
            <a:ext cx="648072" cy="864096"/>
          </a:xfrm>
          <a:prstGeom prst="downArrow">
            <a:avLst/>
          </a:prstGeom>
          <a:solidFill>
            <a:schemeClr val="tx1"/>
          </a:solidFill>
          <a:ln>
            <a:solidFill>
              <a:schemeClr val="tx1"/>
            </a:solidFill>
          </a:ln>
          <a:effectLst/>
          <a:extLst/>
        </p:spPr>
        <p:txBody>
          <a:bodyPr vert="horz" wrap="square" lIns="0" tIns="0" rIns="0" bIns="0" numCol="1" rtlCol="0" anchor="t" anchorCtr="0" compatLnSpc="1">
            <a:prstTxWarp prst="textNoShape">
              <a:avLst/>
            </a:prstTxWarp>
          </a:bodyPr>
          <a:lstStyle/>
          <a:p>
            <a:pPr algn="ctr" fontAlgn="base">
              <a:spcBef>
                <a:spcPct val="0"/>
              </a:spcBef>
              <a:spcAft>
                <a:spcPct val="0"/>
              </a:spcAft>
            </a:pPr>
            <a:endParaRPr lang="hr-HR" sz="2400">
              <a:solidFill>
                <a:srgbClr val="000066"/>
              </a:solidFill>
              <a:latin typeface="Arial" charset="0"/>
              <a:ea typeface="ＭＳ Ｐゴシック" panose="020B0600070205080204" pitchFamily="34" charset="-128"/>
            </a:endParaRPr>
          </a:p>
        </p:txBody>
      </p:sp>
    </p:spTree>
    <p:extLst>
      <p:ext uri="{BB962C8B-B14F-4D97-AF65-F5344CB8AC3E}">
        <p14:creationId xmlns:p14="http://schemas.microsoft.com/office/powerpoint/2010/main" val="1892003742"/>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kern="0" dirty="0">
                <a:solidFill>
                  <a:schemeClr val="bg1"/>
                </a:solidFill>
                <a:latin typeface="Arial" panose="020B0604020202020204" pitchFamily="34" charset="0"/>
              </a:rPr>
              <a:t>JEDINSTVENI RAČUN PRORAČUNA </a:t>
            </a:r>
            <a:endParaRPr lang="hr-HR" altLang="sr-Latn-RS" i="0" kern="0" dirty="0" smtClean="0">
              <a:solidFill>
                <a:schemeClr val="bg1"/>
              </a:solidFill>
              <a:latin typeface="Arial" panose="020B0604020202020204" pitchFamily="34" charset="0"/>
            </a:endParaRPr>
          </a:p>
          <a:p>
            <a:pPr marL="266700" eaLnBrk="1" hangingPunct="1"/>
            <a:r>
              <a:rPr lang="hr-HR" altLang="sr-Latn-RS" i="0" kern="0" dirty="0" smtClean="0">
                <a:solidFill>
                  <a:schemeClr val="bg1"/>
                </a:solidFill>
                <a:latin typeface="Arial" panose="020B0604020202020204" pitchFamily="34" charset="0"/>
              </a:rPr>
              <a:t>INSTITUCIONALNA </a:t>
            </a:r>
            <a:r>
              <a:rPr lang="hr-HR" altLang="sr-Latn-RS" i="0" kern="0" dirty="0">
                <a:solidFill>
                  <a:schemeClr val="bg1"/>
                </a:solidFill>
                <a:latin typeface="Arial" panose="020B0604020202020204" pitchFamily="34" charset="0"/>
              </a:rPr>
              <a:t>UKLJUČENOST  ≠ OPSEG FINANCIJSKIH TIJEKOVA </a:t>
            </a:r>
          </a:p>
        </p:txBody>
      </p:sp>
      <p:pic>
        <p:nvPicPr>
          <p:cNvPr id="14" name="Slika 13"/>
          <p:cNvPicPr>
            <a:picLocks noChangeAspect="1"/>
          </p:cNvPicPr>
          <p:nvPr/>
        </p:nvPicPr>
        <p:blipFill>
          <a:blip r:embed="rId2"/>
          <a:stretch>
            <a:fillRect/>
          </a:stretch>
        </p:blipFill>
        <p:spPr>
          <a:xfrm>
            <a:off x="11533020" y="57232"/>
            <a:ext cx="467291" cy="617775"/>
          </a:xfrm>
          <a:prstGeom prst="rect">
            <a:avLst/>
          </a:prstGeom>
        </p:spPr>
      </p:pic>
      <p:sp>
        <p:nvSpPr>
          <p:cNvPr id="7" name="Pravokutnik 6"/>
          <p:cNvSpPr/>
          <p:nvPr/>
        </p:nvSpPr>
        <p:spPr>
          <a:xfrm>
            <a:off x="317393" y="1700808"/>
            <a:ext cx="11449272" cy="3744416"/>
          </a:xfrm>
          <a:prstGeom prst="rect">
            <a:avLst/>
          </a:prstGeom>
        </p:spPr>
        <p:txBody>
          <a:bodyPr wrap="square">
            <a:spAutoFit/>
          </a:bodyPr>
          <a:lstStyle/>
          <a:p>
            <a:pPr marL="342900" indent="-342900" algn="just" eaLnBrk="0" fontAlgn="base" hangingPunct="0">
              <a:spcBef>
                <a:spcPct val="0"/>
              </a:spcBef>
              <a:spcAft>
                <a:spcPct val="0"/>
              </a:spcAft>
              <a:buFont typeface="Arial" panose="020B0604020202020204" pitchFamily="34" charset="0"/>
              <a:buChar char="•"/>
              <a:defRPr/>
            </a:pPr>
            <a:r>
              <a:rPr lang="en-US" altLang="sr-Latn-RS" sz="2400" b="1" dirty="0" err="1">
                <a:solidFill>
                  <a:srgbClr val="0070C0"/>
                </a:solidFill>
                <a:latin typeface="Bahnschrift SemiBold" panose="020B0502040204020203" pitchFamily="34" charset="0"/>
                <a:ea typeface="ＭＳ Ｐゴシック" panose="020B0600070205080204" pitchFamily="34" charset="-128"/>
              </a:rPr>
              <a:t>institucionalna</a:t>
            </a:r>
            <a:r>
              <a:rPr lang="en-US" altLang="sr-Latn-RS" sz="2400" b="1" dirty="0">
                <a:solidFill>
                  <a:srgbClr val="0070C0"/>
                </a:solidFill>
                <a:latin typeface="Bahnschrift SemiBold" panose="020B0502040204020203" pitchFamily="34" charset="0"/>
                <a:ea typeface="ＭＳ Ｐゴシック" panose="020B0600070205080204" pitchFamily="34" charset="-128"/>
              </a:rPr>
              <a:t> </a:t>
            </a:r>
            <a:r>
              <a:rPr lang="en-US" altLang="sr-Latn-RS" sz="2400" b="1" dirty="0" err="1">
                <a:solidFill>
                  <a:srgbClr val="0070C0"/>
                </a:solidFill>
                <a:latin typeface="Bahnschrift SemiBold" panose="020B0502040204020203" pitchFamily="34" charset="0"/>
                <a:ea typeface="ＭＳ Ｐゴシック" panose="020B0600070205080204" pitchFamily="34" charset="-128"/>
              </a:rPr>
              <a:t>uključenost</a:t>
            </a:r>
            <a:endParaRPr lang="hr-HR" altLang="sr-Latn-RS" sz="2400" b="1" dirty="0">
              <a:solidFill>
                <a:srgbClr val="0070C0"/>
              </a:solidFill>
              <a:latin typeface="Bahnschrift SemiBold" panose="020B0502040204020203" pitchFamily="34" charset="0"/>
              <a:ea typeface="ＭＳ Ｐゴシック" panose="020B0600070205080204" pitchFamily="34" charset="-128"/>
            </a:endParaRPr>
          </a:p>
          <a:p>
            <a:pPr marL="800100" lvl="1" indent="-342900" algn="just" eaLnBrk="0" fontAlgn="base" hangingPunct="0">
              <a:spcBef>
                <a:spcPct val="0"/>
              </a:spcBef>
              <a:spcAft>
                <a:spcPct val="0"/>
              </a:spcAft>
              <a:buFont typeface="Arial" panose="020B0604020202020204" pitchFamily="34" charset="0"/>
              <a:buChar char="•"/>
              <a:defRPr/>
            </a:pPr>
            <a:r>
              <a:rPr lang="en-US" altLang="sr-Latn-RS" sz="2000"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broj</a:t>
            </a:r>
            <a:r>
              <a:rPr lang="en-US"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sz="2000"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proračunskih</a:t>
            </a:r>
            <a:r>
              <a:rPr lang="en-US"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sz="2000"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korisnika</a:t>
            </a:r>
            <a:r>
              <a:rPr lang="hr-HR"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sz="2000"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na</a:t>
            </a:r>
            <a:r>
              <a:rPr lang="en-US"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sz="2000"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jedi</a:t>
            </a:r>
            <a:r>
              <a:rPr lang="hr-HR"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n</a:t>
            </a:r>
            <a:r>
              <a:rPr lang="en-US" altLang="sr-Latn-RS" sz="2000"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stven</a:t>
            </a:r>
            <a:r>
              <a:rPr lang="hr-HR"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om</a:t>
            </a:r>
            <a:r>
              <a:rPr lang="en-US"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en-US" altLang="sr-Latn-RS" sz="2000"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račun</a:t>
            </a:r>
            <a:r>
              <a:rPr lang="hr-HR"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u</a:t>
            </a:r>
            <a:r>
              <a:rPr lang="en-US"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pro</a:t>
            </a:r>
            <a:r>
              <a:rPr lang="hr-HR"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r</a:t>
            </a:r>
            <a:r>
              <a:rPr lang="en-US" altLang="sr-Latn-RS" sz="2000" b="1" dirty="0" err="1">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ačuna</a:t>
            </a:r>
            <a:endParaRPr lang="hr-HR"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algn="just" eaLnBrk="0" fontAlgn="base" hangingPunct="0">
              <a:spcBef>
                <a:spcPct val="0"/>
              </a:spcBef>
              <a:spcAft>
                <a:spcPct val="0"/>
              </a:spcAft>
              <a:defRPr/>
            </a:pPr>
            <a:endParaRPr lang="en-US" altLang="sr-Latn-RS" sz="24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342900" indent="-342900" algn="just" eaLnBrk="0" fontAlgn="base" hangingPunct="0">
              <a:spcBef>
                <a:spcPct val="0"/>
              </a:spcBef>
              <a:spcAft>
                <a:spcPct val="0"/>
              </a:spcAft>
              <a:buFont typeface="Arial" panose="020B0604020202020204" pitchFamily="34" charset="0"/>
              <a:buChar char="•"/>
              <a:defRPr/>
            </a:pPr>
            <a:r>
              <a:rPr lang="en-US" altLang="sr-Latn-RS" sz="2400" b="1" dirty="0" err="1">
                <a:solidFill>
                  <a:srgbClr val="0070C0"/>
                </a:solidFill>
                <a:latin typeface="Bahnschrift SemiBold" panose="020B0502040204020203" pitchFamily="34" charset="0"/>
                <a:ea typeface="ＭＳ Ｐゴシック" panose="020B0600070205080204" pitchFamily="34" charset="-128"/>
              </a:rPr>
              <a:t>opseg</a:t>
            </a:r>
            <a:r>
              <a:rPr lang="en-US" altLang="sr-Latn-RS" sz="2400" b="1" dirty="0">
                <a:solidFill>
                  <a:srgbClr val="0070C0"/>
                </a:solidFill>
                <a:latin typeface="Bahnschrift SemiBold" panose="020B0502040204020203" pitchFamily="34" charset="0"/>
                <a:ea typeface="ＭＳ Ｐゴシック" panose="020B0600070205080204" pitchFamily="34" charset="-128"/>
              </a:rPr>
              <a:t> </a:t>
            </a:r>
            <a:r>
              <a:rPr lang="en-US" altLang="sr-Latn-RS" sz="2400" b="1" dirty="0" err="1">
                <a:solidFill>
                  <a:srgbClr val="0070C0"/>
                </a:solidFill>
                <a:latin typeface="Bahnschrift SemiBold" panose="020B0502040204020203" pitchFamily="34" charset="0"/>
                <a:ea typeface="ＭＳ Ｐゴシック" panose="020B0600070205080204" pitchFamily="34" charset="-128"/>
              </a:rPr>
              <a:t>financijskih</a:t>
            </a:r>
            <a:r>
              <a:rPr lang="en-US" altLang="sr-Latn-RS" sz="2400" b="1" dirty="0">
                <a:solidFill>
                  <a:srgbClr val="0070C0"/>
                </a:solidFill>
                <a:latin typeface="Bahnschrift SemiBold" panose="020B0502040204020203" pitchFamily="34" charset="0"/>
                <a:ea typeface="ＭＳ Ｐゴシック" panose="020B0600070205080204" pitchFamily="34" charset="-128"/>
              </a:rPr>
              <a:t> </a:t>
            </a:r>
            <a:r>
              <a:rPr lang="en-US" altLang="sr-Latn-RS" sz="2400" b="1" dirty="0" err="1">
                <a:solidFill>
                  <a:srgbClr val="0070C0"/>
                </a:solidFill>
                <a:latin typeface="Bahnschrift SemiBold" panose="020B0502040204020203" pitchFamily="34" charset="0"/>
                <a:ea typeface="ＭＳ Ｐゴシック" panose="020B0600070205080204" pitchFamily="34" charset="-128"/>
              </a:rPr>
              <a:t>tijekova</a:t>
            </a:r>
            <a:r>
              <a:rPr lang="en-US" altLang="sr-Latn-RS" sz="2400" b="1" dirty="0">
                <a:solidFill>
                  <a:srgbClr val="0070C0"/>
                </a:solidFill>
                <a:latin typeface="Bahnschrift SemiBold" panose="020B0502040204020203" pitchFamily="34" charset="0"/>
                <a:ea typeface="ＭＳ Ｐゴシック" panose="020B0600070205080204" pitchFamily="34" charset="-128"/>
              </a:rPr>
              <a:t> </a:t>
            </a:r>
            <a:r>
              <a:rPr lang="en-US" altLang="sr-Latn-RS" sz="2400" b="1" dirty="0" err="1">
                <a:solidFill>
                  <a:srgbClr val="0070C0"/>
                </a:solidFill>
                <a:latin typeface="Bahnschrift SemiBold" panose="020B0502040204020203" pitchFamily="34" charset="0"/>
                <a:ea typeface="ＭＳ Ｐゴシック" panose="020B0600070205080204" pitchFamily="34" charset="-128"/>
              </a:rPr>
              <a:t>obuhvaćenih</a:t>
            </a:r>
            <a:r>
              <a:rPr lang="en-US" altLang="sr-Latn-RS" sz="2400" b="1" dirty="0">
                <a:solidFill>
                  <a:srgbClr val="0070C0"/>
                </a:solidFill>
                <a:latin typeface="Bahnschrift SemiBold" panose="020B0502040204020203" pitchFamily="34" charset="0"/>
                <a:ea typeface="ＭＳ Ｐゴシック" panose="020B0600070205080204" pitchFamily="34" charset="-128"/>
              </a:rPr>
              <a:t> </a:t>
            </a:r>
            <a:r>
              <a:rPr lang="en-US" altLang="sr-Latn-RS" sz="2400" b="1" dirty="0" err="1">
                <a:solidFill>
                  <a:srgbClr val="0070C0"/>
                </a:solidFill>
                <a:latin typeface="Bahnschrift SemiBold" panose="020B0502040204020203" pitchFamily="34" charset="0"/>
                <a:ea typeface="ＭＳ Ｐゴシック" panose="020B0600070205080204" pitchFamily="34" charset="-128"/>
              </a:rPr>
              <a:t>jedinstvenim</a:t>
            </a:r>
            <a:r>
              <a:rPr lang="en-US" altLang="sr-Latn-RS" sz="2400" b="1" dirty="0">
                <a:solidFill>
                  <a:srgbClr val="0070C0"/>
                </a:solidFill>
                <a:latin typeface="Bahnschrift SemiBold" panose="020B0502040204020203" pitchFamily="34" charset="0"/>
                <a:ea typeface="ＭＳ Ｐゴシック" panose="020B0600070205080204" pitchFamily="34" charset="-128"/>
              </a:rPr>
              <a:t> </a:t>
            </a:r>
            <a:r>
              <a:rPr lang="en-US" altLang="sr-Latn-RS" sz="2400" b="1" dirty="0" err="1">
                <a:solidFill>
                  <a:srgbClr val="0070C0"/>
                </a:solidFill>
                <a:latin typeface="Bahnschrift SemiBold" panose="020B0502040204020203" pitchFamily="34" charset="0"/>
                <a:ea typeface="ＭＳ Ｐゴシック" panose="020B0600070205080204" pitchFamily="34" charset="-128"/>
              </a:rPr>
              <a:t>računom</a:t>
            </a:r>
            <a:r>
              <a:rPr lang="en-US" altLang="sr-Latn-RS" sz="2400" b="1" dirty="0">
                <a:solidFill>
                  <a:srgbClr val="0070C0"/>
                </a:solidFill>
                <a:latin typeface="Bahnschrift SemiBold" panose="020B0502040204020203" pitchFamily="34" charset="0"/>
                <a:ea typeface="ＭＳ Ｐゴシック" panose="020B0600070205080204" pitchFamily="34" charset="-128"/>
              </a:rPr>
              <a:t> </a:t>
            </a:r>
            <a:endParaRPr lang="hr-HR" altLang="sr-Latn-RS" sz="2400" b="1" dirty="0">
              <a:solidFill>
                <a:srgbClr val="0070C0"/>
              </a:solidFill>
              <a:latin typeface="Bahnschrift SemiBold" panose="020B0502040204020203" pitchFamily="34" charset="0"/>
              <a:ea typeface="ＭＳ Ｐゴシック" panose="020B0600070205080204" pitchFamily="34" charset="-128"/>
            </a:endParaRPr>
          </a:p>
          <a:p>
            <a:pPr marL="800100" lvl="1" indent="-342900" algn="just" eaLnBrk="0" fontAlgn="base" hangingPunct="0">
              <a:spcBef>
                <a:spcPct val="0"/>
              </a:spcBef>
              <a:spcAft>
                <a:spcPct val="0"/>
              </a:spcAft>
              <a:buFont typeface="Arial" panose="020B0604020202020204" pitchFamily="34" charset="0"/>
              <a:buChar char="•"/>
              <a:defRPr/>
            </a:pPr>
            <a:r>
              <a:rPr lang="hr-HR"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postotni udio priljeva proračuna i proračunskih korisnika ostvarenih na jedinstvenom računu proračuna u odnosu na ukupno ostvarene priljeve proračuna i proračunskih korisnika</a:t>
            </a:r>
            <a:r>
              <a:rPr lang="en-US"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i </a:t>
            </a:r>
            <a:endParaRPr lang="hr-HR"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lvl="1" algn="just" eaLnBrk="0" fontAlgn="base" hangingPunct="0">
              <a:spcBef>
                <a:spcPct val="0"/>
              </a:spcBef>
              <a:spcAft>
                <a:spcPct val="0"/>
              </a:spcAft>
              <a:defRPr/>
            </a:pPr>
            <a:endParaRPr lang="hr-HR"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800100" lvl="1" indent="-342900" algn="just" eaLnBrk="0" fontAlgn="base" hangingPunct="0">
              <a:spcBef>
                <a:spcPct val="0"/>
              </a:spcBef>
              <a:spcAft>
                <a:spcPct val="0"/>
              </a:spcAft>
              <a:buFont typeface="Arial" panose="020B0604020202020204" pitchFamily="34" charset="0"/>
              <a:buChar char="•"/>
              <a:defRPr/>
            </a:pPr>
            <a:r>
              <a:rPr lang="hr-HR" altLang="sr-Latn-RS"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postotni udio odljeva proračuna i proračunskih korisnika koji se izvršavaju izravno s jedinstvenog računa proračuna u odnosu na ukupne odljeve proračuna i proračunskih korisnika </a:t>
            </a:r>
          </a:p>
        </p:txBody>
      </p:sp>
    </p:spTree>
    <p:extLst>
      <p:ext uri="{BB962C8B-B14F-4D97-AF65-F5344CB8AC3E}">
        <p14:creationId xmlns:p14="http://schemas.microsoft.com/office/powerpoint/2010/main" val="3248400323"/>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txBox="1">
            <a:spLocks noChangeArrowheads="1"/>
          </p:cNvSpPr>
          <p:nvPr/>
        </p:nvSpPr>
        <p:spPr bwMode="auto">
          <a:xfrm>
            <a:off x="0" y="-16233"/>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endParaRPr lang="hr-HR" altLang="sr-Latn-RS" b="0" i="0" dirty="0" smtClean="0">
              <a:solidFill>
                <a:schemeClr val="bg1"/>
              </a:solidFill>
              <a:latin typeface="Bahnschrift SemiBold" panose="020B0502040204020203" pitchFamily="34" charset="0"/>
              <a:ea typeface="ＭＳ Ｐゴシック" panose="020B0600070205080204" pitchFamily="34" charset="-128"/>
            </a:endParaRPr>
          </a:p>
          <a:p>
            <a:pPr marL="266700" eaLnBrk="1" hangingPunct="1"/>
            <a:r>
              <a:rPr lang="hr-HR" altLang="sr-Latn-RS" b="0" i="0" dirty="0" smtClean="0">
                <a:solidFill>
                  <a:schemeClr val="bg1"/>
                </a:solidFill>
                <a:latin typeface="Bahnschrift SemiBold" panose="020B0502040204020203" pitchFamily="34" charset="0"/>
                <a:ea typeface="ＭＳ Ｐゴシック" panose="020B0600070205080204" pitchFamily="34" charset="-128"/>
              </a:rPr>
              <a:t>Rezultati obavljene </a:t>
            </a:r>
            <a:r>
              <a:rPr lang="hr-HR" altLang="sr-Latn-RS" b="0" i="0" dirty="0">
                <a:solidFill>
                  <a:schemeClr val="bg1"/>
                </a:solidFill>
                <a:latin typeface="Bahnschrift SemiBold" panose="020B0502040204020203" pitchFamily="34" charset="0"/>
                <a:ea typeface="ＭＳ Ｐゴシック" panose="020B0600070205080204" pitchFamily="34" charset="-128"/>
              </a:rPr>
              <a:t>zajedničke </a:t>
            </a:r>
            <a:r>
              <a:rPr lang="hr-HR" altLang="sr-Latn-RS" b="0" i="0" dirty="0" smtClean="0">
                <a:solidFill>
                  <a:schemeClr val="bg1"/>
                </a:solidFill>
                <a:latin typeface="Bahnschrift SemiBold" panose="020B0502040204020203" pitchFamily="34" charset="0"/>
                <a:ea typeface="ＭＳ Ｐゴシック" panose="020B0600070205080204" pitchFamily="34" charset="-128"/>
              </a:rPr>
              <a:t>revizije </a:t>
            </a:r>
            <a:endParaRPr lang="hr-HR" altLang="sr-Latn-RS" sz="2000" b="0" i="0" dirty="0">
              <a:solidFill>
                <a:schemeClr val="bg1"/>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266700" eaLnBrk="1" hangingPunct="1"/>
            <a:endParaRPr lang="hr-HR" altLang="sr-Latn-RS" b="0" i="0" kern="0" dirty="0" smtClean="0">
              <a:solidFill>
                <a:schemeClr val="bg1"/>
              </a:solidFill>
              <a:latin typeface="Arial" panose="020B0604020202020204" pitchFamily="34" charset="0"/>
            </a:endParaRPr>
          </a:p>
        </p:txBody>
      </p:sp>
      <p:pic>
        <p:nvPicPr>
          <p:cNvPr id="14" name="Slika 13"/>
          <p:cNvPicPr>
            <a:picLocks noChangeAspect="1"/>
          </p:cNvPicPr>
          <p:nvPr/>
        </p:nvPicPr>
        <p:blipFill>
          <a:blip r:embed="rId2"/>
          <a:stretch>
            <a:fillRect/>
          </a:stretch>
        </p:blipFill>
        <p:spPr>
          <a:xfrm>
            <a:off x="11533020" y="57232"/>
            <a:ext cx="467291" cy="617775"/>
          </a:xfrm>
          <a:prstGeom prst="rect">
            <a:avLst/>
          </a:prstGeom>
        </p:spPr>
      </p:pic>
      <p:sp>
        <p:nvSpPr>
          <p:cNvPr id="10" name="Rezervirano mjesto sadržaja 9"/>
          <p:cNvSpPr>
            <a:spLocks noGrp="1"/>
          </p:cNvSpPr>
          <p:nvPr>
            <p:ph idx="1"/>
          </p:nvPr>
        </p:nvSpPr>
        <p:spPr>
          <a:xfrm>
            <a:off x="5801016" y="1412776"/>
            <a:ext cx="6271647" cy="4865186"/>
          </a:xfrm>
        </p:spPr>
        <p:txBody>
          <a:bodyPr/>
          <a:lstStyle/>
          <a:p>
            <a:pPr marL="0" indent="0">
              <a:buNone/>
            </a:pPr>
            <a:endParaRPr lang="hr-HR" sz="1600" dirty="0">
              <a:latin typeface="Bahnschrift" panose="020B0502040204020203" pitchFamily="34" charset="0"/>
            </a:endParaRPr>
          </a:p>
          <a:p>
            <a:r>
              <a:rPr lang="hr-HR" sz="1600" dirty="0" smtClean="0">
                <a:latin typeface="Bahnschrift" panose="020B0502040204020203" pitchFamily="34" charset="0"/>
              </a:rPr>
              <a:t>Ukupni </a:t>
            </a:r>
            <a:r>
              <a:rPr lang="hr-HR" sz="1600" dirty="0">
                <a:latin typeface="Bahnschrift" panose="020B0502040204020203" pitchFamily="34" charset="0"/>
              </a:rPr>
              <a:t>prihodi i primici proračunskih korisnika u 2023</a:t>
            </a:r>
            <a:r>
              <a:rPr lang="hr-HR" sz="1600" dirty="0" smtClean="0">
                <a:latin typeface="Bahnschrift" panose="020B0502040204020203" pitchFamily="34" charset="0"/>
              </a:rPr>
              <a:t>.: </a:t>
            </a:r>
            <a:r>
              <a:rPr lang="hr-HR" sz="1600" b="1" dirty="0" smtClean="0">
                <a:latin typeface="Bahnschrift" panose="020B0502040204020203" pitchFamily="34" charset="0"/>
              </a:rPr>
              <a:t>3.795.131.857,47 eura</a:t>
            </a:r>
          </a:p>
          <a:p>
            <a:r>
              <a:rPr lang="hr-HR" sz="1600" dirty="0">
                <a:latin typeface="Bahnschrift" panose="020B0502040204020203" pitchFamily="34" charset="0"/>
              </a:rPr>
              <a:t>Ukupni prihodi i primici OSTVARENI PREKO JEDINSTVENOG RAČUNA PRORAČUNA u 2023</a:t>
            </a:r>
            <a:r>
              <a:rPr lang="hr-HR" sz="1600" dirty="0" smtClean="0">
                <a:latin typeface="Bahnschrift" panose="020B0502040204020203" pitchFamily="34" charset="0"/>
              </a:rPr>
              <a:t>.: 489.188.149,29 eura </a:t>
            </a:r>
            <a:r>
              <a:rPr lang="hr-HR" sz="1600" u="sng" dirty="0" smtClean="0">
                <a:latin typeface="Bahnschrift" panose="020B0502040204020203" pitchFamily="34" charset="0"/>
              </a:rPr>
              <a:t>(12,9%)</a:t>
            </a:r>
          </a:p>
          <a:p>
            <a:r>
              <a:rPr lang="hr-HR" sz="1600" dirty="0">
                <a:latin typeface="Bahnschrift" panose="020B0502040204020203" pitchFamily="34" charset="0"/>
              </a:rPr>
              <a:t>Ukupni rashodi i izdaci proračunskih korisnika u 2023</a:t>
            </a:r>
            <a:r>
              <a:rPr lang="hr-HR" sz="1600" dirty="0" smtClean="0">
                <a:latin typeface="Bahnschrift" panose="020B0502040204020203" pitchFamily="34" charset="0"/>
              </a:rPr>
              <a:t>.: </a:t>
            </a:r>
            <a:r>
              <a:rPr lang="hr-HR" sz="1600" b="1" dirty="0" smtClean="0">
                <a:latin typeface="Bahnschrift" panose="020B0502040204020203" pitchFamily="34" charset="0"/>
              </a:rPr>
              <a:t>3.903.968.144,74 eura</a:t>
            </a:r>
          </a:p>
          <a:p>
            <a:r>
              <a:rPr lang="hr-HR" sz="1600" dirty="0">
                <a:latin typeface="Bahnschrift" panose="020B0502040204020203" pitchFamily="34" charset="0"/>
              </a:rPr>
              <a:t>Ukupni rashodi i izdaci IZVRŠENI PREKO JEDINSTVENOG RAČUNA PRORAČUNA u 2023.: </a:t>
            </a:r>
            <a:r>
              <a:rPr lang="hr-HR" sz="1600" dirty="0" smtClean="0">
                <a:latin typeface="Bahnschrift" panose="020B0502040204020203" pitchFamily="34" charset="0"/>
              </a:rPr>
              <a:t>424.063.809,32 eura </a:t>
            </a:r>
            <a:r>
              <a:rPr lang="hr-HR" sz="1600" u="sng" dirty="0" smtClean="0">
                <a:latin typeface="Bahnschrift" panose="020B0502040204020203" pitchFamily="34" charset="0"/>
              </a:rPr>
              <a:t>(11%)</a:t>
            </a:r>
            <a:endParaRPr lang="hr-HR" sz="1600" u="sng" dirty="0">
              <a:latin typeface="Bahnschrift" panose="020B0502040204020203" pitchFamily="34" charset="0"/>
            </a:endParaRPr>
          </a:p>
          <a:p>
            <a:endParaRPr lang="hr-HR" sz="1600" dirty="0">
              <a:latin typeface="Bahnschrift" panose="020B0502040204020203" pitchFamily="34" charset="0"/>
            </a:endParaRPr>
          </a:p>
          <a:p>
            <a:r>
              <a:rPr lang="hr-HR" sz="1600" dirty="0">
                <a:latin typeface="Bahnschrift" panose="020B0502040204020203" pitchFamily="34" charset="0"/>
              </a:rPr>
              <a:t>Ukupno stanje novčanih sredstava (svi </a:t>
            </a:r>
            <a:r>
              <a:rPr lang="hr-HR" sz="1600" dirty="0" smtClean="0">
                <a:latin typeface="Bahnschrift" panose="020B0502040204020203" pitchFamily="34" charset="0"/>
              </a:rPr>
              <a:t>izvori-31</a:t>
            </a:r>
            <a:r>
              <a:rPr lang="hr-HR" sz="1600" dirty="0">
                <a:latin typeface="Bahnschrift" panose="020B0502040204020203" pitchFamily="34" charset="0"/>
              </a:rPr>
              <a:t>. prosinca 2023.): </a:t>
            </a:r>
            <a:r>
              <a:rPr lang="hr-HR" sz="1600" b="1" dirty="0">
                <a:latin typeface="Bahnschrift" panose="020B0502040204020203" pitchFamily="34" charset="0"/>
              </a:rPr>
              <a:t>444.845.570,90 eura</a:t>
            </a:r>
          </a:p>
          <a:p>
            <a:endParaRPr lang="hr-HR" sz="1600" dirty="0" smtClean="0">
              <a:latin typeface="Bahnschrift" panose="020B0502040204020203" pitchFamily="34" charset="0"/>
            </a:endParaRPr>
          </a:p>
          <a:p>
            <a:pPr marL="0" indent="0">
              <a:buNone/>
            </a:pPr>
            <a:endParaRPr lang="hr-HR" sz="1600" dirty="0">
              <a:latin typeface="Bahnschrift" panose="020B0502040204020203" pitchFamily="34" charset="0"/>
            </a:endParaRPr>
          </a:p>
          <a:p>
            <a:pPr marL="0" indent="0">
              <a:buNone/>
            </a:pPr>
            <a:endParaRPr lang="hr-HR" sz="1600" dirty="0">
              <a:latin typeface="Bahnschrift" panose="020B0502040204020203" pitchFamily="34" charset="0"/>
            </a:endParaRPr>
          </a:p>
          <a:p>
            <a:endParaRPr lang="hr-HR" sz="1600" dirty="0">
              <a:latin typeface="Bahnschrift" panose="020B0502040204020203" pitchFamily="34" charset="0"/>
            </a:endParaRPr>
          </a:p>
        </p:txBody>
      </p:sp>
      <p:sp>
        <p:nvSpPr>
          <p:cNvPr id="12" name="TekstniOkvir 11"/>
          <p:cNvSpPr txBox="1"/>
          <p:nvPr/>
        </p:nvSpPr>
        <p:spPr>
          <a:xfrm>
            <a:off x="407368" y="4609346"/>
            <a:ext cx="4896544" cy="2339102"/>
          </a:xfrm>
          <a:prstGeom prst="rect">
            <a:avLst/>
          </a:prstGeom>
          <a:noFill/>
        </p:spPr>
        <p:txBody>
          <a:bodyPr wrap="square" rtlCol="0">
            <a:spAutoFit/>
          </a:bodyPr>
          <a:lstStyle/>
          <a:p>
            <a:endParaRPr lang="hr-HR" sz="1600" dirty="0" smtClean="0">
              <a:latin typeface="Bahnschrift" panose="020B0502040204020203" pitchFamily="34" charset="0"/>
            </a:endParaRPr>
          </a:p>
          <a:p>
            <a:pPr marL="285750" indent="-285750">
              <a:buFont typeface="Arial" panose="020B0604020202020204" pitchFamily="34" charset="0"/>
              <a:buChar char="•"/>
            </a:pPr>
            <a:r>
              <a:rPr lang="hr-HR" sz="1600" dirty="0" smtClean="0">
                <a:latin typeface="Bahnschrift" panose="020B0502040204020203" pitchFamily="34" charset="0"/>
              </a:rPr>
              <a:t>Ukupna broj proračunskih korisnika: 1475</a:t>
            </a:r>
          </a:p>
          <a:p>
            <a:endParaRPr lang="hr-HR" sz="1400" dirty="0" smtClean="0">
              <a:latin typeface="Bahnschrift" panose="020B0502040204020203" pitchFamily="34" charset="0"/>
            </a:endParaRPr>
          </a:p>
          <a:p>
            <a:pPr marL="285750" indent="-285750">
              <a:buFont typeface="Arial" panose="020B0604020202020204" pitchFamily="34" charset="0"/>
              <a:buChar char="•"/>
            </a:pPr>
            <a:r>
              <a:rPr lang="hr-HR" sz="1400" dirty="0" smtClean="0">
                <a:latin typeface="Bahnschrift" panose="020B0502040204020203" pitchFamily="34" charset="0"/>
              </a:rPr>
              <a:t>22% proračunskih korisnika posluju preko jedinstvenog računa i nema otvorene druge račune</a:t>
            </a:r>
          </a:p>
          <a:p>
            <a:pPr marL="285750" indent="-285750">
              <a:buFont typeface="Arial" panose="020B0604020202020204" pitchFamily="34" charset="0"/>
              <a:buChar char="•"/>
            </a:pPr>
            <a:r>
              <a:rPr lang="hr-HR" sz="1400" dirty="0" smtClean="0">
                <a:latin typeface="Bahnschrift" panose="020B0502040204020203" pitchFamily="34" charset="0"/>
              </a:rPr>
              <a:t>7,3% djelomično posluju preko </a:t>
            </a:r>
            <a:r>
              <a:rPr lang="hr-HR" sz="1400" dirty="0">
                <a:latin typeface="Bahnschrift" panose="020B0502040204020203" pitchFamily="34" charset="0"/>
              </a:rPr>
              <a:t>jedinstvenog računa (imaju otvorene druge račune)</a:t>
            </a:r>
            <a:endParaRPr lang="hr-HR" sz="1400" dirty="0" smtClean="0">
              <a:latin typeface="Bahnschrift" panose="020B0502040204020203" pitchFamily="34" charset="0"/>
            </a:endParaRPr>
          </a:p>
          <a:p>
            <a:pPr marL="285750" indent="-285750">
              <a:buFont typeface="Arial" panose="020B0604020202020204" pitchFamily="34" charset="0"/>
              <a:buChar char="•"/>
            </a:pPr>
            <a:r>
              <a:rPr lang="hr-HR" sz="1400" dirty="0" smtClean="0">
                <a:latin typeface="Bahnschrift" panose="020B0502040204020203" pitchFamily="34" charset="0"/>
              </a:rPr>
              <a:t>70,7% ne posluje preko jedinstvenog računa (imaju otvorene druge račune)</a:t>
            </a:r>
          </a:p>
          <a:p>
            <a:pPr marL="285750" indent="-285750">
              <a:buFont typeface="Arial" panose="020B0604020202020204" pitchFamily="34" charset="0"/>
              <a:buChar char="•"/>
            </a:pPr>
            <a:endParaRPr lang="hr-HR" sz="1600" dirty="0">
              <a:latin typeface="Bahnschrift" panose="020B0502040204020203" pitchFamily="34" charset="0"/>
            </a:endParaRPr>
          </a:p>
        </p:txBody>
      </p:sp>
      <p:sp>
        <p:nvSpPr>
          <p:cNvPr id="15" name="TekstniOkvir 14"/>
          <p:cNvSpPr txBox="1"/>
          <p:nvPr/>
        </p:nvSpPr>
        <p:spPr>
          <a:xfrm>
            <a:off x="119336" y="971436"/>
            <a:ext cx="5688632" cy="369332"/>
          </a:xfrm>
          <a:prstGeom prst="rect">
            <a:avLst/>
          </a:prstGeom>
          <a:noFill/>
        </p:spPr>
        <p:txBody>
          <a:bodyPr wrap="square" rtlCol="0">
            <a:spAutoFit/>
          </a:bodyPr>
          <a:lstStyle/>
          <a:p>
            <a:r>
              <a:rPr lang="hr-HR" dirty="0" smtClean="0">
                <a:latin typeface="Bahnschrift" panose="020B0502040204020203" pitchFamily="34" charset="0"/>
              </a:rPr>
              <a:t>U revizije je sudjelovalo 18 županija i 4 velika grada</a:t>
            </a:r>
            <a:endParaRPr lang="hr-HR" dirty="0">
              <a:latin typeface="Bahnschrift" panose="020B0502040204020203" pitchFamily="34" charset="0"/>
            </a:endParaRPr>
          </a:p>
        </p:txBody>
      </p:sp>
      <p:graphicFrame>
        <p:nvGraphicFramePr>
          <p:cNvPr id="17" name="Grafikon 16"/>
          <p:cNvGraphicFramePr>
            <a:graphicFrameLocks/>
          </p:cNvGraphicFramePr>
          <p:nvPr>
            <p:extLst>
              <p:ext uri="{D42A27DB-BD31-4B8C-83A1-F6EECF244321}">
                <p14:modId xmlns:p14="http://schemas.microsoft.com/office/powerpoint/2010/main" val="2504668136"/>
              </p:ext>
            </p:extLst>
          </p:nvPr>
        </p:nvGraphicFramePr>
        <p:xfrm>
          <a:off x="569640" y="1700808"/>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19268748"/>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idx="1"/>
          </p:nvPr>
        </p:nvSpPr>
        <p:spPr>
          <a:xfrm>
            <a:off x="1271464" y="1700808"/>
            <a:ext cx="9433048" cy="2088232"/>
          </a:xfrm>
          <a:solidFill>
            <a:srgbClr val="79A3D5"/>
          </a:solidFill>
          <a:ln>
            <a:solidFill>
              <a:srgbClr val="79A3D5"/>
            </a:solidFill>
          </a:ln>
        </p:spPr>
        <p:txBody>
          <a:bodyPr/>
          <a:lstStyle/>
          <a:p>
            <a:pPr marL="0" indent="0" algn="ctr" eaLnBrk="1" hangingPunct="1">
              <a:buNone/>
            </a:pPr>
            <a:r>
              <a:rPr lang="hr-HR" altLang="sr-Latn-RS" sz="3000" dirty="0" smtClean="0">
                <a:solidFill>
                  <a:schemeClr val="bg1"/>
                </a:solidFill>
                <a:latin typeface="Bahnschrift SemiBold" panose="020B0502040204020203" pitchFamily="34" charset="0"/>
              </a:rPr>
              <a:t/>
            </a:r>
            <a:br>
              <a:rPr lang="hr-HR" altLang="sr-Latn-RS" sz="3000" dirty="0" smtClean="0">
                <a:solidFill>
                  <a:schemeClr val="bg1"/>
                </a:solidFill>
                <a:latin typeface="Bahnschrift SemiBold" panose="020B0502040204020203" pitchFamily="34" charset="0"/>
              </a:rPr>
            </a:br>
            <a:r>
              <a:rPr lang="hr-HR" altLang="sr-Latn-RS" sz="3000" dirty="0" smtClean="0">
                <a:solidFill>
                  <a:schemeClr val="bg1"/>
                </a:solidFill>
                <a:latin typeface="Bahnschrift SemiBold" panose="020B0502040204020203" pitchFamily="34" charset="0"/>
              </a:rPr>
              <a:t>PRAVILNIK O KORIŠTENJU SREDSTAVA </a:t>
            </a:r>
          </a:p>
          <a:p>
            <a:pPr marL="0" indent="0" algn="ctr" eaLnBrk="1" hangingPunct="1">
              <a:buNone/>
            </a:pPr>
            <a:r>
              <a:rPr lang="hr-HR" altLang="sr-Latn-RS" sz="3000" dirty="0" smtClean="0">
                <a:solidFill>
                  <a:schemeClr val="bg1"/>
                </a:solidFill>
                <a:latin typeface="Bahnschrift SemiBold" panose="020B0502040204020203" pitchFamily="34" charset="0"/>
              </a:rPr>
              <a:t>EUROPSKE UNIJE</a:t>
            </a:r>
            <a:endParaRPr lang="hr-HR" altLang="sr-Latn-RS" sz="3000" dirty="0">
              <a:solidFill>
                <a:schemeClr val="bg1"/>
              </a:solidFill>
              <a:latin typeface="Bahnschrift SemiBold" panose="020B0502040204020203" pitchFamily="34" charset="0"/>
            </a:endParaRPr>
          </a:p>
        </p:txBody>
      </p:sp>
    </p:spTree>
    <p:extLst>
      <p:ext uri="{BB962C8B-B14F-4D97-AF65-F5344CB8AC3E}">
        <p14:creationId xmlns:p14="http://schemas.microsoft.com/office/powerpoint/2010/main" val="2547806440"/>
      </p:ext>
    </p:extLst>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p:cNvPicPr>
            <a:picLocks noChangeAspect="1"/>
          </p:cNvPicPr>
          <p:nvPr/>
        </p:nvPicPr>
        <p:blipFill>
          <a:blip r:embed="rId3"/>
          <a:stretch>
            <a:fillRect/>
          </a:stretch>
        </p:blipFill>
        <p:spPr>
          <a:xfrm>
            <a:off x="11640616" y="144587"/>
            <a:ext cx="359695" cy="475529"/>
          </a:xfrm>
          <a:prstGeom prst="rect">
            <a:avLst/>
          </a:prstGeom>
        </p:spPr>
      </p:pic>
      <p:sp>
        <p:nvSpPr>
          <p:cNvPr id="6" name="Rezervirano mjesto sadržaja 2"/>
          <p:cNvSpPr txBox="1">
            <a:spLocks/>
          </p:cNvSpPr>
          <p:nvPr/>
        </p:nvSpPr>
        <p:spPr>
          <a:xfrm>
            <a:off x="263352" y="908720"/>
            <a:ext cx="11593288" cy="55446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lgn="just">
              <a:lnSpc>
                <a:spcPct val="100000"/>
              </a:lnSpc>
              <a:spcBef>
                <a:spcPts val="0"/>
              </a:spcBef>
              <a:spcAft>
                <a:spcPts val="1200"/>
              </a:spcAft>
              <a:defRPr/>
            </a:pPr>
            <a:endParaRPr lang="hr-HR" dirty="0">
              <a:solidFill>
                <a:prstClr val="black"/>
              </a:solidFill>
              <a:latin typeface="Calibri" panose="020F0502020204030204" pitchFamily="34" charset="0"/>
              <a:cs typeface="Times New Roman" panose="02020603050405020304" pitchFamily="18" charset="0"/>
            </a:endParaRPr>
          </a:p>
          <a:p>
            <a:pPr marL="457200" lvl="1" indent="-457200" algn="just">
              <a:lnSpc>
                <a:spcPct val="100000"/>
              </a:lnSpc>
              <a:spcBef>
                <a:spcPts val="0"/>
              </a:spcBef>
              <a:spcAft>
                <a:spcPts val="1200"/>
              </a:spcAft>
              <a:buFont typeface="+mj-lt"/>
              <a:buAutoNum type="arabicPeriod"/>
              <a:defRPr/>
            </a:pPr>
            <a:endParaRPr lang="hr-HR" dirty="0">
              <a:solidFill>
                <a:prstClr val="black"/>
              </a:solidFill>
              <a:latin typeface="Calibri" panose="020F0502020204030204" pitchFamily="34" charset="0"/>
              <a:cs typeface="Times New Roman" panose="02020603050405020304" pitchFamily="18" charset="0"/>
            </a:endParaRPr>
          </a:p>
          <a:p>
            <a:pPr marL="342900" lvl="1" indent="-342900" algn="just">
              <a:lnSpc>
                <a:spcPct val="100000"/>
              </a:lnSpc>
              <a:spcBef>
                <a:spcPts val="0"/>
              </a:spcBef>
              <a:spcAft>
                <a:spcPts val="1200"/>
              </a:spcAft>
              <a:defRPr/>
            </a:pPr>
            <a:endParaRPr lang="hr-HR" dirty="0">
              <a:solidFill>
                <a:prstClr val="black"/>
              </a:solidFill>
              <a:latin typeface="Calibri" panose="020F0502020204030204" pitchFamily="34" charset="0"/>
              <a:cs typeface="Times New Roman" panose="02020603050405020304" pitchFamily="18" charset="0"/>
            </a:endParaRPr>
          </a:p>
          <a:p>
            <a:pPr marL="0" lvl="1" indent="0" algn="just">
              <a:lnSpc>
                <a:spcPct val="100000"/>
              </a:lnSpc>
              <a:spcBef>
                <a:spcPts val="0"/>
              </a:spcBef>
              <a:spcAft>
                <a:spcPts val="1200"/>
              </a:spcAft>
              <a:buNone/>
              <a:defRPr/>
            </a:pPr>
            <a:r>
              <a:rPr lang="hr-HR" dirty="0">
                <a:solidFill>
                  <a:prstClr val="black"/>
                </a:solidFill>
                <a:latin typeface="Calibri" panose="020F0502020204030204" pitchFamily="34" charset="0"/>
                <a:cs typeface="Times New Roman" panose="02020603050405020304" pitchFamily="18" charset="0"/>
              </a:rPr>
              <a:t> </a:t>
            </a:r>
            <a:endParaRPr lang="hr-HR" altLang="sr-Latn-RS" dirty="0">
              <a:solidFill>
                <a:prstClr val="black"/>
              </a:solidFill>
              <a:latin typeface="Calibri" panose="020F0502020204030204" pitchFamily="34" charset="0"/>
              <a:cs typeface="Times New Roman" panose="02020603050405020304" pitchFamily="18" charset="0"/>
            </a:endParaRPr>
          </a:p>
        </p:txBody>
      </p:sp>
      <p:sp>
        <p:nvSpPr>
          <p:cNvPr id="5"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kern="0" dirty="0" smtClean="0">
                <a:solidFill>
                  <a:schemeClr val="bg1"/>
                </a:solidFill>
                <a:latin typeface="Arial" panose="020B0604020202020204" pitchFamily="34" charset="0"/>
              </a:rPr>
              <a:t>Osnovne odredbe Pravilnika</a:t>
            </a:r>
            <a:endParaRPr lang="hr-HR" altLang="sr-Latn-RS" i="0" kern="0" dirty="0">
              <a:solidFill>
                <a:schemeClr val="bg1"/>
              </a:solidFill>
              <a:latin typeface="Arial" panose="020B0604020202020204" pitchFamily="34" charset="0"/>
            </a:endParaRPr>
          </a:p>
        </p:txBody>
      </p:sp>
      <p:pic>
        <p:nvPicPr>
          <p:cNvPr id="7" name="Slika 6"/>
          <p:cNvPicPr>
            <a:picLocks noChangeAspect="1"/>
          </p:cNvPicPr>
          <p:nvPr/>
        </p:nvPicPr>
        <p:blipFill>
          <a:blip r:embed="rId3"/>
          <a:stretch>
            <a:fillRect/>
          </a:stretch>
        </p:blipFill>
        <p:spPr>
          <a:xfrm>
            <a:off x="11533020" y="57232"/>
            <a:ext cx="467291" cy="617775"/>
          </a:xfrm>
          <a:prstGeom prst="rect">
            <a:avLst/>
          </a:prstGeom>
        </p:spPr>
      </p:pic>
      <p:sp>
        <p:nvSpPr>
          <p:cNvPr id="4" name="Rectangle 3"/>
          <p:cNvSpPr/>
          <p:nvPr/>
        </p:nvSpPr>
        <p:spPr>
          <a:xfrm>
            <a:off x="191344" y="1095705"/>
            <a:ext cx="11449272" cy="5170646"/>
          </a:xfrm>
          <a:prstGeom prst="rect">
            <a:avLst/>
          </a:prstGeom>
        </p:spPr>
        <p:txBody>
          <a:bodyPr wrap="square">
            <a:spAutoFit/>
          </a:bodyPr>
          <a:lstStyle/>
          <a:p>
            <a:pPr marL="88900" lvl="1" algn="just" eaLnBrk="0" fontAlgn="base" hangingPunct="0">
              <a:spcBef>
                <a:spcPct val="0"/>
              </a:spcBef>
              <a:spcAft>
                <a:spcPct val="0"/>
              </a:spcAft>
              <a:buClr>
                <a:schemeClr val="tx1"/>
              </a:buClr>
              <a:buSzPct val="77000"/>
              <a:defRPr/>
            </a:pPr>
            <a:r>
              <a:rPr lang="hr-HR"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Pravilnikom se </a:t>
            </a:r>
            <a:r>
              <a:rPr lang="hr-HR" sz="2000"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uređuje: </a:t>
            </a:r>
          </a:p>
          <a:p>
            <a:pPr lvl="1" algn="just" eaLnBrk="0" fontAlgn="base" hangingPunct="0">
              <a:spcBef>
                <a:spcPct val="0"/>
              </a:spcBef>
              <a:spcAft>
                <a:spcPct val="0"/>
              </a:spcAft>
              <a:buClr>
                <a:schemeClr val="tx1"/>
              </a:buClr>
              <a:buSzPct val="77000"/>
              <a:defRPr/>
            </a:pPr>
            <a:endParaRPr lang="hr-HR" sz="800"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800100" lvl="1" indent="-342900" algn="just" eaLnBrk="0" fontAlgn="base" hangingPunct="0">
              <a:spcBef>
                <a:spcPct val="0"/>
              </a:spcBef>
              <a:spcAft>
                <a:spcPct val="0"/>
              </a:spcAft>
              <a:buClr>
                <a:schemeClr val="tx1"/>
              </a:buClr>
              <a:buSzPct val="77000"/>
              <a:buFont typeface="Arial" panose="020B0604020202020204" pitchFamily="34" charset="0"/>
              <a:buChar char="•"/>
              <a:defRPr/>
            </a:pPr>
            <a:r>
              <a:rPr lang="hr-HR" b="1" u="sng"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tko </a:t>
            </a:r>
            <a:r>
              <a:rPr lang="hr-HR" b="1" u="sng"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i što planira </a:t>
            </a:r>
            <a:r>
              <a:rPr lang="hr-HR"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u smislu vrsta prihoda i rashoda ovisno o tome koju ulogu obveznik ima u institucionalnom okviru upravljanja EU sredstvima (</a:t>
            </a:r>
            <a:r>
              <a:rPr lang="hr-HR" sz="1400" b="1" i="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Ministarstvo financija, programska tijela za ugovaranje i isplate sredstava, programska tijela za ovjeravanje zahtjeva za nadoknadu sredstava, korisnici </a:t>
            </a:r>
            <a:r>
              <a:rPr lang="hr-HR" sz="1400" b="1" i="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projekta</a:t>
            </a:r>
            <a:r>
              <a:rPr lang="hr-HR"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a:t>
            </a:r>
          </a:p>
          <a:p>
            <a:pPr lvl="1" algn="just" eaLnBrk="0" fontAlgn="base" hangingPunct="0">
              <a:spcBef>
                <a:spcPct val="0"/>
              </a:spcBef>
              <a:spcAft>
                <a:spcPct val="0"/>
              </a:spcAft>
              <a:buClr>
                <a:schemeClr val="tx1"/>
              </a:buClr>
              <a:buSzPct val="77000"/>
              <a:defRPr/>
            </a:pPr>
            <a:endParaRPr lang="hr-HR"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800100" lvl="1" indent="-342900" algn="just" eaLnBrk="0" fontAlgn="base" hangingPunct="0">
              <a:spcBef>
                <a:spcPct val="0"/>
              </a:spcBef>
              <a:spcAft>
                <a:spcPct val="0"/>
              </a:spcAft>
              <a:buClr>
                <a:schemeClr val="tx1"/>
              </a:buClr>
              <a:buSzPct val="77000"/>
              <a:buFont typeface="Arial" panose="020B0604020202020204" pitchFamily="34" charset="0"/>
              <a:buChar char="•"/>
              <a:defRPr/>
            </a:pPr>
            <a:r>
              <a:rPr lang="hr-HR" b="1" u="sng"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načela</a:t>
            </a:r>
            <a:r>
              <a:rPr lang="hr-HR"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 </a:t>
            </a:r>
            <a:r>
              <a:rPr lang="hr-HR"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po kojima se priznaju i iskazuju prihodi i rashodi u planiranju i izvršavanju državnog proračuna/proračuna jedinica lokalne i područne (regionalne) samouprave/financijskih planova proračunskih i izvanproračunskih korisnika</a:t>
            </a:r>
            <a:r>
              <a:rPr lang="hr-HR"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a:t>
            </a:r>
          </a:p>
          <a:p>
            <a:pPr lvl="1" algn="just" eaLnBrk="0" fontAlgn="base" hangingPunct="0">
              <a:spcBef>
                <a:spcPct val="0"/>
              </a:spcBef>
              <a:spcAft>
                <a:spcPct val="0"/>
              </a:spcAft>
              <a:buClr>
                <a:schemeClr val="tx1"/>
              </a:buClr>
              <a:buSzPct val="77000"/>
              <a:defRPr/>
            </a:pPr>
            <a:endParaRPr lang="hr-HR"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800100" lvl="1" indent="-342900" algn="just" eaLnBrk="0" fontAlgn="base" hangingPunct="0">
              <a:spcBef>
                <a:spcPct val="0"/>
              </a:spcBef>
              <a:spcAft>
                <a:spcPct val="0"/>
              </a:spcAft>
              <a:buClr>
                <a:schemeClr val="tx1"/>
              </a:buClr>
              <a:buSzPct val="77000"/>
              <a:buFont typeface="Arial" panose="020B0604020202020204" pitchFamily="34" charset="0"/>
              <a:buChar char="•"/>
              <a:defRPr/>
            </a:pPr>
            <a:r>
              <a:rPr lang="hr-HR" b="1" u="sng"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specifičnosti </a:t>
            </a:r>
            <a:r>
              <a:rPr lang="hr-HR" b="1" u="sng"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u izvršavanju EU sredstava </a:t>
            </a:r>
            <a:r>
              <a:rPr lang="hr-HR"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vezano za:</a:t>
            </a:r>
          </a:p>
          <a:p>
            <a:pPr marL="1714500" lvl="3" indent="-342900" algn="just" eaLnBrk="0" fontAlgn="base" hangingPunct="0">
              <a:spcBef>
                <a:spcPct val="0"/>
              </a:spcBef>
              <a:spcAft>
                <a:spcPct val="0"/>
              </a:spcAft>
              <a:buClr>
                <a:schemeClr val="tx1"/>
              </a:buClr>
              <a:buSzPct val="77000"/>
              <a:buFont typeface="+mj-lt"/>
              <a:buAutoNum type="alphaLcParenR"/>
              <a:defRPr/>
            </a:pPr>
            <a:r>
              <a:rPr lang="hr-HR"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isplatu </a:t>
            </a:r>
            <a:r>
              <a:rPr lang="hr-HR"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predujmova </a:t>
            </a:r>
            <a:r>
              <a:rPr lang="hr-HR"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(maksimalna </a:t>
            </a:r>
            <a:r>
              <a:rPr lang="hr-HR"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visina predujma koja se može isplatiti, kriteriji za procjenu opravdanosti isplate predujma, povrati predujma uslijed nenamjenskog korištenja ili </a:t>
            </a:r>
            <a:r>
              <a:rPr lang="hr-HR"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neiskorištenosti)</a:t>
            </a:r>
            <a:endParaRPr lang="hr-HR"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1714500" lvl="3" indent="-342900" algn="just" eaLnBrk="0" fontAlgn="base" hangingPunct="0">
              <a:spcBef>
                <a:spcPct val="0"/>
              </a:spcBef>
              <a:spcAft>
                <a:spcPct val="0"/>
              </a:spcAft>
              <a:buClr>
                <a:schemeClr val="tx1"/>
              </a:buClr>
              <a:buSzPct val="77000"/>
              <a:buFont typeface="+mj-lt"/>
              <a:buAutoNum type="alphaLcParenR"/>
              <a:defRPr/>
            </a:pPr>
            <a:r>
              <a:rPr lang="hr-HR"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vrste </a:t>
            </a:r>
            <a:r>
              <a:rPr lang="hr-HR"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nadoknade sredstava za bespovratna sredstva (metoda plaćanja i metoda nadoknade)</a:t>
            </a:r>
          </a:p>
          <a:p>
            <a:pPr marL="1714500" lvl="3" indent="-342900" algn="just" eaLnBrk="0" fontAlgn="base" hangingPunct="0">
              <a:spcBef>
                <a:spcPct val="0"/>
              </a:spcBef>
              <a:spcAft>
                <a:spcPct val="0"/>
              </a:spcAft>
              <a:buClr>
                <a:schemeClr val="tx1"/>
              </a:buClr>
              <a:buSzPct val="77000"/>
              <a:buFont typeface="+mj-lt"/>
              <a:buAutoNum type="alphaLcParenR"/>
              <a:defRPr/>
            </a:pPr>
            <a:r>
              <a:rPr lang="hr-HR"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p</a:t>
            </a:r>
            <a:r>
              <a:rPr lang="hr-HR"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ovrate </a:t>
            </a:r>
            <a:r>
              <a:rPr lang="hr-HR"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sredstava u slučaju utvrđenih neprihvatljivih troškova i/ili neiskorištenih sredstava i to povrate u državni proračun i/ili u proračun EU.</a:t>
            </a:r>
          </a:p>
          <a:p>
            <a:pPr lvl="3" algn="just" eaLnBrk="0" fontAlgn="base" hangingPunct="0">
              <a:spcBef>
                <a:spcPct val="0"/>
              </a:spcBef>
              <a:spcAft>
                <a:spcPct val="0"/>
              </a:spcAft>
              <a:buClr>
                <a:schemeClr val="tx1"/>
              </a:buClr>
              <a:buSzPct val="77000"/>
              <a:defRPr/>
            </a:pPr>
            <a:endParaRPr lang="hr-HR"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21730775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p:cNvPicPr>
            <a:picLocks noChangeAspect="1"/>
          </p:cNvPicPr>
          <p:nvPr/>
        </p:nvPicPr>
        <p:blipFill>
          <a:blip r:embed="rId3"/>
          <a:stretch>
            <a:fillRect/>
          </a:stretch>
        </p:blipFill>
        <p:spPr>
          <a:xfrm>
            <a:off x="11640616" y="144587"/>
            <a:ext cx="359695" cy="475529"/>
          </a:xfrm>
          <a:prstGeom prst="rect">
            <a:avLst/>
          </a:prstGeom>
        </p:spPr>
      </p:pic>
      <p:sp>
        <p:nvSpPr>
          <p:cNvPr id="6" name="Rezervirano mjesto sadržaja 2"/>
          <p:cNvSpPr txBox="1">
            <a:spLocks/>
          </p:cNvSpPr>
          <p:nvPr/>
        </p:nvSpPr>
        <p:spPr>
          <a:xfrm>
            <a:off x="263352" y="908720"/>
            <a:ext cx="11593288" cy="55446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lgn="just">
              <a:lnSpc>
                <a:spcPct val="100000"/>
              </a:lnSpc>
              <a:spcBef>
                <a:spcPts val="0"/>
              </a:spcBef>
              <a:spcAft>
                <a:spcPts val="1200"/>
              </a:spcAft>
              <a:defRPr/>
            </a:pPr>
            <a:endParaRPr lang="hr-HR" dirty="0">
              <a:solidFill>
                <a:prstClr val="black"/>
              </a:solidFill>
              <a:latin typeface="Calibri" panose="020F0502020204030204" pitchFamily="34" charset="0"/>
              <a:cs typeface="Times New Roman" panose="02020603050405020304" pitchFamily="18" charset="0"/>
            </a:endParaRPr>
          </a:p>
          <a:p>
            <a:pPr marL="457200" lvl="1" indent="-457200" algn="just">
              <a:lnSpc>
                <a:spcPct val="100000"/>
              </a:lnSpc>
              <a:spcBef>
                <a:spcPts val="0"/>
              </a:spcBef>
              <a:spcAft>
                <a:spcPts val="1200"/>
              </a:spcAft>
              <a:buFont typeface="+mj-lt"/>
              <a:buAutoNum type="arabicPeriod"/>
              <a:defRPr/>
            </a:pPr>
            <a:endParaRPr lang="hr-HR" dirty="0">
              <a:solidFill>
                <a:prstClr val="black"/>
              </a:solidFill>
              <a:latin typeface="Calibri" panose="020F0502020204030204" pitchFamily="34" charset="0"/>
              <a:cs typeface="Times New Roman" panose="02020603050405020304" pitchFamily="18" charset="0"/>
            </a:endParaRPr>
          </a:p>
          <a:p>
            <a:pPr marL="342900" lvl="1" indent="-342900" algn="just">
              <a:lnSpc>
                <a:spcPct val="100000"/>
              </a:lnSpc>
              <a:spcBef>
                <a:spcPts val="0"/>
              </a:spcBef>
              <a:spcAft>
                <a:spcPts val="1200"/>
              </a:spcAft>
              <a:defRPr/>
            </a:pPr>
            <a:endParaRPr lang="hr-HR" dirty="0">
              <a:solidFill>
                <a:prstClr val="black"/>
              </a:solidFill>
              <a:latin typeface="Calibri" panose="020F0502020204030204" pitchFamily="34" charset="0"/>
              <a:cs typeface="Times New Roman" panose="02020603050405020304" pitchFamily="18" charset="0"/>
            </a:endParaRPr>
          </a:p>
          <a:p>
            <a:pPr marL="0" lvl="1" indent="0" algn="just">
              <a:lnSpc>
                <a:spcPct val="100000"/>
              </a:lnSpc>
              <a:spcBef>
                <a:spcPts val="0"/>
              </a:spcBef>
              <a:spcAft>
                <a:spcPts val="1200"/>
              </a:spcAft>
              <a:buNone/>
              <a:defRPr/>
            </a:pPr>
            <a:r>
              <a:rPr lang="hr-HR" dirty="0">
                <a:solidFill>
                  <a:prstClr val="black"/>
                </a:solidFill>
                <a:latin typeface="Calibri" panose="020F0502020204030204" pitchFamily="34" charset="0"/>
                <a:cs typeface="Times New Roman" panose="02020603050405020304" pitchFamily="18" charset="0"/>
              </a:rPr>
              <a:t> </a:t>
            </a:r>
            <a:endParaRPr lang="hr-HR" altLang="sr-Latn-RS" dirty="0">
              <a:solidFill>
                <a:prstClr val="black"/>
              </a:solidFill>
              <a:latin typeface="Calibri" panose="020F0502020204030204" pitchFamily="34" charset="0"/>
              <a:cs typeface="Times New Roman" panose="02020603050405020304" pitchFamily="18" charset="0"/>
            </a:endParaRPr>
          </a:p>
        </p:txBody>
      </p:sp>
      <p:sp>
        <p:nvSpPr>
          <p:cNvPr id="5" name="Rectangle 2"/>
          <p:cNvSpPr txBox="1">
            <a:spLocks noChangeArrowheads="1"/>
          </p:cNvSpPr>
          <p:nvPr/>
        </p:nvSpPr>
        <p:spPr bwMode="auto">
          <a:xfrm>
            <a:off x="0" y="10217"/>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kern="0" dirty="0">
                <a:solidFill>
                  <a:schemeClr val="bg1"/>
                </a:solidFill>
                <a:latin typeface="Arial" panose="020B0604020202020204" pitchFamily="34" charset="0"/>
              </a:rPr>
              <a:t>Osnovne odredbe Pravilnika</a:t>
            </a:r>
          </a:p>
        </p:txBody>
      </p:sp>
      <p:pic>
        <p:nvPicPr>
          <p:cNvPr id="7" name="Slika 6"/>
          <p:cNvPicPr>
            <a:picLocks noChangeAspect="1"/>
          </p:cNvPicPr>
          <p:nvPr/>
        </p:nvPicPr>
        <p:blipFill>
          <a:blip r:embed="rId3"/>
          <a:stretch>
            <a:fillRect/>
          </a:stretch>
        </p:blipFill>
        <p:spPr>
          <a:xfrm>
            <a:off x="11533020" y="57232"/>
            <a:ext cx="467291" cy="617775"/>
          </a:xfrm>
          <a:prstGeom prst="rect">
            <a:avLst/>
          </a:prstGeom>
        </p:spPr>
      </p:pic>
      <p:sp>
        <p:nvSpPr>
          <p:cNvPr id="4" name="Rectangle 3"/>
          <p:cNvSpPr/>
          <p:nvPr/>
        </p:nvSpPr>
        <p:spPr>
          <a:xfrm>
            <a:off x="126049" y="1268760"/>
            <a:ext cx="11640616" cy="4093428"/>
          </a:xfrm>
          <a:prstGeom prst="rect">
            <a:avLst/>
          </a:prstGeom>
        </p:spPr>
        <p:txBody>
          <a:bodyPr wrap="square">
            <a:spAutoFit/>
          </a:bodyPr>
          <a:lstStyle/>
          <a:p>
            <a:pPr lvl="1" algn="just" eaLnBrk="0" fontAlgn="base" hangingPunct="0">
              <a:spcBef>
                <a:spcPct val="0"/>
              </a:spcBef>
              <a:spcAft>
                <a:spcPct val="0"/>
              </a:spcAft>
              <a:buClr>
                <a:schemeClr val="tx1"/>
              </a:buClr>
              <a:buSzPct val="77000"/>
              <a:defRPr/>
            </a:pPr>
            <a:r>
              <a:rPr lang="hr-HR"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Pravilnikom se </a:t>
            </a:r>
            <a:r>
              <a:rPr lang="hr-HR" sz="2000"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uređuje: </a:t>
            </a:r>
          </a:p>
          <a:p>
            <a:pPr lvl="1" algn="just" eaLnBrk="0" fontAlgn="base" hangingPunct="0">
              <a:spcBef>
                <a:spcPct val="0"/>
              </a:spcBef>
              <a:spcAft>
                <a:spcPct val="0"/>
              </a:spcAft>
              <a:buClr>
                <a:schemeClr val="tx1"/>
              </a:buClr>
              <a:buSzPct val="77000"/>
              <a:defRPr/>
            </a:pPr>
            <a:endParaRPr lang="hr-HR" sz="2000"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800100" lvl="1" indent="-342900" algn="just" eaLnBrk="0" fontAlgn="base" hangingPunct="0">
              <a:spcBef>
                <a:spcPct val="0"/>
              </a:spcBef>
              <a:spcAft>
                <a:spcPct val="0"/>
              </a:spcAft>
              <a:buClr>
                <a:schemeClr val="tx1"/>
              </a:buClr>
              <a:buSzPct val="77000"/>
              <a:buFont typeface="Arial" panose="020B0604020202020204" pitchFamily="34" charset="0"/>
              <a:buChar char="•"/>
              <a:defRPr/>
            </a:pPr>
            <a:r>
              <a:rPr lang="hr-HR" sz="2000"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sustav </a:t>
            </a:r>
            <a:r>
              <a:rPr lang="hr-HR"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evidencija vezano za dodjelu i korištenje sredstava </a:t>
            </a:r>
            <a:endParaRPr lang="hr-HR" sz="2000"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800100" lvl="1" indent="-342900" algn="just" eaLnBrk="0" fontAlgn="base" hangingPunct="0">
              <a:spcBef>
                <a:spcPct val="0"/>
              </a:spcBef>
              <a:spcAft>
                <a:spcPct val="0"/>
              </a:spcAft>
              <a:buClr>
                <a:schemeClr val="tx1"/>
              </a:buClr>
              <a:buSzPct val="77000"/>
              <a:buFont typeface="Arial" panose="020B0604020202020204" pitchFamily="34" charset="0"/>
              <a:buChar char="•"/>
              <a:defRPr/>
            </a:pPr>
            <a:r>
              <a:rPr lang="hr-HR" sz="2000"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povrate </a:t>
            </a:r>
            <a:r>
              <a:rPr lang="hr-HR"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sredstava i to kroz:</a:t>
            </a:r>
          </a:p>
          <a:p>
            <a:pPr marL="1257300" lvl="2" indent="-342900" algn="just" eaLnBrk="0" fontAlgn="base" hangingPunct="0">
              <a:spcBef>
                <a:spcPct val="0"/>
              </a:spcBef>
              <a:spcAft>
                <a:spcPct val="0"/>
              </a:spcAft>
              <a:buClr>
                <a:schemeClr val="tx1"/>
              </a:buClr>
              <a:buSzPct val="77000"/>
              <a:buFont typeface="Courier New" panose="02070309020205020404" pitchFamily="49" charset="0"/>
              <a:buChar char="o"/>
              <a:defRPr/>
            </a:pPr>
            <a:r>
              <a:rPr lang="hr-HR" sz="2000"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informacijske </a:t>
            </a:r>
            <a:r>
              <a:rPr lang="hr-HR"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sustave za pojedini EU program koji uspostavljaju programska tijela nadležna za upravljanje programom </a:t>
            </a:r>
          </a:p>
          <a:p>
            <a:pPr marL="1257300" lvl="2" indent="-342900" algn="just" eaLnBrk="0" fontAlgn="base" hangingPunct="0">
              <a:spcBef>
                <a:spcPct val="0"/>
              </a:spcBef>
              <a:spcAft>
                <a:spcPct val="0"/>
              </a:spcAft>
              <a:buClr>
                <a:schemeClr val="tx1"/>
              </a:buClr>
              <a:buSzPct val="77000"/>
              <a:buFont typeface="Courier New" panose="02070309020205020404" pitchFamily="49" charset="0"/>
              <a:buChar char="o"/>
              <a:defRPr/>
            </a:pPr>
            <a:r>
              <a:rPr lang="hr-HR" sz="2000"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računovodstvene </a:t>
            </a:r>
            <a:r>
              <a:rPr lang="hr-HR"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sustave koji se vode na razini svakog pojedinog korisnika projekta te nadležnih tijela za provedbu pojedinog fonda.</a:t>
            </a:r>
          </a:p>
          <a:p>
            <a:pPr marL="800100" lvl="1" indent="-342900" algn="just" eaLnBrk="0" fontAlgn="base" hangingPunct="0">
              <a:spcBef>
                <a:spcPct val="0"/>
              </a:spcBef>
              <a:spcAft>
                <a:spcPct val="0"/>
              </a:spcAft>
              <a:buClr>
                <a:schemeClr val="tx1"/>
              </a:buClr>
              <a:buSzPct val="77000"/>
              <a:buFont typeface="Arial" panose="020B0604020202020204" pitchFamily="34" charset="0"/>
              <a:buChar char="•"/>
              <a:defRPr/>
            </a:pPr>
            <a:endParaRPr lang="hr-HR" sz="2000"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800100" lvl="1" indent="-342900" algn="just" eaLnBrk="0" fontAlgn="base" hangingPunct="0">
              <a:spcBef>
                <a:spcPct val="0"/>
              </a:spcBef>
              <a:spcAft>
                <a:spcPct val="0"/>
              </a:spcAft>
              <a:buClr>
                <a:schemeClr val="tx1"/>
              </a:buClr>
              <a:buSzPct val="77000"/>
              <a:buFont typeface="Arial" panose="020B0604020202020204" pitchFamily="34" charset="0"/>
              <a:buChar char="•"/>
              <a:defRPr/>
            </a:pPr>
            <a:endParaRPr lang="hr-HR"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a:p>
            <a:pPr marL="800100" lvl="1" indent="-342900" algn="just" eaLnBrk="0" fontAlgn="base" hangingPunct="0">
              <a:spcBef>
                <a:spcPct val="0"/>
              </a:spcBef>
              <a:spcAft>
                <a:spcPct val="0"/>
              </a:spcAft>
              <a:buClr>
                <a:schemeClr val="tx1"/>
              </a:buClr>
              <a:buSzPct val="77000"/>
              <a:buFont typeface="Arial" panose="020B0604020202020204" pitchFamily="34" charset="0"/>
              <a:buChar char="•"/>
              <a:defRPr/>
            </a:pPr>
            <a:r>
              <a:rPr lang="hr-HR" sz="2000" b="1" dirty="0" smtClean="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Uz </a:t>
            </a:r>
            <a:r>
              <a:rPr lang="hr-HR"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rPr>
              <a:t>navedeno, propisano je  izvještavanje o korištenju EU sredstava koje obuhvaća informacije o napretku u provedbi projekata i programa i financijskim pokazateljima.</a:t>
            </a:r>
          </a:p>
          <a:p>
            <a:pPr lvl="3" algn="just" eaLnBrk="0" fontAlgn="base" hangingPunct="0">
              <a:spcBef>
                <a:spcPct val="0"/>
              </a:spcBef>
              <a:spcAft>
                <a:spcPct val="0"/>
              </a:spcAft>
              <a:buClr>
                <a:schemeClr val="tx1"/>
              </a:buClr>
              <a:buSzPct val="77000"/>
              <a:defRPr/>
            </a:pPr>
            <a:endParaRPr lang="hr-HR" sz="2000" b="1" dirty="0">
              <a:solidFill>
                <a:srgbClr val="000066"/>
              </a:solidFill>
              <a:latin typeface="Bahnschrift SemiBold" panose="020B0502040204020203"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37868341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idx="1"/>
          </p:nvPr>
        </p:nvSpPr>
        <p:spPr>
          <a:xfrm>
            <a:off x="1199456" y="1844824"/>
            <a:ext cx="9433048" cy="2448272"/>
          </a:xfrm>
          <a:solidFill>
            <a:srgbClr val="79A3D5"/>
          </a:solidFill>
          <a:ln>
            <a:solidFill>
              <a:srgbClr val="79A3D5"/>
            </a:solidFill>
          </a:ln>
        </p:spPr>
        <p:txBody>
          <a:bodyPr/>
          <a:lstStyle/>
          <a:p>
            <a:pPr marL="0" indent="0" algn="ctr" eaLnBrk="1" hangingPunct="1">
              <a:buNone/>
            </a:pPr>
            <a:endParaRPr lang="hr-HR" altLang="sr-Latn-RS" sz="3000" dirty="0" smtClean="0">
              <a:solidFill>
                <a:schemeClr val="bg1"/>
              </a:solidFill>
              <a:latin typeface="Bahnschrift SemiBold" panose="020B0502040204020203" pitchFamily="34" charset="0"/>
            </a:endParaRPr>
          </a:p>
          <a:p>
            <a:pPr marL="0" indent="0" algn="ctr" eaLnBrk="1" hangingPunct="1">
              <a:buNone/>
            </a:pPr>
            <a:r>
              <a:rPr lang="hr-HR" altLang="sr-Latn-RS" sz="3000" dirty="0" smtClean="0">
                <a:solidFill>
                  <a:schemeClr val="bg1"/>
                </a:solidFill>
                <a:latin typeface="Bahnschrift SemiBold" panose="020B0502040204020203" pitchFamily="34" charset="0"/>
              </a:rPr>
              <a:t>PRAVILNIK </a:t>
            </a:r>
            <a:r>
              <a:rPr lang="hr-HR" altLang="sr-Latn-RS" sz="3000" dirty="0">
                <a:solidFill>
                  <a:schemeClr val="bg1"/>
                </a:solidFill>
                <a:latin typeface="Bahnschrift SemiBold" panose="020B0502040204020203" pitchFamily="34" charset="0"/>
              </a:rPr>
              <a:t>O POLUGODIŠNJEM I GODIŠNJEM IZVJEŠTAJU O IZVRŠENJU PRORAČUNA I FINANCIJSKOG PLANA</a:t>
            </a:r>
          </a:p>
        </p:txBody>
      </p:sp>
    </p:spTree>
    <p:extLst>
      <p:ext uri="{BB962C8B-B14F-4D97-AF65-F5344CB8AC3E}">
        <p14:creationId xmlns:p14="http://schemas.microsoft.com/office/powerpoint/2010/main" val="1594630085"/>
      </p:ext>
    </p:extLst>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p:cNvPicPr>
            <a:picLocks noChangeAspect="1"/>
          </p:cNvPicPr>
          <p:nvPr/>
        </p:nvPicPr>
        <p:blipFill>
          <a:blip r:embed="rId3"/>
          <a:stretch>
            <a:fillRect/>
          </a:stretch>
        </p:blipFill>
        <p:spPr>
          <a:xfrm>
            <a:off x="11640616" y="144587"/>
            <a:ext cx="359695" cy="475529"/>
          </a:xfrm>
          <a:prstGeom prst="rect">
            <a:avLst/>
          </a:prstGeom>
        </p:spPr>
      </p:pic>
      <p:sp>
        <p:nvSpPr>
          <p:cNvPr id="6" name="Rezervirano mjesto sadržaja 2"/>
          <p:cNvSpPr txBox="1">
            <a:spLocks/>
          </p:cNvSpPr>
          <p:nvPr/>
        </p:nvSpPr>
        <p:spPr>
          <a:xfrm>
            <a:off x="263352" y="908720"/>
            <a:ext cx="11593288" cy="55446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lgn="just">
              <a:lnSpc>
                <a:spcPct val="100000"/>
              </a:lnSpc>
              <a:spcBef>
                <a:spcPts val="0"/>
              </a:spcBef>
              <a:spcAft>
                <a:spcPts val="1200"/>
              </a:spcAft>
              <a:defRPr/>
            </a:pPr>
            <a:endParaRPr lang="hr-HR" dirty="0">
              <a:solidFill>
                <a:prstClr val="black"/>
              </a:solidFill>
              <a:latin typeface="Calibri" panose="020F0502020204030204" pitchFamily="34" charset="0"/>
              <a:cs typeface="Times New Roman" panose="02020603050405020304" pitchFamily="18" charset="0"/>
            </a:endParaRPr>
          </a:p>
          <a:p>
            <a:pPr marL="457200" lvl="1" indent="-457200" algn="just">
              <a:lnSpc>
                <a:spcPct val="100000"/>
              </a:lnSpc>
              <a:spcBef>
                <a:spcPts val="0"/>
              </a:spcBef>
              <a:spcAft>
                <a:spcPts val="1200"/>
              </a:spcAft>
              <a:buFont typeface="+mj-lt"/>
              <a:buAutoNum type="arabicPeriod"/>
              <a:defRPr/>
            </a:pPr>
            <a:endParaRPr lang="hr-HR" dirty="0">
              <a:solidFill>
                <a:prstClr val="black"/>
              </a:solidFill>
              <a:latin typeface="Calibri" panose="020F0502020204030204" pitchFamily="34" charset="0"/>
              <a:cs typeface="Times New Roman" panose="02020603050405020304" pitchFamily="18" charset="0"/>
            </a:endParaRPr>
          </a:p>
          <a:p>
            <a:pPr marL="342900" lvl="1" indent="-342900" algn="just">
              <a:lnSpc>
                <a:spcPct val="100000"/>
              </a:lnSpc>
              <a:spcBef>
                <a:spcPts val="0"/>
              </a:spcBef>
              <a:spcAft>
                <a:spcPts val="1200"/>
              </a:spcAft>
              <a:defRPr/>
            </a:pPr>
            <a:endParaRPr lang="hr-HR" dirty="0">
              <a:solidFill>
                <a:prstClr val="black"/>
              </a:solidFill>
              <a:latin typeface="Calibri" panose="020F0502020204030204" pitchFamily="34" charset="0"/>
              <a:cs typeface="Times New Roman" panose="02020603050405020304" pitchFamily="18" charset="0"/>
            </a:endParaRPr>
          </a:p>
          <a:p>
            <a:pPr marL="0" lvl="1" indent="0" algn="just">
              <a:lnSpc>
                <a:spcPct val="100000"/>
              </a:lnSpc>
              <a:spcBef>
                <a:spcPts val="0"/>
              </a:spcBef>
              <a:spcAft>
                <a:spcPts val="1200"/>
              </a:spcAft>
              <a:buNone/>
              <a:defRPr/>
            </a:pPr>
            <a:r>
              <a:rPr lang="hr-HR" dirty="0">
                <a:solidFill>
                  <a:prstClr val="black"/>
                </a:solidFill>
                <a:latin typeface="Calibri" panose="020F0502020204030204" pitchFamily="34" charset="0"/>
                <a:cs typeface="Times New Roman" panose="02020603050405020304" pitchFamily="18" charset="0"/>
              </a:rPr>
              <a:t> </a:t>
            </a:r>
            <a:endParaRPr lang="hr-HR" altLang="sr-Latn-RS" dirty="0">
              <a:solidFill>
                <a:prstClr val="black"/>
              </a:solidFill>
              <a:latin typeface="Calibri" panose="020F0502020204030204" pitchFamily="34" charset="0"/>
              <a:cs typeface="Times New Roman" panose="02020603050405020304" pitchFamily="18" charset="0"/>
            </a:endParaRPr>
          </a:p>
        </p:txBody>
      </p:sp>
      <p:sp>
        <p:nvSpPr>
          <p:cNvPr id="5"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kern="0" dirty="0">
                <a:solidFill>
                  <a:schemeClr val="bg1"/>
                </a:solidFill>
                <a:latin typeface="Arial" panose="020B0604020202020204" pitchFamily="34" charset="0"/>
              </a:rPr>
              <a:t>Osnovne odredbe Pravilnika</a:t>
            </a:r>
          </a:p>
        </p:txBody>
      </p:sp>
      <p:pic>
        <p:nvPicPr>
          <p:cNvPr id="7" name="Slika 6"/>
          <p:cNvPicPr>
            <a:picLocks noChangeAspect="1"/>
          </p:cNvPicPr>
          <p:nvPr/>
        </p:nvPicPr>
        <p:blipFill>
          <a:blip r:embed="rId3"/>
          <a:stretch>
            <a:fillRect/>
          </a:stretch>
        </p:blipFill>
        <p:spPr>
          <a:xfrm>
            <a:off x="11533020" y="57232"/>
            <a:ext cx="467291" cy="617775"/>
          </a:xfrm>
          <a:prstGeom prst="rect">
            <a:avLst/>
          </a:prstGeom>
        </p:spPr>
      </p:pic>
      <p:sp>
        <p:nvSpPr>
          <p:cNvPr id="8" name="Rectangle 7"/>
          <p:cNvSpPr/>
          <p:nvPr/>
        </p:nvSpPr>
        <p:spPr>
          <a:xfrm>
            <a:off x="767408" y="1628800"/>
            <a:ext cx="8160568" cy="1477328"/>
          </a:xfrm>
          <a:prstGeom prst="rect">
            <a:avLst/>
          </a:prstGeom>
        </p:spPr>
        <p:txBody>
          <a:bodyPr wrap="square">
            <a:spAutoFit/>
          </a:bodyPr>
          <a:lstStyle/>
          <a:p>
            <a:endParaRPr lang="hr-HR" dirty="0"/>
          </a:p>
          <a:p>
            <a:endParaRPr lang="hr-HR" dirty="0" smtClean="0"/>
          </a:p>
          <a:p>
            <a:endParaRPr lang="hr-HR" dirty="0"/>
          </a:p>
          <a:p>
            <a:endParaRPr lang="hr-HR" dirty="0" smtClean="0"/>
          </a:p>
          <a:p>
            <a:endParaRPr lang="hr-HR" dirty="0"/>
          </a:p>
        </p:txBody>
      </p:sp>
      <p:sp>
        <p:nvSpPr>
          <p:cNvPr id="3" name="Rectangle 2"/>
          <p:cNvSpPr/>
          <p:nvPr/>
        </p:nvSpPr>
        <p:spPr>
          <a:xfrm>
            <a:off x="550795" y="1280371"/>
            <a:ext cx="11269668" cy="4801314"/>
          </a:xfrm>
          <a:prstGeom prst="rect">
            <a:avLst/>
          </a:prstGeom>
        </p:spPr>
        <p:txBody>
          <a:bodyPr wrap="square">
            <a:spAutoFit/>
          </a:bodyPr>
          <a:lstStyle/>
          <a:p>
            <a:r>
              <a:rPr lang="hr-HR" dirty="0">
                <a:solidFill>
                  <a:srgbClr val="002060"/>
                </a:solidFill>
                <a:latin typeface="Bahnschrift" panose="020B0502040204020203" pitchFamily="34" charset="0"/>
              </a:rPr>
              <a:t>Pravilnikom se </a:t>
            </a:r>
            <a:r>
              <a:rPr lang="hr-HR" dirty="0" smtClean="0">
                <a:solidFill>
                  <a:srgbClr val="002060"/>
                </a:solidFill>
                <a:latin typeface="Bahnschrift" panose="020B0502040204020203" pitchFamily="34" charset="0"/>
              </a:rPr>
              <a:t>propisuje: </a:t>
            </a:r>
          </a:p>
          <a:p>
            <a:endParaRPr lang="hr-HR" dirty="0" smtClean="0">
              <a:solidFill>
                <a:srgbClr val="002060"/>
              </a:solidFill>
              <a:latin typeface="Bahnschrift" panose="020B0502040204020203" pitchFamily="34" charset="0"/>
            </a:endParaRPr>
          </a:p>
          <a:p>
            <a:pPr marL="285750" indent="-285750">
              <a:buFont typeface="Arial" panose="020B0604020202020204" pitchFamily="34" charset="0"/>
              <a:buChar char="•"/>
            </a:pPr>
            <a:r>
              <a:rPr lang="hr-HR" dirty="0" smtClean="0">
                <a:solidFill>
                  <a:srgbClr val="002060"/>
                </a:solidFill>
                <a:latin typeface="Bahnschrift" panose="020B0502040204020203" pitchFamily="34" charset="0"/>
              </a:rPr>
              <a:t>sadržaj </a:t>
            </a:r>
            <a:r>
              <a:rPr lang="hr-HR" dirty="0">
                <a:solidFill>
                  <a:srgbClr val="002060"/>
                </a:solidFill>
                <a:latin typeface="Bahnschrift" panose="020B0502040204020203" pitchFamily="34" charset="0"/>
              </a:rPr>
              <a:t>i izgled polugodišnjeg i godišnjeg izvještaja o izvršenju proračuna i financijskog </a:t>
            </a:r>
            <a:r>
              <a:rPr lang="hr-HR" dirty="0" smtClean="0">
                <a:solidFill>
                  <a:srgbClr val="002060"/>
                </a:solidFill>
                <a:latin typeface="Bahnschrift" panose="020B0502040204020203" pitchFamily="34" charset="0"/>
              </a:rPr>
              <a:t>plana</a:t>
            </a:r>
          </a:p>
          <a:p>
            <a:pPr marL="285750" indent="-285750">
              <a:buFont typeface="Arial" panose="020B0604020202020204" pitchFamily="34" charset="0"/>
              <a:buChar char="•"/>
            </a:pPr>
            <a:r>
              <a:rPr lang="hr-HR" dirty="0" smtClean="0">
                <a:solidFill>
                  <a:srgbClr val="002060"/>
                </a:solidFill>
                <a:latin typeface="Bahnschrift" panose="020B0502040204020203" pitchFamily="34" charset="0"/>
              </a:rPr>
              <a:t>način </a:t>
            </a:r>
            <a:r>
              <a:rPr lang="hr-HR" dirty="0">
                <a:solidFill>
                  <a:srgbClr val="002060"/>
                </a:solidFill>
                <a:latin typeface="Bahnschrift" panose="020B0502040204020203" pitchFamily="34" charset="0"/>
              </a:rPr>
              <a:t>i rokovi podnošenja izvještaja kao i </a:t>
            </a:r>
            <a:endParaRPr lang="hr-HR" dirty="0" smtClean="0">
              <a:solidFill>
                <a:srgbClr val="002060"/>
              </a:solidFill>
              <a:latin typeface="Bahnschrift" panose="020B0502040204020203" pitchFamily="34" charset="0"/>
            </a:endParaRPr>
          </a:p>
          <a:p>
            <a:pPr marL="285750" indent="-285750">
              <a:buFont typeface="Arial" panose="020B0604020202020204" pitchFamily="34" charset="0"/>
              <a:buChar char="•"/>
            </a:pPr>
            <a:r>
              <a:rPr lang="hr-HR" dirty="0" smtClean="0">
                <a:solidFill>
                  <a:srgbClr val="002060"/>
                </a:solidFill>
                <a:latin typeface="Bahnschrift" panose="020B0502040204020203" pitchFamily="34" charset="0"/>
              </a:rPr>
              <a:t>postupak </a:t>
            </a:r>
            <a:r>
              <a:rPr lang="hr-HR" dirty="0">
                <a:solidFill>
                  <a:srgbClr val="002060"/>
                </a:solidFill>
                <a:latin typeface="Bahnschrift" panose="020B0502040204020203" pitchFamily="34" charset="0"/>
              </a:rPr>
              <a:t>donošenja i javne objave </a:t>
            </a:r>
            <a:r>
              <a:rPr lang="hr-HR" dirty="0" smtClean="0">
                <a:solidFill>
                  <a:srgbClr val="002060"/>
                </a:solidFill>
                <a:latin typeface="Bahnschrift" panose="020B0502040204020203" pitchFamily="34" charset="0"/>
              </a:rPr>
              <a:t>izvještaja</a:t>
            </a:r>
            <a:endParaRPr lang="hr-HR" dirty="0">
              <a:solidFill>
                <a:srgbClr val="002060"/>
              </a:solidFill>
              <a:latin typeface="Bahnschrift" panose="020B0502040204020203" pitchFamily="34" charset="0"/>
            </a:endParaRPr>
          </a:p>
          <a:p>
            <a:pPr marL="285750" indent="-285750">
              <a:buFont typeface="Arial" panose="020B0604020202020204" pitchFamily="34" charset="0"/>
              <a:buChar char="•"/>
            </a:pPr>
            <a:r>
              <a:rPr lang="hr-HR" dirty="0" smtClean="0">
                <a:solidFill>
                  <a:srgbClr val="002060"/>
                </a:solidFill>
                <a:latin typeface="Bahnschrift" panose="020B0502040204020203" pitchFamily="34" charset="0"/>
              </a:rPr>
              <a:t>nove izvještaje </a:t>
            </a:r>
            <a:r>
              <a:rPr lang="hr-HR" dirty="0">
                <a:solidFill>
                  <a:srgbClr val="002060"/>
                </a:solidFill>
                <a:latin typeface="Bahnschrift" panose="020B0502040204020203" pitchFamily="34" charset="0"/>
              </a:rPr>
              <a:t>te su dopunjeni neki od postojećih izvještaja</a:t>
            </a:r>
          </a:p>
          <a:p>
            <a:endParaRPr lang="hr-HR" dirty="0" smtClean="0">
              <a:solidFill>
                <a:srgbClr val="002060"/>
              </a:solidFill>
              <a:latin typeface="Bahnschrift" panose="020B0502040204020203" pitchFamily="34" charset="0"/>
            </a:endParaRPr>
          </a:p>
          <a:p>
            <a:endParaRPr lang="hr-HR" dirty="0">
              <a:solidFill>
                <a:srgbClr val="002060"/>
              </a:solidFill>
              <a:latin typeface="Bahnschrift" panose="020B0502040204020203" pitchFamily="34" charset="0"/>
            </a:endParaRPr>
          </a:p>
          <a:p>
            <a:r>
              <a:rPr lang="hr-HR" dirty="0" smtClean="0">
                <a:solidFill>
                  <a:srgbClr val="002060"/>
                </a:solidFill>
                <a:latin typeface="Bahnschrift" panose="020B0502040204020203" pitchFamily="34" charset="0"/>
              </a:rPr>
              <a:t>Novost </a:t>
            </a:r>
            <a:r>
              <a:rPr lang="hr-HR" dirty="0">
                <a:solidFill>
                  <a:srgbClr val="002060"/>
                </a:solidFill>
                <a:latin typeface="Bahnschrift" panose="020B0502040204020203" pitchFamily="34" charset="0"/>
              </a:rPr>
              <a:t>je da su </a:t>
            </a:r>
            <a:r>
              <a:rPr lang="hr-HR" dirty="0" smtClean="0">
                <a:solidFill>
                  <a:srgbClr val="002060"/>
                </a:solidFill>
                <a:latin typeface="Bahnschrift" panose="020B0502040204020203" pitchFamily="34" charset="0"/>
              </a:rPr>
              <a:t>svi </a:t>
            </a:r>
            <a:r>
              <a:rPr lang="hr-HR" dirty="0">
                <a:solidFill>
                  <a:srgbClr val="002060"/>
                </a:solidFill>
                <a:latin typeface="Bahnschrift" panose="020B0502040204020203" pitchFamily="34" charset="0"/>
              </a:rPr>
              <a:t>proračunski korisnici državnog proračuna i svi proračunski korisnici proračuna jedinica lokalne i područne (regionalne) samouprave </a:t>
            </a:r>
            <a:r>
              <a:rPr lang="hr-HR" b="1" dirty="0">
                <a:solidFill>
                  <a:srgbClr val="002060"/>
                </a:solidFill>
                <a:latin typeface="Bahnschrift" panose="020B0502040204020203" pitchFamily="34" charset="0"/>
              </a:rPr>
              <a:t>u obvezi izraditi polugodišnje i godišnje izvještaje o izvršenju svojih financijskih planova</a:t>
            </a:r>
            <a:r>
              <a:rPr lang="hr-HR" b="1" dirty="0" smtClean="0">
                <a:solidFill>
                  <a:srgbClr val="002060"/>
                </a:solidFill>
                <a:latin typeface="Bahnschrift" panose="020B0502040204020203" pitchFamily="34" charset="0"/>
              </a:rPr>
              <a:t>.</a:t>
            </a:r>
          </a:p>
          <a:p>
            <a:endParaRPr lang="hr-HR" dirty="0">
              <a:solidFill>
                <a:srgbClr val="002060"/>
              </a:solidFill>
              <a:latin typeface="Bahnschrift" panose="020B0502040204020203" pitchFamily="34" charset="0"/>
            </a:endParaRPr>
          </a:p>
          <a:p>
            <a:endParaRPr lang="hr-HR" dirty="0">
              <a:solidFill>
                <a:srgbClr val="002060"/>
              </a:solidFill>
              <a:latin typeface="Bahnschrift" panose="020B0502040204020203" pitchFamily="34" charset="0"/>
            </a:endParaRPr>
          </a:p>
          <a:p>
            <a:r>
              <a:rPr lang="hr-HR" dirty="0">
                <a:solidFill>
                  <a:srgbClr val="002060"/>
                </a:solidFill>
                <a:latin typeface="Bahnschrift" panose="020B0502040204020203" pitchFamily="34" charset="0"/>
              </a:rPr>
              <a:t>Također, novi Pravilnik uvodi izmjenu u značenju </a:t>
            </a:r>
            <a:r>
              <a:rPr lang="hr-HR" dirty="0" smtClean="0">
                <a:solidFill>
                  <a:srgbClr val="002060"/>
                </a:solidFill>
                <a:latin typeface="Bahnschrift" panose="020B0502040204020203" pitchFamily="34" charset="0"/>
              </a:rPr>
              <a:t>pojmova: </a:t>
            </a:r>
          </a:p>
          <a:p>
            <a:endParaRPr lang="hr-HR" dirty="0" smtClean="0">
              <a:solidFill>
                <a:srgbClr val="002060"/>
              </a:solidFill>
              <a:latin typeface="Bahnschrift" panose="020B0502040204020203" pitchFamily="34" charset="0"/>
            </a:endParaRPr>
          </a:p>
          <a:p>
            <a:pPr marL="285750" indent="-285750">
              <a:buFont typeface="Arial" panose="020B0604020202020204" pitchFamily="34" charset="0"/>
              <a:buChar char="•"/>
            </a:pPr>
            <a:r>
              <a:rPr lang="hr-HR" dirty="0" smtClean="0">
                <a:solidFill>
                  <a:srgbClr val="002060"/>
                </a:solidFill>
                <a:latin typeface="Bahnschrift" panose="020B0502040204020203" pitchFamily="34" charset="0"/>
              </a:rPr>
              <a:t>„</a:t>
            </a:r>
            <a:r>
              <a:rPr lang="hr-HR" dirty="0">
                <a:solidFill>
                  <a:srgbClr val="002060"/>
                </a:solidFill>
                <a:latin typeface="Bahnschrift" panose="020B0502040204020203" pitchFamily="34" charset="0"/>
              </a:rPr>
              <a:t>izvorni </a:t>
            </a:r>
            <a:r>
              <a:rPr lang="hr-HR" dirty="0" smtClean="0">
                <a:solidFill>
                  <a:srgbClr val="002060"/>
                </a:solidFill>
                <a:latin typeface="Bahnschrift" panose="020B0502040204020203" pitchFamily="34" charset="0"/>
              </a:rPr>
              <a:t>plan” i </a:t>
            </a:r>
          </a:p>
          <a:p>
            <a:pPr marL="285750" indent="-285750">
              <a:buFont typeface="Arial" panose="020B0604020202020204" pitchFamily="34" charset="0"/>
              <a:buChar char="•"/>
            </a:pPr>
            <a:r>
              <a:rPr lang="hr-HR" dirty="0" smtClean="0">
                <a:solidFill>
                  <a:srgbClr val="002060"/>
                </a:solidFill>
                <a:latin typeface="Bahnschrift" panose="020B0502040204020203" pitchFamily="34" charset="0"/>
              </a:rPr>
              <a:t>„rebalans”</a:t>
            </a:r>
            <a:endParaRPr lang="hr-HR" dirty="0">
              <a:solidFill>
                <a:srgbClr val="002060"/>
              </a:solidFill>
              <a:latin typeface="Bahnschrift" panose="020B0502040204020203" pitchFamily="34" charset="0"/>
            </a:endParaRPr>
          </a:p>
        </p:txBody>
      </p:sp>
    </p:spTree>
    <p:extLst>
      <p:ext uri="{BB962C8B-B14F-4D97-AF65-F5344CB8AC3E}">
        <p14:creationId xmlns:p14="http://schemas.microsoft.com/office/powerpoint/2010/main" val="31303180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idx="1"/>
          </p:nvPr>
        </p:nvSpPr>
        <p:spPr>
          <a:xfrm>
            <a:off x="1055440" y="764704"/>
            <a:ext cx="9433048" cy="4536504"/>
          </a:xfrm>
          <a:solidFill>
            <a:srgbClr val="79A3D5"/>
          </a:solidFill>
          <a:ln>
            <a:solidFill>
              <a:srgbClr val="79A3D5"/>
            </a:solidFill>
          </a:ln>
        </p:spPr>
        <p:txBody>
          <a:bodyPr/>
          <a:lstStyle/>
          <a:p>
            <a:pPr marL="0" indent="0" algn="ctr" eaLnBrk="1" hangingPunct="1">
              <a:buNone/>
            </a:pPr>
            <a:endParaRPr lang="hr-HR" altLang="sr-Latn-RS" sz="3000" dirty="0" smtClean="0">
              <a:solidFill>
                <a:schemeClr val="bg1"/>
              </a:solidFill>
              <a:latin typeface="Bahnschrift SemiBold" panose="020B0502040204020203" pitchFamily="34" charset="0"/>
            </a:endParaRPr>
          </a:p>
          <a:p>
            <a:pPr marL="0" indent="0" algn="ctr" eaLnBrk="1" hangingPunct="1">
              <a:buNone/>
            </a:pPr>
            <a:r>
              <a:rPr lang="hr-HR" altLang="sr-Latn-RS" sz="2800" dirty="0">
                <a:solidFill>
                  <a:schemeClr val="bg1"/>
                </a:solidFill>
                <a:latin typeface="Bahnschrift SemiBold" panose="020B0502040204020203" pitchFamily="34" charset="0"/>
              </a:rPr>
              <a:t>NAPUTAK O OKVIRNOM SADRŽAJU, MINIMALNOM SKUPU PODATAKA TE NAČINU JAVNE OBJAVE INFORMACIJA O TROŠENJU SREDSTAVA NA MREŽNIM STRANICAMA JEDINICA LOKALNE I PODRUČNE (REGIONALNE) SAMOUPRAVE TE PRORAČUNSKIH I IZVANPRORAČUNSKIH KORISNIKA DRŽAVNOG PRORAČUNA I JEDINICA LOKALNE I PODRUČNE (REGIONALNE) SAMOUPRAVE </a:t>
            </a:r>
          </a:p>
        </p:txBody>
      </p:sp>
    </p:spTree>
    <p:extLst>
      <p:ext uri="{BB962C8B-B14F-4D97-AF65-F5344CB8AC3E}">
        <p14:creationId xmlns:p14="http://schemas.microsoft.com/office/powerpoint/2010/main" val="974517293"/>
      </p:ext>
    </p:extLst>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p:cNvPicPr>
            <a:picLocks noChangeAspect="1"/>
          </p:cNvPicPr>
          <p:nvPr/>
        </p:nvPicPr>
        <p:blipFill>
          <a:blip r:embed="rId3"/>
          <a:stretch>
            <a:fillRect/>
          </a:stretch>
        </p:blipFill>
        <p:spPr>
          <a:xfrm>
            <a:off x="11640616" y="144587"/>
            <a:ext cx="359695" cy="475529"/>
          </a:xfrm>
          <a:prstGeom prst="rect">
            <a:avLst/>
          </a:prstGeom>
        </p:spPr>
      </p:pic>
      <p:sp>
        <p:nvSpPr>
          <p:cNvPr id="6" name="Rezervirano mjesto sadržaja 2"/>
          <p:cNvSpPr txBox="1">
            <a:spLocks/>
          </p:cNvSpPr>
          <p:nvPr/>
        </p:nvSpPr>
        <p:spPr>
          <a:xfrm>
            <a:off x="263352" y="908720"/>
            <a:ext cx="11593288" cy="55446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lgn="just">
              <a:lnSpc>
                <a:spcPct val="100000"/>
              </a:lnSpc>
              <a:spcBef>
                <a:spcPts val="0"/>
              </a:spcBef>
              <a:spcAft>
                <a:spcPts val="1200"/>
              </a:spcAft>
              <a:defRPr/>
            </a:pPr>
            <a:endParaRPr lang="hr-HR" dirty="0">
              <a:solidFill>
                <a:prstClr val="black"/>
              </a:solidFill>
              <a:latin typeface="Calibri" panose="020F0502020204030204" pitchFamily="34" charset="0"/>
              <a:cs typeface="Times New Roman" panose="02020603050405020304" pitchFamily="18" charset="0"/>
            </a:endParaRPr>
          </a:p>
          <a:p>
            <a:pPr marL="457200" lvl="1" indent="-457200" algn="just">
              <a:lnSpc>
                <a:spcPct val="100000"/>
              </a:lnSpc>
              <a:spcBef>
                <a:spcPts val="0"/>
              </a:spcBef>
              <a:spcAft>
                <a:spcPts val="1200"/>
              </a:spcAft>
              <a:buFont typeface="+mj-lt"/>
              <a:buAutoNum type="arabicPeriod"/>
              <a:defRPr/>
            </a:pPr>
            <a:endParaRPr lang="hr-HR" dirty="0">
              <a:solidFill>
                <a:prstClr val="black"/>
              </a:solidFill>
              <a:latin typeface="Calibri" panose="020F0502020204030204" pitchFamily="34" charset="0"/>
              <a:cs typeface="Times New Roman" panose="02020603050405020304" pitchFamily="18" charset="0"/>
            </a:endParaRPr>
          </a:p>
          <a:p>
            <a:pPr marL="342900" lvl="1" indent="-342900" algn="just">
              <a:lnSpc>
                <a:spcPct val="100000"/>
              </a:lnSpc>
              <a:spcBef>
                <a:spcPts val="0"/>
              </a:spcBef>
              <a:spcAft>
                <a:spcPts val="1200"/>
              </a:spcAft>
              <a:defRPr/>
            </a:pPr>
            <a:endParaRPr lang="hr-HR" dirty="0">
              <a:solidFill>
                <a:prstClr val="black"/>
              </a:solidFill>
              <a:latin typeface="Calibri" panose="020F0502020204030204" pitchFamily="34" charset="0"/>
              <a:cs typeface="Times New Roman" panose="02020603050405020304" pitchFamily="18" charset="0"/>
            </a:endParaRPr>
          </a:p>
          <a:p>
            <a:pPr marL="0" lvl="1" indent="0" algn="just">
              <a:lnSpc>
                <a:spcPct val="100000"/>
              </a:lnSpc>
              <a:spcBef>
                <a:spcPts val="0"/>
              </a:spcBef>
              <a:spcAft>
                <a:spcPts val="1200"/>
              </a:spcAft>
              <a:buNone/>
              <a:defRPr/>
            </a:pPr>
            <a:r>
              <a:rPr lang="hr-HR" dirty="0">
                <a:solidFill>
                  <a:prstClr val="black"/>
                </a:solidFill>
                <a:latin typeface="Calibri" panose="020F0502020204030204" pitchFamily="34" charset="0"/>
                <a:cs typeface="Times New Roman" panose="02020603050405020304" pitchFamily="18" charset="0"/>
              </a:rPr>
              <a:t> </a:t>
            </a:r>
            <a:endParaRPr lang="hr-HR" altLang="sr-Latn-RS" dirty="0">
              <a:solidFill>
                <a:prstClr val="black"/>
              </a:solidFill>
              <a:latin typeface="Calibri" panose="020F0502020204030204" pitchFamily="34" charset="0"/>
              <a:cs typeface="Times New Roman" panose="02020603050405020304" pitchFamily="18" charset="0"/>
            </a:endParaRPr>
          </a:p>
        </p:txBody>
      </p:sp>
      <p:sp>
        <p:nvSpPr>
          <p:cNvPr id="5"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kern="0" dirty="0">
                <a:solidFill>
                  <a:schemeClr val="bg1"/>
                </a:solidFill>
                <a:latin typeface="Arial" panose="020B0604020202020204" pitchFamily="34" charset="0"/>
              </a:rPr>
              <a:t>Osnovne odredbe </a:t>
            </a:r>
            <a:r>
              <a:rPr lang="hr-HR" altLang="sr-Latn-RS" i="0" kern="0" dirty="0" smtClean="0">
                <a:solidFill>
                  <a:schemeClr val="bg1"/>
                </a:solidFill>
                <a:latin typeface="Arial" panose="020B0604020202020204" pitchFamily="34" charset="0"/>
              </a:rPr>
              <a:t>Naputka</a:t>
            </a:r>
            <a:endParaRPr lang="hr-HR" altLang="sr-Latn-RS" i="0" kern="0" dirty="0">
              <a:solidFill>
                <a:schemeClr val="bg1"/>
              </a:solidFill>
              <a:latin typeface="Arial" panose="020B0604020202020204" pitchFamily="34" charset="0"/>
            </a:endParaRPr>
          </a:p>
        </p:txBody>
      </p:sp>
      <p:pic>
        <p:nvPicPr>
          <p:cNvPr id="7" name="Slika 6"/>
          <p:cNvPicPr>
            <a:picLocks noChangeAspect="1"/>
          </p:cNvPicPr>
          <p:nvPr/>
        </p:nvPicPr>
        <p:blipFill>
          <a:blip r:embed="rId3"/>
          <a:stretch>
            <a:fillRect/>
          </a:stretch>
        </p:blipFill>
        <p:spPr>
          <a:xfrm>
            <a:off x="11533020" y="57232"/>
            <a:ext cx="467291" cy="617775"/>
          </a:xfrm>
          <a:prstGeom prst="rect">
            <a:avLst/>
          </a:prstGeom>
        </p:spPr>
      </p:pic>
      <p:sp>
        <p:nvSpPr>
          <p:cNvPr id="8" name="Rectangle 7"/>
          <p:cNvSpPr/>
          <p:nvPr/>
        </p:nvSpPr>
        <p:spPr>
          <a:xfrm>
            <a:off x="229416" y="1196752"/>
            <a:ext cx="11521280" cy="5355312"/>
          </a:xfrm>
          <a:prstGeom prst="rect">
            <a:avLst/>
          </a:prstGeom>
        </p:spPr>
        <p:txBody>
          <a:bodyPr wrap="square">
            <a:spAutoFit/>
          </a:bodyPr>
          <a:lstStyle/>
          <a:p>
            <a:r>
              <a:rPr lang="hr-HR" dirty="0" smtClean="0">
                <a:solidFill>
                  <a:srgbClr val="002060"/>
                </a:solidFill>
                <a:latin typeface="Bahnschrift" panose="020B0502040204020203" pitchFamily="34" charset="0"/>
              </a:rPr>
              <a:t>Naputak propisuje:</a:t>
            </a:r>
          </a:p>
          <a:p>
            <a:endParaRPr lang="hr-HR" dirty="0">
              <a:solidFill>
                <a:srgbClr val="002060"/>
              </a:solidFill>
              <a:latin typeface="Bahnschrift" panose="020B0502040204020203" pitchFamily="34" charset="0"/>
            </a:endParaRPr>
          </a:p>
          <a:p>
            <a:pPr marL="285750" indent="-285750">
              <a:buFont typeface="Arial" panose="020B0604020202020204" pitchFamily="34" charset="0"/>
              <a:buChar char="•"/>
            </a:pPr>
            <a:r>
              <a:rPr lang="hr-HR" dirty="0" smtClean="0">
                <a:solidFill>
                  <a:srgbClr val="002060"/>
                </a:solidFill>
                <a:latin typeface="Bahnschrift" panose="020B0502040204020203" pitchFamily="34" charset="0"/>
              </a:rPr>
              <a:t>obvezu javne </a:t>
            </a:r>
            <a:r>
              <a:rPr lang="hr-HR" u="sng" dirty="0" smtClean="0">
                <a:solidFill>
                  <a:srgbClr val="002060"/>
                </a:solidFill>
                <a:latin typeface="Bahnschrift" panose="020B0502040204020203" pitchFamily="34" charset="0"/>
              </a:rPr>
              <a:t>objave </a:t>
            </a:r>
            <a:r>
              <a:rPr lang="hr-HR" u="sng" dirty="0">
                <a:solidFill>
                  <a:srgbClr val="002060"/>
                </a:solidFill>
                <a:latin typeface="Bahnschrift" panose="020B0502040204020203" pitchFamily="34" charset="0"/>
              </a:rPr>
              <a:t>informacije </a:t>
            </a:r>
            <a:r>
              <a:rPr lang="hr-HR" dirty="0">
                <a:solidFill>
                  <a:srgbClr val="002060"/>
                </a:solidFill>
                <a:latin typeface="Bahnschrift" panose="020B0502040204020203" pitchFamily="34" charset="0"/>
              </a:rPr>
              <a:t>o trošenju sredstava na svojim mrežnim stranicama. </a:t>
            </a:r>
            <a:endParaRPr lang="hr-HR" dirty="0" smtClean="0">
              <a:solidFill>
                <a:srgbClr val="002060"/>
              </a:solidFill>
              <a:latin typeface="Bahnschrift" panose="020B0502040204020203" pitchFamily="34" charset="0"/>
            </a:endParaRPr>
          </a:p>
          <a:p>
            <a:endParaRPr lang="hr-HR" dirty="0">
              <a:solidFill>
                <a:srgbClr val="002060"/>
              </a:solidFill>
              <a:latin typeface="Bahnschrift" panose="020B0502040204020203" pitchFamily="34" charset="0"/>
            </a:endParaRPr>
          </a:p>
          <a:p>
            <a:r>
              <a:rPr lang="hr-HR" dirty="0" smtClean="0">
                <a:solidFill>
                  <a:srgbClr val="002060"/>
                </a:solidFill>
                <a:latin typeface="Bahnschrift" panose="020B0502040204020203" pitchFamily="34" charset="0"/>
              </a:rPr>
              <a:t>Objava </a:t>
            </a:r>
            <a:r>
              <a:rPr lang="hr-HR" dirty="0">
                <a:solidFill>
                  <a:srgbClr val="002060"/>
                </a:solidFill>
                <a:latin typeface="Bahnschrift" panose="020B0502040204020203" pitchFamily="34" charset="0"/>
              </a:rPr>
              <a:t>informacija podrazumijeva najmanje objavu isplata iz proračuna/financijskog plana tijekom proračunske godine, objavu podataka o isplatitelju i primatelju sredstava te vrsti rashoda odnosno izdataka</a:t>
            </a:r>
            <a:r>
              <a:rPr lang="hr-HR" dirty="0" smtClean="0">
                <a:solidFill>
                  <a:srgbClr val="002060"/>
                </a:solidFill>
                <a:latin typeface="Bahnschrift" panose="020B0502040204020203" pitchFamily="34" charset="0"/>
              </a:rPr>
              <a:t>.</a:t>
            </a:r>
          </a:p>
          <a:p>
            <a:endParaRPr lang="hr-HR" dirty="0">
              <a:solidFill>
                <a:srgbClr val="002060"/>
              </a:solidFill>
              <a:latin typeface="Bahnschrift" panose="020B0502040204020203" pitchFamily="34" charset="0"/>
            </a:endParaRPr>
          </a:p>
          <a:p>
            <a:r>
              <a:rPr lang="hr-HR" dirty="0">
                <a:solidFill>
                  <a:srgbClr val="002060"/>
                </a:solidFill>
                <a:latin typeface="Bahnschrift" panose="020B0502040204020203" pitchFamily="34" charset="0"/>
              </a:rPr>
              <a:t>Naputkom se detaljnije </a:t>
            </a:r>
            <a:r>
              <a:rPr lang="hr-HR" dirty="0" smtClean="0">
                <a:solidFill>
                  <a:srgbClr val="002060"/>
                </a:solidFill>
                <a:latin typeface="Bahnschrift" panose="020B0502040204020203" pitchFamily="34" charset="0"/>
              </a:rPr>
              <a:t>uređuju: </a:t>
            </a:r>
          </a:p>
          <a:p>
            <a:endParaRPr lang="hr-HR" dirty="0" smtClean="0">
              <a:solidFill>
                <a:srgbClr val="002060"/>
              </a:solidFill>
              <a:latin typeface="Bahnschrift" panose="020B0502040204020203" pitchFamily="34" charset="0"/>
            </a:endParaRPr>
          </a:p>
          <a:p>
            <a:pPr marL="285750" indent="-285750">
              <a:buFont typeface="Arial" panose="020B0604020202020204" pitchFamily="34" charset="0"/>
              <a:buChar char="•"/>
            </a:pPr>
            <a:r>
              <a:rPr lang="hr-HR" dirty="0" smtClean="0">
                <a:solidFill>
                  <a:srgbClr val="002060"/>
                </a:solidFill>
                <a:latin typeface="Bahnschrift" panose="020B0502040204020203" pitchFamily="34" charset="0"/>
              </a:rPr>
              <a:t>okvirni sadržaj</a:t>
            </a:r>
          </a:p>
          <a:p>
            <a:pPr marL="285750" indent="-285750">
              <a:buFont typeface="Arial" panose="020B0604020202020204" pitchFamily="34" charset="0"/>
              <a:buChar char="•"/>
            </a:pPr>
            <a:r>
              <a:rPr lang="hr-HR" dirty="0" smtClean="0">
                <a:solidFill>
                  <a:srgbClr val="002060"/>
                </a:solidFill>
                <a:latin typeface="Bahnschrift" panose="020B0502040204020203" pitchFamily="34" charset="0"/>
              </a:rPr>
              <a:t>minimalni </a:t>
            </a:r>
            <a:r>
              <a:rPr lang="hr-HR" dirty="0">
                <a:solidFill>
                  <a:srgbClr val="002060"/>
                </a:solidFill>
                <a:latin typeface="Bahnschrift" panose="020B0502040204020203" pitchFamily="34" charset="0"/>
              </a:rPr>
              <a:t>skup </a:t>
            </a:r>
            <a:r>
              <a:rPr lang="hr-HR" dirty="0" smtClean="0">
                <a:solidFill>
                  <a:srgbClr val="002060"/>
                </a:solidFill>
                <a:latin typeface="Bahnschrift" panose="020B0502040204020203" pitchFamily="34" charset="0"/>
              </a:rPr>
              <a:t>podataka</a:t>
            </a:r>
          </a:p>
          <a:p>
            <a:pPr marL="285750" indent="-285750">
              <a:buFont typeface="Arial" panose="020B0604020202020204" pitchFamily="34" charset="0"/>
              <a:buChar char="•"/>
            </a:pPr>
            <a:r>
              <a:rPr lang="hr-HR" dirty="0" smtClean="0">
                <a:solidFill>
                  <a:srgbClr val="002060"/>
                </a:solidFill>
                <a:latin typeface="Bahnschrift" panose="020B0502040204020203" pitchFamily="34" charset="0"/>
              </a:rPr>
              <a:t>način </a:t>
            </a:r>
            <a:r>
              <a:rPr lang="hr-HR" dirty="0">
                <a:solidFill>
                  <a:srgbClr val="002060"/>
                </a:solidFill>
                <a:latin typeface="Bahnschrift" panose="020B0502040204020203" pitchFamily="34" charset="0"/>
              </a:rPr>
              <a:t>javne objave informacija o trošenju sredstava na mrežnim stranicama </a:t>
            </a:r>
            <a:endParaRPr lang="hr-HR" dirty="0" smtClean="0">
              <a:solidFill>
                <a:srgbClr val="002060"/>
              </a:solidFill>
              <a:latin typeface="Bahnschrift" panose="020B0502040204020203" pitchFamily="34" charset="0"/>
            </a:endParaRPr>
          </a:p>
          <a:p>
            <a:pPr marL="285750" indent="-285750">
              <a:buFont typeface="Arial" panose="020B0604020202020204" pitchFamily="34" charset="0"/>
              <a:buChar char="•"/>
            </a:pPr>
            <a:r>
              <a:rPr lang="hr-HR" dirty="0" smtClean="0">
                <a:solidFill>
                  <a:srgbClr val="002060"/>
                </a:solidFill>
                <a:latin typeface="Bahnschrift" panose="020B0502040204020203" pitchFamily="34" charset="0"/>
              </a:rPr>
              <a:t>učestalost </a:t>
            </a:r>
            <a:r>
              <a:rPr lang="hr-HR" dirty="0">
                <a:solidFill>
                  <a:srgbClr val="002060"/>
                </a:solidFill>
                <a:latin typeface="Bahnschrift" panose="020B0502040204020203" pitchFamily="34" charset="0"/>
              </a:rPr>
              <a:t>objave </a:t>
            </a:r>
            <a:endParaRPr lang="hr-HR" dirty="0" smtClean="0">
              <a:solidFill>
                <a:srgbClr val="002060"/>
              </a:solidFill>
              <a:latin typeface="Bahnschrift" panose="020B0502040204020203" pitchFamily="34" charset="0"/>
            </a:endParaRPr>
          </a:p>
          <a:p>
            <a:pPr marL="285750" indent="-285750">
              <a:buFont typeface="Arial" panose="020B0604020202020204" pitchFamily="34" charset="0"/>
              <a:buChar char="•"/>
            </a:pPr>
            <a:r>
              <a:rPr lang="hr-HR" dirty="0" smtClean="0">
                <a:solidFill>
                  <a:srgbClr val="002060"/>
                </a:solidFill>
                <a:latin typeface="Bahnschrift" panose="020B0502040204020203" pitchFamily="34" charset="0"/>
              </a:rPr>
              <a:t>način </a:t>
            </a:r>
            <a:r>
              <a:rPr lang="hr-HR" dirty="0">
                <a:solidFill>
                  <a:srgbClr val="002060"/>
                </a:solidFill>
                <a:latin typeface="Bahnschrift" panose="020B0502040204020203" pitchFamily="34" charset="0"/>
              </a:rPr>
              <a:t>masovnog preuzimanja javno objavljenih </a:t>
            </a:r>
            <a:r>
              <a:rPr lang="hr-HR" dirty="0" smtClean="0">
                <a:solidFill>
                  <a:srgbClr val="002060"/>
                </a:solidFill>
                <a:latin typeface="Bahnschrift" panose="020B0502040204020203" pitchFamily="34" charset="0"/>
              </a:rPr>
              <a:t>informacija</a:t>
            </a:r>
            <a:endParaRPr lang="hr-HR" dirty="0">
              <a:solidFill>
                <a:srgbClr val="002060"/>
              </a:solidFill>
              <a:latin typeface="Bahnschrift" panose="020B0502040204020203" pitchFamily="34" charset="0"/>
            </a:endParaRPr>
          </a:p>
          <a:p>
            <a:endParaRPr lang="hr-HR" dirty="0"/>
          </a:p>
          <a:p>
            <a:endParaRPr lang="hr-HR" dirty="0" smtClean="0"/>
          </a:p>
          <a:p>
            <a:endParaRPr lang="hr-HR" dirty="0"/>
          </a:p>
          <a:p>
            <a:endParaRPr lang="hr-HR" dirty="0" smtClean="0"/>
          </a:p>
          <a:p>
            <a:endParaRPr lang="hr-HR" dirty="0"/>
          </a:p>
        </p:txBody>
      </p:sp>
    </p:spTree>
    <p:extLst>
      <p:ext uri="{BB962C8B-B14F-4D97-AF65-F5344CB8AC3E}">
        <p14:creationId xmlns:p14="http://schemas.microsoft.com/office/powerpoint/2010/main" val="18239091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p:cNvPicPr>
            <a:picLocks noChangeAspect="1"/>
          </p:cNvPicPr>
          <p:nvPr/>
        </p:nvPicPr>
        <p:blipFill>
          <a:blip r:embed="rId3"/>
          <a:stretch>
            <a:fillRect/>
          </a:stretch>
        </p:blipFill>
        <p:spPr>
          <a:xfrm>
            <a:off x="11640616" y="144587"/>
            <a:ext cx="359695" cy="475529"/>
          </a:xfrm>
          <a:prstGeom prst="rect">
            <a:avLst/>
          </a:prstGeom>
        </p:spPr>
      </p:pic>
      <p:sp>
        <p:nvSpPr>
          <p:cNvPr id="6" name="Rezervirano mjesto sadržaja 2"/>
          <p:cNvSpPr txBox="1">
            <a:spLocks/>
          </p:cNvSpPr>
          <p:nvPr/>
        </p:nvSpPr>
        <p:spPr>
          <a:xfrm>
            <a:off x="263352" y="908720"/>
            <a:ext cx="11593288" cy="55446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lgn="just">
              <a:lnSpc>
                <a:spcPct val="100000"/>
              </a:lnSpc>
              <a:spcBef>
                <a:spcPts val="0"/>
              </a:spcBef>
              <a:spcAft>
                <a:spcPts val="1200"/>
              </a:spcAft>
              <a:defRPr/>
            </a:pPr>
            <a:endParaRPr lang="hr-HR" dirty="0">
              <a:solidFill>
                <a:prstClr val="black"/>
              </a:solidFill>
              <a:latin typeface="Calibri" panose="020F0502020204030204" pitchFamily="34" charset="0"/>
              <a:cs typeface="Times New Roman" panose="02020603050405020304" pitchFamily="18" charset="0"/>
            </a:endParaRPr>
          </a:p>
          <a:p>
            <a:pPr marL="457200" lvl="1" indent="-457200" algn="just">
              <a:lnSpc>
                <a:spcPct val="100000"/>
              </a:lnSpc>
              <a:spcBef>
                <a:spcPts val="0"/>
              </a:spcBef>
              <a:spcAft>
                <a:spcPts val="1200"/>
              </a:spcAft>
              <a:buFont typeface="+mj-lt"/>
              <a:buAutoNum type="arabicPeriod"/>
              <a:defRPr/>
            </a:pPr>
            <a:endParaRPr lang="hr-HR" dirty="0">
              <a:solidFill>
                <a:prstClr val="black"/>
              </a:solidFill>
              <a:latin typeface="Calibri" panose="020F0502020204030204" pitchFamily="34" charset="0"/>
              <a:cs typeface="Times New Roman" panose="02020603050405020304" pitchFamily="18" charset="0"/>
            </a:endParaRPr>
          </a:p>
          <a:p>
            <a:pPr marL="342900" lvl="1" indent="-342900" algn="just">
              <a:lnSpc>
                <a:spcPct val="100000"/>
              </a:lnSpc>
              <a:spcBef>
                <a:spcPts val="0"/>
              </a:spcBef>
              <a:spcAft>
                <a:spcPts val="1200"/>
              </a:spcAft>
              <a:defRPr/>
            </a:pPr>
            <a:endParaRPr lang="hr-HR" dirty="0">
              <a:solidFill>
                <a:prstClr val="black"/>
              </a:solidFill>
              <a:latin typeface="Calibri" panose="020F0502020204030204" pitchFamily="34" charset="0"/>
              <a:cs typeface="Times New Roman" panose="02020603050405020304" pitchFamily="18" charset="0"/>
            </a:endParaRPr>
          </a:p>
          <a:p>
            <a:pPr marL="0" lvl="1" indent="0" algn="just">
              <a:lnSpc>
                <a:spcPct val="100000"/>
              </a:lnSpc>
              <a:spcBef>
                <a:spcPts val="0"/>
              </a:spcBef>
              <a:spcAft>
                <a:spcPts val="1200"/>
              </a:spcAft>
              <a:buNone/>
              <a:defRPr/>
            </a:pPr>
            <a:r>
              <a:rPr lang="hr-HR" dirty="0">
                <a:solidFill>
                  <a:prstClr val="black"/>
                </a:solidFill>
                <a:latin typeface="Calibri" panose="020F0502020204030204" pitchFamily="34" charset="0"/>
                <a:cs typeface="Times New Roman" panose="02020603050405020304" pitchFamily="18" charset="0"/>
              </a:rPr>
              <a:t> </a:t>
            </a:r>
            <a:endParaRPr lang="hr-HR" altLang="sr-Latn-RS" dirty="0">
              <a:solidFill>
                <a:prstClr val="black"/>
              </a:solidFill>
              <a:latin typeface="Calibri" panose="020F0502020204030204" pitchFamily="34" charset="0"/>
              <a:cs typeface="Times New Roman" panose="02020603050405020304" pitchFamily="18" charset="0"/>
            </a:endParaRPr>
          </a:p>
        </p:txBody>
      </p:sp>
      <p:sp>
        <p:nvSpPr>
          <p:cNvPr id="5"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r>
              <a:rPr lang="hr-HR" altLang="sr-Latn-RS" i="0" kern="0" dirty="0" smtClean="0">
                <a:solidFill>
                  <a:schemeClr val="bg1"/>
                </a:solidFill>
                <a:latin typeface="Arial" panose="020B0604020202020204" pitchFamily="34" charset="0"/>
              </a:rPr>
              <a:t>Zaključak</a:t>
            </a:r>
            <a:endParaRPr lang="hr-HR" altLang="sr-Latn-RS" i="0" kern="0" dirty="0">
              <a:solidFill>
                <a:schemeClr val="bg1"/>
              </a:solidFill>
              <a:latin typeface="Arial" panose="020B0604020202020204" pitchFamily="34" charset="0"/>
            </a:endParaRPr>
          </a:p>
        </p:txBody>
      </p:sp>
      <p:pic>
        <p:nvPicPr>
          <p:cNvPr id="7" name="Slika 6"/>
          <p:cNvPicPr>
            <a:picLocks noChangeAspect="1"/>
          </p:cNvPicPr>
          <p:nvPr/>
        </p:nvPicPr>
        <p:blipFill>
          <a:blip r:embed="rId3"/>
          <a:stretch>
            <a:fillRect/>
          </a:stretch>
        </p:blipFill>
        <p:spPr>
          <a:xfrm>
            <a:off x="11533020" y="57232"/>
            <a:ext cx="467291" cy="617775"/>
          </a:xfrm>
          <a:prstGeom prst="rect">
            <a:avLst/>
          </a:prstGeom>
        </p:spPr>
      </p:pic>
      <p:sp>
        <p:nvSpPr>
          <p:cNvPr id="8" name="Rectangle 7"/>
          <p:cNvSpPr/>
          <p:nvPr/>
        </p:nvSpPr>
        <p:spPr>
          <a:xfrm>
            <a:off x="443788" y="1844824"/>
            <a:ext cx="11089232" cy="1323439"/>
          </a:xfrm>
          <a:prstGeom prst="rect">
            <a:avLst/>
          </a:prstGeom>
        </p:spPr>
        <p:txBody>
          <a:bodyPr wrap="square">
            <a:spAutoFit/>
          </a:bodyPr>
          <a:lstStyle/>
          <a:p>
            <a:pPr marL="285750" indent="-285750">
              <a:buFont typeface="Arial" panose="020B0604020202020204" pitchFamily="34" charset="0"/>
              <a:buChar char="•"/>
            </a:pPr>
            <a:r>
              <a:rPr lang="hr-HR" sz="2000" dirty="0" smtClean="0">
                <a:solidFill>
                  <a:srgbClr val="002060"/>
                </a:solidFill>
                <a:latin typeface="Bahnschrift" panose="020B0502040204020203" pitchFamily="34" charset="0"/>
              </a:rPr>
              <a:t>Prikazan kratak sadržajni pregled podzakonskih akata kojima se uređuju proračunski procesi</a:t>
            </a:r>
          </a:p>
          <a:p>
            <a:pPr marL="285750" indent="-285750">
              <a:buFont typeface="Arial" panose="020B0604020202020204" pitchFamily="34" charset="0"/>
              <a:buChar char="•"/>
            </a:pPr>
            <a:endParaRPr lang="hr-HR" sz="2000" dirty="0">
              <a:solidFill>
                <a:srgbClr val="002060"/>
              </a:solidFill>
              <a:latin typeface="Bahnschrift" panose="020B0502040204020203" pitchFamily="34" charset="0"/>
            </a:endParaRPr>
          </a:p>
          <a:p>
            <a:pPr marL="285750" indent="-285750">
              <a:buFont typeface="Arial" panose="020B0604020202020204" pitchFamily="34" charset="0"/>
              <a:buChar char="•"/>
            </a:pPr>
            <a:r>
              <a:rPr lang="hr-HR" sz="2000" dirty="0" smtClean="0">
                <a:solidFill>
                  <a:srgbClr val="002060"/>
                </a:solidFill>
                <a:latin typeface="Bahnschrift" panose="020B0502040204020203" pitchFamily="34" charset="0"/>
              </a:rPr>
              <a:t>Pojedini predstavljeni akti predviđaju donošenje i dodatnih uputa za operativnu primjenu</a:t>
            </a:r>
          </a:p>
          <a:p>
            <a:endParaRPr lang="hr-HR" sz="2000" dirty="0" smtClean="0">
              <a:solidFill>
                <a:srgbClr val="002060"/>
              </a:solidFill>
              <a:latin typeface="Bahnschrift" panose="020B0502040204020203" pitchFamily="34" charset="0"/>
            </a:endParaRPr>
          </a:p>
        </p:txBody>
      </p:sp>
    </p:spTree>
    <p:extLst>
      <p:ext uri="{BB962C8B-B14F-4D97-AF65-F5344CB8AC3E}">
        <p14:creationId xmlns:p14="http://schemas.microsoft.com/office/powerpoint/2010/main" val="9374199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p:cNvPicPr>
            <a:picLocks noChangeAspect="1"/>
          </p:cNvPicPr>
          <p:nvPr/>
        </p:nvPicPr>
        <p:blipFill>
          <a:blip r:embed="rId3"/>
          <a:stretch>
            <a:fillRect/>
          </a:stretch>
        </p:blipFill>
        <p:spPr>
          <a:xfrm>
            <a:off x="11640616" y="144587"/>
            <a:ext cx="359695" cy="475529"/>
          </a:xfrm>
          <a:prstGeom prst="rect">
            <a:avLst/>
          </a:prstGeom>
        </p:spPr>
      </p:pic>
      <p:sp>
        <p:nvSpPr>
          <p:cNvPr id="6" name="Rezervirano mjesto sadržaja 2"/>
          <p:cNvSpPr txBox="1">
            <a:spLocks/>
          </p:cNvSpPr>
          <p:nvPr/>
        </p:nvSpPr>
        <p:spPr>
          <a:xfrm>
            <a:off x="263352" y="908720"/>
            <a:ext cx="11593288" cy="55446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lgn="just">
              <a:lnSpc>
                <a:spcPct val="100000"/>
              </a:lnSpc>
              <a:spcBef>
                <a:spcPts val="0"/>
              </a:spcBef>
              <a:spcAft>
                <a:spcPts val="1200"/>
              </a:spcAft>
              <a:defRPr/>
            </a:pPr>
            <a:endParaRPr lang="hr-HR" dirty="0">
              <a:solidFill>
                <a:prstClr val="black"/>
              </a:solidFill>
              <a:latin typeface="Calibri" panose="020F0502020204030204" pitchFamily="34" charset="0"/>
              <a:cs typeface="Times New Roman" panose="02020603050405020304" pitchFamily="18" charset="0"/>
            </a:endParaRPr>
          </a:p>
          <a:p>
            <a:pPr marL="457200" lvl="1" indent="-457200" algn="just">
              <a:lnSpc>
                <a:spcPct val="100000"/>
              </a:lnSpc>
              <a:spcBef>
                <a:spcPts val="0"/>
              </a:spcBef>
              <a:spcAft>
                <a:spcPts val="1200"/>
              </a:spcAft>
              <a:buFont typeface="+mj-lt"/>
              <a:buAutoNum type="arabicPeriod"/>
              <a:defRPr/>
            </a:pPr>
            <a:endParaRPr lang="hr-HR" dirty="0">
              <a:solidFill>
                <a:prstClr val="black"/>
              </a:solidFill>
              <a:latin typeface="Calibri" panose="020F0502020204030204" pitchFamily="34" charset="0"/>
              <a:cs typeface="Times New Roman" panose="02020603050405020304" pitchFamily="18" charset="0"/>
            </a:endParaRPr>
          </a:p>
          <a:p>
            <a:pPr marL="342900" lvl="1" indent="-342900" algn="just">
              <a:lnSpc>
                <a:spcPct val="100000"/>
              </a:lnSpc>
              <a:spcBef>
                <a:spcPts val="0"/>
              </a:spcBef>
              <a:spcAft>
                <a:spcPts val="1200"/>
              </a:spcAft>
              <a:defRPr/>
            </a:pPr>
            <a:endParaRPr lang="hr-HR" dirty="0">
              <a:solidFill>
                <a:prstClr val="black"/>
              </a:solidFill>
              <a:latin typeface="Calibri" panose="020F0502020204030204" pitchFamily="34" charset="0"/>
              <a:cs typeface="Times New Roman" panose="02020603050405020304" pitchFamily="18" charset="0"/>
            </a:endParaRPr>
          </a:p>
          <a:p>
            <a:pPr marL="0" lvl="1" indent="0" algn="just">
              <a:lnSpc>
                <a:spcPct val="100000"/>
              </a:lnSpc>
              <a:spcBef>
                <a:spcPts val="0"/>
              </a:spcBef>
              <a:spcAft>
                <a:spcPts val="1200"/>
              </a:spcAft>
              <a:buNone/>
              <a:defRPr/>
            </a:pPr>
            <a:r>
              <a:rPr lang="hr-HR" dirty="0">
                <a:solidFill>
                  <a:prstClr val="black"/>
                </a:solidFill>
                <a:latin typeface="Calibri" panose="020F0502020204030204" pitchFamily="34" charset="0"/>
                <a:cs typeface="Times New Roman" panose="02020603050405020304" pitchFamily="18" charset="0"/>
              </a:rPr>
              <a:t> </a:t>
            </a:r>
            <a:endParaRPr lang="hr-HR" altLang="sr-Latn-RS" dirty="0">
              <a:solidFill>
                <a:prstClr val="black"/>
              </a:solidFill>
              <a:latin typeface="Calibri" panose="020F0502020204030204" pitchFamily="34" charset="0"/>
              <a:cs typeface="Times New Roman" panose="02020603050405020304" pitchFamily="18" charset="0"/>
            </a:endParaRPr>
          </a:p>
        </p:txBody>
      </p:sp>
      <p:sp>
        <p:nvSpPr>
          <p:cNvPr id="5" name="Rectangle 2"/>
          <p:cNvSpPr txBox="1">
            <a:spLocks noChangeArrowheads="1"/>
          </p:cNvSpPr>
          <p:nvPr/>
        </p:nvSpPr>
        <p:spPr bwMode="auto">
          <a:xfrm>
            <a:off x="0" y="1"/>
            <a:ext cx="12192000" cy="764703"/>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2400" b="1" i="1">
                <a:solidFill>
                  <a:schemeClr val="tx1"/>
                </a:solidFill>
                <a:latin typeface="+mj-lt"/>
                <a:ea typeface="+mj-ea"/>
                <a:cs typeface="+mj-cs"/>
              </a:defRPr>
            </a:lvl1pPr>
            <a:lvl2pPr algn="l" rtl="0" eaLnBrk="0" fontAlgn="base" hangingPunct="0">
              <a:spcBef>
                <a:spcPct val="0"/>
              </a:spcBef>
              <a:spcAft>
                <a:spcPct val="0"/>
              </a:spcAft>
              <a:defRPr sz="2400" b="1" i="1">
                <a:solidFill>
                  <a:schemeClr val="tx1"/>
                </a:solidFill>
                <a:latin typeface="Frutiger 55 Roman" pitchFamily="34" charset="0"/>
              </a:defRPr>
            </a:lvl2pPr>
            <a:lvl3pPr algn="l" rtl="0" eaLnBrk="0" fontAlgn="base" hangingPunct="0">
              <a:spcBef>
                <a:spcPct val="0"/>
              </a:spcBef>
              <a:spcAft>
                <a:spcPct val="0"/>
              </a:spcAft>
              <a:defRPr sz="2400" b="1" i="1">
                <a:solidFill>
                  <a:schemeClr val="tx1"/>
                </a:solidFill>
                <a:latin typeface="Frutiger 55 Roman" pitchFamily="34" charset="0"/>
              </a:defRPr>
            </a:lvl3pPr>
            <a:lvl4pPr algn="l" rtl="0" eaLnBrk="0" fontAlgn="base" hangingPunct="0">
              <a:spcBef>
                <a:spcPct val="0"/>
              </a:spcBef>
              <a:spcAft>
                <a:spcPct val="0"/>
              </a:spcAft>
              <a:defRPr sz="2400" b="1" i="1">
                <a:solidFill>
                  <a:schemeClr val="tx1"/>
                </a:solidFill>
                <a:latin typeface="Frutiger 55 Roman" pitchFamily="34" charset="0"/>
              </a:defRPr>
            </a:lvl4pPr>
            <a:lvl5pPr algn="l" rtl="0" eaLnBrk="0" fontAlgn="base" hangingPunct="0">
              <a:spcBef>
                <a:spcPct val="0"/>
              </a:spcBef>
              <a:spcAft>
                <a:spcPct val="0"/>
              </a:spcAft>
              <a:defRPr sz="2400" b="1" i="1">
                <a:solidFill>
                  <a:schemeClr val="tx1"/>
                </a:solidFill>
                <a:latin typeface="Frutiger 55 Roman" pitchFamily="34" charset="0"/>
              </a:defRPr>
            </a:lvl5pPr>
            <a:lvl6pPr marL="457200" algn="l" rtl="0" fontAlgn="base">
              <a:spcBef>
                <a:spcPct val="0"/>
              </a:spcBef>
              <a:spcAft>
                <a:spcPct val="0"/>
              </a:spcAft>
              <a:defRPr sz="2400" b="1" i="1">
                <a:solidFill>
                  <a:schemeClr val="tx1"/>
                </a:solidFill>
                <a:latin typeface="Frutiger 55 Roman" pitchFamily="34" charset="0"/>
              </a:defRPr>
            </a:lvl6pPr>
            <a:lvl7pPr marL="914400" algn="l" rtl="0" fontAlgn="base">
              <a:spcBef>
                <a:spcPct val="0"/>
              </a:spcBef>
              <a:spcAft>
                <a:spcPct val="0"/>
              </a:spcAft>
              <a:defRPr sz="2400" b="1" i="1">
                <a:solidFill>
                  <a:schemeClr val="tx1"/>
                </a:solidFill>
                <a:latin typeface="Frutiger 55 Roman" pitchFamily="34" charset="0"/>
              </a:defRPr>
            </a:lvl7pPr>
            <a:lvl8pPr marL="1371600" algn="l" rtl="0" fontAlgn="base">
              <a:spcBef>
                <a:spcPct val="0"/>
              </a:spcBef>
              <a:spcAft>
                <a:spcPct val="0"/>
              </a:spcAft>
              <a:defRPr sz="2400" b="1" i="1">
                <a:solidFill>
                  <a:schemeClr val="tx1"/>
                </a:solidFill>
                <a:latin typeface="Frutiger 55 Roman" pitchFamily="34" charset="0"/>
              </a:defRPr>
            </a:lvl8pPr>
            <a:lvl9pPr marL="1828800" algn="l" rtl="0" fontAlgn="base">
              <a:spcBef>
                <a:spcPct val="0"/>
              </a:spcBef>
              <a:spcAft>
                <a:spcPct val="0"/>
              </a:spcAft>
              <a:defRPr sz="2400" b="1" i="1">
                <a:solidFill>
                  <a:schemeClr val="tx1"/>
                </a:solidFill>
                <a:latin typeface="Frutiger 55 Roman" pitchFamily="34" charset="0"/>
              </a:defRPr>
            </a:lvl9pPr>
          </a:lstStyle>
          <a:p>
            <a:pPr marL="266700" eaLnBrk="1" hangingPunct="1"/>
            <a:endParaRPr lang="hr-HR" altLang="sr-Latn-RS" i="0" kern="0" dirty="0">
              <a:solidFill>
                <a:schemeClr val="bg1"/>
              </a:solidFill>
              <a:latin typeface="Arial" panose="020B0604020202020204" pitchFamily="34" charset="0"/>
            </a:endParaRPr>
          </a:p>
        </p:txBody>
      </p:sp>
      <p:pic>
        <p:nvPicPr>
          <p:cNvPr id="7" name="Slika 6"/>
          <p:cNvPicPr>
            <a:picLocks noChangeAspect="1"/>
          </p:cNvPicPr>
          <p:nvPr/>
        </p:nvPicPr>
        <p:blipFill>
          <a:blip r:embed="rId3"/>
          <a:stretch>
            <a:fillRect/>
          </a:stretch>
        </p:blipFill>
        <p:spPr>
          <a:xfrm>
            <a:off x="11533020" y="57232"/>
            <a:ext cx="467291" cy="617775"/>
          </a:xfrm>
          <a:prstGeom prst="rect">
            <a:avLst/>
          </a:prstGeom>
        </p:spPr>
      </p:pic>
      <p:sp>
        <p:nvSpPr>
          <p:cNvPr id="8" name="Rectangle 7"/>
          <p:cNvSpPr/>
          <p:nvPr/>
        </p:nvSpPr>
        <p:spPr>
          <a:xfrm>
            <a:off x="443788" y="2636912"/>
            <a:ext cx="11089232" cy="1323439"/>
          </a:xfrm>
          <a:prstGeom prst="rect">
            <a:avLst/>
          </a:prstGeom>
        </p:spPr>
        <p:txBody>
          <a:bodyPr wrap="square">
            <a:spAutoFit/>
          </a:bodyPr>
          <a:lstStyle/>
          <a:p>
            <a:pPr algn="ctr"/>
            <a:r>
              <a:rPr lang="hr-HR" sz="4000" dirty="0" smtClean="0">
                <a:solidFill>
                  <a:srgbClr val="002060"/>
                </a:solidFill>
                <a:latin typeface="Bahnschrift" panose="020B0502040204020203" pitchFamily="34" charset="0"/>
              </a:rPr>
              <a:t>Hvala na pažnji!</a:t>
            </a:r>
          </a:p>
          <a:p>
            <a:endParaRPr lang="hr-HR" sz="4000" dirty="0"/>
          </a:p>
        </p:txBody>
      </p:sp>
    </p:spTree>
    <p:extLst>
      <p:ext uri="{BB962C8B-B14F-4D97-AF65-F5344CB8AC3E}">
        <p14:creationId xmlns:p14="http://schemas.microsoft.com/office/powerpoint/2010/main" val="6488721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5_Theme_external">
  <a:themeElements>
    <a:clrScheme name="UniCredit_New">
      <a:dk1>
        <a:srgbClr val="000000"/>
      </a:dk1>
      <a:lt1>
        <a:srgbClr val="FFFFFF"/>
      </a:lt1>
      <a:dk2>
        <a:srgbClr val="666666"/>
      </a:dk2>
      <a:lt2>
        <a:srgbClr val="E5E5E5"/>
      </a:lt2>
      <a:accent1>
        <a:srgbClr val="D73928"/>
      </a:accent1>
      <a:accent2>
        <a:srgbClr val="B2B2B2"/>
      </a:accent2>
      <a:accent3>
        <a:srgbClr val="666666"/>
      </a:accent3>
      <a:accent4>
        <a:srgbClr val="FDC300"/>
      </a:accent4>
      <a:accent5>
        <a:srgbClr val="F58523"/>
      </a:accent5>
      <a:accent6>
        <a:srgbClr val="9FCA78"/>
      </a:accent6>
      <a:hlink>
        <a:srgbClr val="007A91"/>
      </a:hlink>
      <a:folHlink>
        <a:srgbClr val="AA1C0D"/>
      </a:folHlink>
    </a:clrScheme>
    <a:fontScheme name="UniCredit">
      <a:majorFont>
        <a:latin typeface="UniCredit"/>
        <a:ea typeface=""/>
        <a:cs typeface=""/>
      </a:majorFont>
      <a:minorFont>
        <a:latin typeface="UniCredi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wrap="square" lIns="0" tIns="0" rIns="0" bIns="0" rtlCol="0">
        <a:noAutofit/>
      </a:bodyPr>
      <a:lstStyle>
        <a:defPPr marL="171450" indent="-171450" algn="l">
          <a:lnSpc>
            <a:spcPct val="90000"/>
          </a:lnSpc>
          <a:spcBef>
            <a:spcPts val="600"/>
          </a:spcBef>
          <a:buClr>
            <a:schemeClr val="bg2"/>
          </a:buClr>
          <a:buSzPct val="100000"/>
          <a:buFont typeface="Arial" panose="020B0604020202020204" pitchFamily="34" charset="0"/>
          <a:buChar char="●"/>
          <a:defRPr sz="1400" dirty="0" smtClean="0">
            <a:solidFill>
              <a:schemeClr val="tx1"/>
            </a:solidFill>
          </a:defRPr>
        </a:defPPr>
      </a:lstStyle>
    </a:txDef>
  </a:objectDefaults>
  <a:extraClrSchemeLst/>
  <a:extLst>
    <a:ext uri="{05A4C25C-085E-4340-85A3-A5531E510DB2}">
      <thm15:themeFamily xmlns:thm15="http://schemas.microsoft.com/office/thememl/2012/main" name="Theme_external" id="{ACD6B0F8-D71C-4923-83BE-F64677F8D703}" vid="{F98056C7-1CD4-47A4-ADE1-48ADA5D12707}"/>
    </a:ext>
  </a:extLst>
</a:theme>
</file>

<file path=ppt/theme/theme2.xml><?xml version="1.0" encoding="utf-8"?>
<a:theme xmlns:a="http://schemas.openxmlformats.org/drawingml/2006/main" name="1_Tema sustav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AC">
  <a:themeElements>
    <a:clrScheme name="">
      <a:dk1>
        <a:srgbClr val="000066"/>
      </a:dk1>
      <a:lt1>
        <a:srgbClr val="FFFFFF"/>
      </a:lt1>
      <a:dk2>
        <a:srgbClr val="000066"/>
      </a:dk2>
      <a:lt2>
        <a:srgbClr val="DDDDDD"/>
      </a:lt2>
      <a:accent1>
        <a:srgbClr val="BC0327"/>
      </a:accent1>
      <a:accent2>
        <a:srgbClr val="10A5E1"/>
      </a:accent2>
      <a:accent3>
        <a:srgbClr val="FFFFFF"/>
      </a:accent3>
      <a:accent4>
        <a:srgbClr val="000056"/>
      </a:accent4>
      <a:accent5>
        <a:srgbClr val="DAAAAC"/>
      </a:accent5>
      <a:accent6>
        <a:srgbClr val="0D95CC"/>
      </a:accent6>
      <a:hlink>
        <a:srgbClr val="F8E530"/>
      </a:hlink>
      <a:folHlink>
        <a:srgbClr val="47E210"/>
      </a:folHlink>
    </a:clrScheme>
    <a:fontScheme name="BAC">
      <a:majorFont>
        <a:latin typeface="Frutiger 55 Roman"/>
        <a:ea typeface=""/>
        <a:cs typeface=""/>
      </a:majorFont>
      <a:minorFont>
        <a:latin typeface="Frutiger 55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hr-HR" altLang="sr-Latn-R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hr-HR" altLang="sr-Latn-RS" sz="2400" b="0" i="0" u="none" strike="noStrike" cap="none" normalizeH="0" baseline="0" smtClean="0">
            <a:ln>
              <a:noFill/>
            </a:ln>
            <a:solidFill>
              <a:schemeClr val="tx1"/>
            </a:solidFill>
            <a:effectLst/>
            <a:latin typeface="Arial" charset="0"/>
          </a:defRPr>
        </a:defPPr>
      </a:lstStyle>
    </a:lnDef>
  </a:objectDefaults>
  <a:extraClrSchemeLst>
    <a:extraClrScheme>
      <a:clrScheme name="BA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A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A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A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A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A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A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A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A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A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A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Theme_external">
  <a:themeElements>
    <a:clrScheme name="UniCredit_New">
      <a:dk1>
        <a:srgbClr val="000000"/>
      </a:dk1>
      <a:lt1>
        <a:srgbClr val="FFFFFF"/>
      </a:lt1>
      <a:dk2>
        <a:srgbClr val="666666"/>
      </a:dk2>
      <a:lt2>
        <a:srgbClr val="E5E5E5"/>
      </a:lt2>
      <a:accent1>
        <a:srgbClr val="D73928"/>
      </a:accent1>
      <a:accent2>
        <a:srgbClr val="B2B2B2"/>
      </a:accent2>
      <a:accent3>
        <a:srgbClr val="666666"/>
      </a:accent3>
      <a:accent4>
        <a:srgbClr val="FDC300"/>
      </a:accent4>
      <a:accent5>
        <a:srgbClr val="F58523"/>
      </a:accent5>
      <a:accent6>
        <a:srgbClr val="9FCA78"/>
      </a:accent6>
      <a:hlink>
        <a:srgbClr val="007A91"/>
      </a:hlink>
      <a:folHlink>
        <a:srgbClr val="AA1C0D"/>
      </a:folHlink>
    </a:clrScheme>
    <a:fontScheme name="UniCredit">
      <a:majorFont>
        <a:latin typeface="UniCredit"/>
        <a:ea typeface=""/>
        <a:cs typeface=""/>
      </a:majorFont>
      <a:minorFont>
        <a:latin typeface="UniCredi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wrap="square" lIns="0" tIns="0" rIns="0" bIns="0" rtlCol="0">
        <a:noAutofit/>
      </a:bodyPr>
      <a:lstStyle>
        <a:defPPr marL="171450" indent="-171450" algn="l">
          <a:lnSpc>
            <a:spcPct val="90000"/>
          </a:lnSpc>
          <a:spcBef>
            <a:spcPts val="600"/>
          </a:spcBef>
          <a:buClr>
            <a:schemeClr val="bg2"/>
          </a:buClr>
          <a:buSzPct val="100000"/>
          <a:buFont typeface="Arial" panose="020B0604020202020204" pitchFamily="34" charset="0"/>
          <a:buChar char="●"/>
          <a:defRPr sz="1400" dirty="0" smtClean="0">
            <a:solidFill>
              <a:schemeClr val="tx1"/>
            </a:solidFill>
          </a:defRPr>
        </a:defPPr>
      </a:lstStyle>
    </a:txDef>
  </a:objectDefaults>
  <a:extraClrSchemeLst/>
  <a:extLst>
    <a:ext uri="{05A4C25C-085E-4340-85A3-A5531E510DB2}">
      <thm15:themeFamily xmlns:thm15="http://schemas.microsoft.com/office/thememl/2012/main" name="Theme_external" id="{ACD6B0F8-D71C-4923-83BE-F64677F8D703}" vid="{F98056C7-1CD4-47A4-ADE1-48ADA5D12707}"/>
    </a:ext>
  </a:ext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sustava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sustava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32536</TotalTime>
  <Words>3543</Words>
  <Application>Microsoft Office PowerPoint</Application>
  <PresentationFormat>Široki zaslon</PresentationFormat>
  <Paragraphs>466</Paragraphs>
  <Slides>40</Slides>
  <Notes>12</Notes>
  <HiddenSlides>0</HiddenSlides>
  <MMClips>0</MMClips>
  <ScaleCrop>false</ScaleCrop>
  <HeadingPairs>
    <vt:vector size="8" baseType="variant">
      <vt:variant>
        <vt:lpstr>Korišteni fontovi</vt:lpstr>
      </vt:variant>
      <vt:variant>
        <vt:i4>15</vt:i4>
      </vt:variant>
      <vt:variant>
        <vt:lpstr>Tema</vt:lpstr>
      </vt:variant>
      <vt:variant>
        <vt:i4>5</vt:i4>
      </vt:variant>
      <vt:variant>
        <vt:lpstr>Uloženi OLE poslužitelji</vt:lpstr>
      </vt:variant>
      <vt:variant>
        <vt:i4>2</vt:i4>
      </vt:variant>
      <vt:variant>
        <vt:lpstr>Naslovi slajdova</vt:lpstr>
      </vt:variant>
      <vt:variant>
        <vt:i4>40</vt:i4>
      </vt:variant>
    </vt:vector>
  </HeadingPairs>
  <TitlesOfParts>
    <vt:vector size="62" baseType="lpstr">
      <vt:lpstr>ＭＳ Ｐゴシック</vt:lpstr>
      <vt:lpstr>Arial</vt:lpstr>
      <vt:lpstr>Bahnschrift</vt:lpstr>
      <vt:lpstr>Bahnschrift SemiBold</vt:lpstr>
      <vt:lpstr>Bahnschrift SemiBold Condensed</vt:lpstr>
      <vt:lpstr>Bahnschrift SemiBold SemiConden</vt:lpstr>
      <vt:lpstr>Calibri</vt:lpstr>
      <vt:lpstr>Calibri Light</vt:lpstr>
      <vt:lpstr>Courier New</vt:lpstr>
      <vt:lpstr>Frutiger 55 Roman</vt:lpstr>
      <vt:lpstr>Symbol</vt:lpstr>
      <vt:lpstr>System Font Regular</vt:lpstr>
      <vt:lpstr>Times New Roman</vt:lpstr>
      <vt:lpstr>UniCredit</vt:lpstr>
      <vt:lpstr>Wingdings</vt:lpstr>
      <vt:lpstr>5_Theme_external</vt:lpstr>
      <vt:lpstr>1_Tema sustava Office</vt:lpstr>
      <vt:lpstr>BAC</vt:lpstr>
      <vt:lpstr>7_Theme_external</vt:lpstr>
      <vt:lpstr>Office Theme</vt:lpstr>
      <vt:lpstr>think-cell Slide</vt:lpstr>
      <vt:lpstr>Presentation</vt:lpstr>
      <vt:lpstr>IZMJENA ZAKONSKE REGULATIVE U PRORAČUNSKOM SUSTAVU</vt:lpstr>
      <vt:lpstr>PowerPoint prezentacija</vt:lpstr>
      <vt:lpstr>ZAKON O PRORAČUNU (Narodne novine, br. 144/21)</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Popis imovine i obveza</vt:lpstr>
      <vt:lpstr>PowerPoint prezentacija</vt:lpstr>
      <vt:lpstr>Zaključivanje poslovnih knjiga</vt:lpstr>
      <vt:lpstr>PowerPoint prezentacija</vt:lpstr>
      <vt:lpstr>PowerPoint prezentacija</vt:lpstr>
      <vt:lpstr>Odluke čelnika vezano uz postupanje s dugotrajnom imovinom</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vector>
  </TitlesOfParts>
  <Company>mfin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mfadmin</dc:creator>
  <cp:lastModifiedBy>Martina Štefković</cp:lastModifiedBy>
  <cp:revision>2006</cp:revision>
  <cp:lastPrinted>2024-10-04T08:01:41Z</cp:lastPrinted>
  <dcterms:created xsi:type="dcterms:W3CDTF">2006-10-09T13:07:54Z</dcterms:created>
  <dcterms:modified xsi:type="dcterms:W3CDTF">2024-11-05T17:08:58Z</dcterms:modified>
</cp:coreProperties>
</file>