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82" r:id="rId4"/>
    <p:sldId id="260" r:id="rId5"/>
    <p:sldId id="262" r:id="rId6"/>
    <p:sldId id="258" r:id="rId7"/>
    <p:sldId id="259" r:id="rId8"/>
    <p:sldId id="261" r:id="rId9"/>
    <p:sldId id="263" r:id="rId10"/>
    <p:sldId id="265" r:id="rId11"/>
    <p:sldId id="264" r:id="rId12"/>
    <p:sldId id="283" r:id="rId13"/>
    <p:sldId id="284" r:id="rId14"/>
    <p:sldId id="285" r:id="rId15"/>
    <p:sldId id="286" r:id="rId16"/>
    <p:sldId id="287" r:id="rId17"/>
    <p:sldId id="278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7" r:id="rId27"/>
    <p:sldId id="276" r:id="rId28"/>
    <p:sldId id="275" r:id="rId29"/>
    <p:sldId id="281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4660"/>
  </p:normalViewPr>
  <p:slideViewPr>
    <p:cSldViewPr snapToGrid="0">
      <p:cViewPr varScale="1">
        <p:scale>
          <a:sx n="152" d="100"/>
          <a:sy n="152" d="100"/>
        </p:scale>
        <p:origin x="576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09D40C-BC35-4F0B-BC40-7ACF199EF534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DB4CD1F-7838-418F-95B3-4D9F2D343DB5}">
      <dgm:prSet/>
      <dgm:spPr/>
      <dgm:t>
        <a:bodyPr/>
        <a:lstStyle/>
        <a:p>
          <a:r>
            <a:rPr lang="hr-HR"/>
            <a:t>Provjera na licu mjesta</a:t>
          </a:r>
        </a:p>
      </dgm:t>
    </dgm:pt>
    <dgm:pt modelId="{333CCEE8-96A4-4118-9EA2-61CFF2E5B452}" type="parTrans" cxnId="{5F63B2A2-F9A8-499B-8AC5-8020565011DA}">
      <dgm:prSet/>
      <dgm:spPr/>
      <dgm:t>
        <a:bodyPr/>
        <a:lstStyle/>
        <a:p>
          <a:endParaRPr lang="en-US"/>
        </a:p>
      </dgm:t>
    </dgm:pt>
    <dgm:pt modelId="{783C0F21-BAD3-428E-A25C-86259AA6CF99}" type="sibTrans" cxnId="{5F63B2A2-F9A8-499B-8AC5-8020565011DA}">
      <dgm:prSet/>
      <dgm:spPr/>
      <dgm:t>
        <a:bodyPr/>
        <a:lstStyle/>
        <a:p>
          <a:endParaRPr lang="en-US"/>
        </a:p>
      </dgm:t>
    </dgm:pt>
    <dgm:pt modelId="{FB504750-C13B-44B4-AAC9-37838A13561E}">
      <dgm:prSet/>
      <dgm:spPr/>
      <dgm:t>
        <a:bodyPr/>
        <a:lstStyle/>
        <a:p>
          <a:r>
            <a:rPr lang="hr-HR"/>
            <a:t>Testiranje je sporije</a:t>
          </a:r>
          <a:endParaRPr lang="en-US"/>
        </a:p>
      </dgm:t>
    </dgm:pt>
    <dgm:pt modelId="{E66D355B-2A5F-4158-A78A-FFC5B3E0648E}" type="parTrans" cxnId="{2DE6A5D4-BDC8-4010-8E43-C18326988909}">
      <dgm:prSet/>
      <dgm:spPr/>
      <dgm:t>
        <a:bodyPr/>
        <a:lstStyle/>
        <a:p>
          <a:endParaRPr lang="en-US"/>
        </a:p>
      </dgm:t>
    </dgm:pt>
    <dgm:pt modelId="{7AFC89ED-FD8B-4D9E-9027-7558D2645EDF}" type="sibTrans" cxnId="{2DE6A5D4-BDC8-4010-8E43-C18326988909}">
      <dgm:prSet/>
      <dgm:spPr/>
      <dgm:t>
        <a:bodyPr/>
        <a:lstStyle/>
        <a:p>
          <a:endParaRPr lang="en-US"/>
        </a:p>
      </dgm:t>
    </dgm:pt>
    <dgm:pt modelId="{97B81645-B05D-40E7-88D0-F502B98F0600}">
      <dgm:prSet/>
      <dgm:spPr/>
      <dgm:t>
        <a:bodyPr/>
        <a:lstStyle/>
        <a:p>
          <a:r>
            <a:rPr lang="hr-HR"/>
            <a:t>Troškovi uzorkovanja i analize viši</a:t>
          </a:r>
          <a:endParaRPr lang="en-US"/>
        </a:p>
      </dgm:t>
    </dgm:pt>
    <dgm:pt modelId="{C1C255FA-258B-440F-8CCF-9D22CC499C8B}" type="parTrans" cxnId="{C99E53C3-E86B-4086-A64E-CD9488A64591}">
      <dgm:prSet/>
      <dgm:spPr/>
      <dgm:t>
        <a:bodyPr/>
        <a:lstStyle/>
        <a:p>
          <a:endParaRPr lang="en-US"/>
        </a:p>
      </dgm:t>
    </dgm:pt>
    <dgm:pt modelId="{7E7BD8B3-7C73-4786-B563-D60D15B72622}" type="sibTrans" cxnId="{C99E53C3-E86B-4086-A64E-CD9488A64591}">
      <dgm:prSet/>
      <dgm:spPr/>
      <dgm:t>
        <a:bodyPr/>
        <a:lstStyle/>
        <a:p>
          <a:endParaRPr lang="en-US"/>
        </a:p>
      </dgm:t>
    </dgm:pt>
    <dgm:pt modelId="{3EE197C0-E40D-4624-9538-557AAD1B8F73}">
      <dgm:prSet/>
      <dgm:spPr/>
      <dgm:t>
        <a:bodyPr/>
        <a:lstStyle/>
        <a:p>
          <a:r>
            <a:rPr lang="hr-HR"/>
            <a:t>Pristup nije preventivan</a:t>
          </a:r>
          <a:endParaRPr lang="en-US"/>
        </a:p>
      </dgm:t>
    </dgm:pt>
    <dgm:pt modelId="{24F5FFA4-8371-47A5-A972-E881D147D09C}" type="parTrans" cxnId="{E153A299-3ED4-45A0-87F8-53D23B7778D3}">
      <dgm:prSet/>
      <dgm:spPr/>
      <dgm:t>
        <a:bodyPr/>
        <a:lstStyle/>
        <a:p>
          <a:endParaRPr lang="en-US"/>
        </a:p>
      </dgm:t>
    </dgm:pt>
    <dgm:pt modelId="{E780AC64-A4FE-46FB-8ADD-346583CADC35}" type="sibTrans" cxnId="{E153A299-3ED4-45A0-87F8-53D23B7778D3}">
      <dgm:prSet/>
      <dgm:spPr/>
      <dgm:t>
        <a:bodyPr/>
        <a:lstStyle/>
        <a:p>
          <a:endParaRPr lang="en-US"/>
        </a:p>
      </dgm:t>
    </dgm:pt>
    <dgm:pt modelId="{BB8F0AE8-08B0-4559-B615-C7E9CD377154}">
      <dgm:prSet/>
      <dgm:spPr/>
      <dgm:t>
        <a:bodyPr/>
        <a:lstStyle/>
        <a:p>
          <a:r>
            <a:rPr lang="hr-HR"/>
            <a:t>Neobuhvaća cijeli proizvodni lanac</a:t>
          </a:r>
          <a:endParaRPr lang="en-US"/>
        </a:p>
      </dgm:t>
    </dgm:pt>
    <dgm:pt modelId="{AAA3ED21-D929-444F-AF0F-810A042B9A28}" type="parTrans" cxnId="{AA3FFC2C-10A1-4984-8AFF-63D7D06A2CAF}">
      <dgm:prSet/>
      <dgm:spPr/>
      <dgm:t>
        <a:bodyPr/>
        <a:lstStyle/>
        <a:p>
          <a:endParaRPr lang="en-US"/>
        </a:p>
      </dgm:t>
    </dgm:pt>
    <dgm:pt modelId="{082CF9C6-75B9-4A24-8D1C-A0506B6A61B9}" type="sibTrans" cxnId="{AA3FFC2C-10A1-4984-8AFF-63D7D06A2CAF}">
      <dgm:prSet/>
      <dgm:spPr/>
      <dgm:t>
        <a:bodyPr/>
        <a:lstStyle/>
        <a:p>
          <a:endParaRPr lang="en-US"/>
        </a:p>
      </dgm:t>
    </dgm:pt>
    <dgm:pt modelId="{DA64AA14-7619-4B97-BC6F-9094C6CCB5D8}">
      <dgm:prSet/>
      <dgm:spPr/>
      <dgm:t>
        <a:bodyPr/>
        <a:lstStyle/>
        <a:p>
          <a:r>
            <a:rPr lang="hr-HR"/>
            <a:t>Ne analizira sve potencijalne opasnosti</a:t>
          </a:r>
          <a:endParaRPr lang="en-US"/>
        </a:p>
      </dgm:t>
    </dgm:pt>
    <dgm:pt modelId="{20EACA2C-D279-4C8D-AD1D-EA51ED3EB7A9}" type="parTrans" cxnId="{2C8B516D-5656-40B1-B130-A867A9D7BFAB}">
      <dgm:prSet/>
      <dgm:spPr/>
      <dgm:t>
        <a:bodyPr/>
        <a:lstStyle/>
        <a:p>
          <a:endParaRPr lang="en-US"/>
        </a:p>
      </dgm:t>
    </dgm:pt>
    <dgm:pt modelId="{C1B94BD1-B35A-4E2D-A960-BE4FC8E623C9}" type="sibTrans" cxnId="{2C8B516D-5656-40B1-B130-A867A9D7BFAB}">
      <dgm:prSet/>
      <dgm:spPr/>
      <dgm:t>
        <a:bodyPr/>
        <a:lstStyle/>
        <a:p>
          <a:endParaRPr lang="en-US"/>
        </a:p>
      </dgm:t>
    </dgm:pt>
    <dgm:pt modelId="{404FFEA5-C009-4578-AE29-982D6BB5E030}">
      <dgm:prSet/>
      <dgm:spPr/>
      <dgm:t>
        <a:bodyPr/>
        <a:lstStyle/>
        <a:p>
          <a:r>
            <a:rPr lang="hr-HR"/>
            <a:t>Ne omogućuje poduzimanje korektivnih mjera tijekom procesa pripreme hrane</a:t>
          </a:r>
          <a:endParaRPr lang="en-US"/>
        </a:p>
      </dgm:t>
    </dgm:pt>
    <dgm:pt modelId="{72BDADD7-7357-4E09-9412-8C201C81FBFE}" type="parTrans" cxnId="{5C486655-9E6C-4D1A-8644-8064D92F73D4}">
      <dgm:prSet/>
      <dgm:spPr/>
      <dgm:t>
        <a:bodyPr/>
        <a:lstStyle/>
        <a:p>
          <a:endParaRPr lang="en-US"/>
        </a:p>
      </dgm:t>
    </dgm:pt>
    <dgm:pt modelId="{13A4E96B-54F7-409C-B8AA-2DCA83132ABB}" type="sibTrans" cxnId="{5C486655-9E6C-4D1A-8644-8064D92F73D4}">
      <dgm:prSet/>
      <dgm:spPr/>
      <dgm:t>
        <a:bodyPr/>
        <a:lstStyle/>
        <a:p>
          <a:endParaRPr lang="en-US"/>
        </a:p>
      </dgm:t>
    </dgm:pt>
    <dgm:pt modelId="{138D11AA-EE93-4100-BB58-D6FE13C47A93}" type="pres">
      <dgm:prSet presAssocID="{3D09D40C-BC35-4F0B-BC40-7ACF199EF534}" presName="Name0" presStyleCnt="0">
        <dgm:presLayoutVars>
          <dgm:dir/>
          <dgm:resizeHandles val="exact"/>
        </dgm:presLayoutVars>
      </dgm:prSet>
      <dgm:spPr/>
    </dgm:pt>
    <dgm:pt modelId="{C3552E40-90F9-4876-9E39-B16F42106633}" type="pres">
      <dgm:prSet presAssocID="{DDB4CD1F-7838-418F-95B3-4D9F2D343DB5}" presName="node" presStyleLbl="node1" presStyleIdx="0" presStyleCnt="7">
        <dgm:presLayoutVars>
          <dgm:bulletEnabled val="1"/>
        </dgm:presLayoutVars>
      </dgm:prSet>
      <dgm:spPr/>
    </dgm:pt>
    <dgm:pt modelId="{7460E5F3-8735-4FA1-BD86-CCDD43BC7658}" type="pres">
      <dgm:prSet presAssocID="{783C0F21-BAD3-428E-A25C-86259AA6CF99}" presName="sibTrans" presStyleLbl="sibTrans1D1" presStyleIdx="0" presStyleCnt="6"/>
      <dgm:spPr/>
    </dgm:pt>
    <dgm:pt modelId="{799881BE-0289-4C6D-A79A-81797ED1FD7A}" type="pres">
      <dgm:prSet presAssocID="{783C0F21-BAD3-428E-A25C-86259AA6CF99}" presName="connectorText" presStyleLbl="sibTrans1D1" presStyleIdx="0" presStyleCnt="6"/>
      <dgm:spPr/>
    </dgm:pt>
    <dgm:pt modelId="{49377C0C-4A48-437F-ACC5-F2D9DF0878F5}" type="pres">
      <dgm:prSet presAssocID="{FB504750-C13B-44B4-AAC9-37838A13561E}" presName="node" presStyleLbl="node1" presStyleIdx="1" presStyleCnt="7">
        <dgm:presLayoutVars>
          <dgm:bulletEnabled val="1"/>
        </dgm:presLayoutVars>
      </dgm:prSet>
      <dgm:spPr/>
    </dgm:pt>
    <dgm:pt modelId="{879D0AAE-ECAD-4451-943E-47F21B90BA9B}" type="pres">
      <dgm:prSet presAssocID="{7AFC89ED-FD8B-4D9E-9027-7558D2645EDF}" presName="sibTrans" presStyleLbl="sibTrans1D1" presStyleIdx="1" presStyleCnt="6"/>
      <dgm:spPr/>
    </dgm:pt>
    <dgm:pt modelId="{8F028588-D927-480F-84E0-3E26ACBF0537}" type="pres">
      <dgm:prSet presAssocID="{7AFC89ED-FD8B-4D9E-9027-7558D2645EDF}" presName="connectorText" presStyleLbl="sibTrans1D1" presStyleIdx="1" presStyleCnt="6"/>
      <dgm:spPr/>
    </dgm:pt>
    <dgm:pt modelId="{84285885-2B7C-4364-9D02-D32B3EC63662}" type="pres">
      <dgm:prSet presAssocID="{97B81645-B05D-40E7-88D0-F502B98F0600}" presName="node" presStyleLbl="node1" presStyleIdx="2" presStyleCnt="7">
        <dgm:presLayoutVars>
          <dgm:bulletEnabled val="1"/>
        </dgm:presLayoutVars>
      </dgm:prSet>
      <dgm:spPr/>
    </dgm:pt>
    <dgm:pt modelId="{D1540D52-5DCB-4018-9850-9A2650A47EDF}" type="pres">
      <dgm:prSet presAssocID="{7E7BD8B3-7C73-4786-B563-D60D15B72622}" presName="sibTrans" presStyleLbl="sibTrans1D1" presStyleIdx="2" presStyleCnt="6"/>
      <dgm:spPr/>
    </dgm:pt>
    <dgm:pt modelId="{825C5F0A-9E46-4137-9B16-45194CF19AC5}" type="pres">
      <dgm:prSet presAssocID="{7E7BD8B3-7C73-4786-B563-D60D15B72622}" presName="connectorText" presStyleLbl="sibTrans1D1" presStyleIdx="2" presStyleCnt="6"/>
      <dgm:spPr/>
    </dgm:pt>
    <dgm:pt modelId="{3842DCCD-8832-472F-84AF-6E8EF214A797}" type="pres">
      <dgm:prSet presAssocID="{3EE197C0-E40D-4624-9538-557AAD1B8F73}" presName="node" presStyleLbl="node1" presStyleIdx="3" presStyleCnt="7">
        <dgm:presLayoutVars>
          <dgm:bulletEnabled val="1"/>
        </dgm:presLayoutVars>
      </dgm:prSet>
      <dgm:spPr/>
    </dgm:pt>
    <dgm:pt modelId="{C5905157-0CB1-4FA2-8638-C50C1D7206EA}" type="pres">
      <dgm:prSet presAssocID="{E780AC64-A4FE-46FB-8ADD-346583CADC35}" presName="sibTrans" presStyleLbl="sibTrans1D1" presStyleIdx="3" presStyleCnt="6"/>
      <dgm:spPr/>
    </dgm:pt>
    <dgm:pt modelId="{D535AE32-4267-4600-A86E-DA22BC97A1E0}" type="pres">
      <dgm:prSet presAssocID="{E780AC64-A4FE-46FB-8ADD-346583CADC35}" presName="connectorText" presStyleLbl="sibTrans1D1" presStyleIdx="3" presStyleCnt="6"/>
      <dgm:spPr/>
    </dgm:pt>
    <dgm:pt modelId="{23385EAB-9E2E-4E8E-94B0-D728AD5AA481}" type="pres">
      <dgm:prSet presAssocID="{BB8F0AE8-08B0-4559-B615-C7E9CD377154}" presName="node" presStyleLbl="node1" presStyleIdx="4" presStyleCnt="7">
        <dgm:presLayoutVars>
          <dgm:bulletEnabled val="1"/>
        </dgm:presLayoutVars>
      </dgm:prSet>
      <dgm:spPr/>
    </dgm:pt>
    <dgm:pt modelId="{1C607C2E-9633-47FB-8BC9-6731C869C676}" type="pres">
      <dgm:prSet presAssocID="{082CF9C6-75B9-4A24-8D1C-A0506B6A61B9}" presName="sibTrans" presStyleLbl="sibTrans1D1" presStyleIdx="4" presStyleCnt="6"/>
      <dgm:spPr/>
    </dgm:pt>
    <dgm:pt modelId="{3D9F9497-4A47-487A-A7E3-DE1F6F3CD3D5}" type="pres">
      <dgm:prSet presAssocID="{082CF9C6-75B9-4A24-8D1C-A0506B6A61B9}" presName="connectorText" presStyleLbl="sibTrans1D1" presStyleIdx="4" presStyleCnt="6"/>
      <dgm:spPr/>
    </dgm:pt>
    <dgm:pt modelId="{5CB901CB-1A6C-4079-8475-4DD73E4FB097}" type="pres">
      <dgm:prSet presAssocID="{DA64AA14-7619-4B97-BC6F-9094C6CCB5D8}" presName="node" presStyleLbl="node1" presStyleIdx="5" presStyleCnt="7">
        <dgm:presLayoutVars>
          <dgm:bulletEnabled val="1"/>
        </dgm:presLayoutVars>
      </dgm:prSet>
      <dgm:spPr/>
    </dgm:pt>
    <dgm:pt modelId="{97C3CCE2-EE81-4A83-8ECB-5AB12DB4C813}" type="pres">
      <dgm:prSet presAssocID="{C1B94BD1-B35A-4E2D-A960-BE4FC8E623C9}" presName="sibTrans" presStyleLbl="sibTrans1D1" presStyleIdx="5" presStyleCnt="6"/>
      <dgm:spPr/>
    </dgm:pt>
    <dgm:pt modelId="{454F2842-673D-4055-8ED3-9E76673C9790}" type="pres">
      <dgm:prSet presAssocID="{C1B94BD1-B35A-4E2D-A960-BE4FC8E623C9}" presName="connectorText" presStyleLbl="sibTrans1D1" presStyleIdx="5" presStyleCnt="6"/>
      <dgm:spPr/>
    </dgm:pt>
    <dgm:pt modelId="{D062DB5B-74D6-418D-9493-CA42563451D9}" type="pres">
      <dgm:prSet presAssocID="{404FFEA5-C009-4578-AE29-982D6BB5E030}" presName="node" presStyleLbl="node1" presStyleIdx="6" presStyleCnt="7">
        <dgm:presLayoutVars>
          <dgm:bulletEnabled val="1"/>
        </dgm:presLayoutVars>
      </dgm:prSet>
      <dgm:spPr/>
    </dgm:pt>
  </dgm:ptLst>
  <dgm:cxnLst>
    <dgm:cxn modelId="{52543404-1F7F-451C-8F68-2CE724C6BAF1}" type="presOf" srcId="{E780AC64-A4FE-46FB-8ADD-346583CADC35}" destId="{D535AE32-4267-4600-A86E-DA22BC97A1E0}" srcOrd="1" destOrd="0" presId="urn:microsoft.com/office/officeart/2016/7/layout/RepeatingBendingProcessNew"/>
    <dgm:cxn modelId="{E4A82C18-2C0E-4A32-B2A5-9D3914BCAE3C}" type="presOf" srcId="{7E7BD8B3-7C73-4786-B563-D60D15B72622}" destId="{825C5F0A-9E46-4137-9B16-45194CF19AC5}" srcOrd="1" destOrd="0" presId="urn:microsoft.com/office/officeart/2016/7/layout/RepeatingBendingProcessNew"/>
    <dgm:cxn modelId="{EE65A120-6587-437D-B129-37FE9282B5E7}" type="presOf" srcId="{97B81645-B05D-40E7-88D0-F502B98F0600}" destId="{84285885-2B7C-4364-9D02-D32B3EC63662}" srcOrd="0" destOrd="0" presId="urn:microsoft.com/office/officeart/2016/7/layout/RepeatingBendingProcessNew"/>
    <dgm:cxn modelId="{C5C03B23-4505-48F7-A1CE-A1685BCE59CB}" type="presOf" srcId="{082CF9C6-75B9-4A24-8D1C-A0506B6A61B9}" destId="{3D9F9497-4A47-487A-A7E3-DE1F6F3CD3D5}" srcOrd="1" destOrd="0" presId="urn:microsoft.com/office/officeart/2016/7/layout/RepeatingBendingProcessNew"/>
    <dgm:cxn modelId="{AA3FFC2C-10A1-4984-8AFF-63D7D06A2CAF}" srcId="{3D09D40C-BC35-4F0B-BC40-7ACF199EF534}" destId="{BB8F0AE8-08B0-4559-B615-C7E9CD377154}" srcOrd="4" destOrd="0" parTransId="{AAA3ED21-D929-444F-AF0F-810A042B9A28}" sibTransId="{082CF9C6-75B9-4A24-8D1C-A0506B6A61B9}"/>
    <dgm:cxn modelId="{0FB0C32E-15B9-4155-AFBB-9329B473D83F}" type="presOf" srcId="{404FFEA5-C009-4578-AE29-982D6BB5E030}" destId="{D062DB5B-74D6-418D-9493-CA42563451D9}" srcOrd="0" destOrd="0" presId="urn:microsoft.com/office/officeart/2016/7/layout/RepeatingBendingProcessNew"/>
    <dgm:cxn modelId="{DDB9B241-D453-44EE-BA8C-1737A1EE915B}" type="presOf" srcId="{FB504750-C13B-44B4-AAC9-37838A13561E}" destId="{49377C0C-4A48-437F-ACC5-F2D9DF0878F5}" srcOrd="0" destOrd="0" presId="urn:microsoft.com/office/officeart/2016/7/layout/RepeatingBendingProcessNew"/>
    <dgm:cxn modelId="{7F8A7047-6C37-4008-8159-87C0D1323167}" type="presOf" srcId="{7E7BD8B3-7C73-4786-B563-D60D15B72622}" destId="{D1540D52-5DCB-4018-9850-9A2650A47EDF}" srcOrd="0" destOrd="0" presId="urn:microsoft.com/office/officeart/2016/7/layout/RepeatingBendingProcessNew"/>
    <dgm:cxn modelId="{2C8B516D-5656-40B1-B130-A867A9D7BFAB}" srcId="{3D09D40C-BC35-4F0B-BC40-7ACF199EF534}" destId="{DA64AA14-7619-4B97-BC6F-9094C6CCB5D8}" srcOrd="5" destOrd="0" parTransId="{20EACA2C-D279-4C8D-AD1D-EA51ED3EB7A9}" sibTransId="{C1B94BD1-B35A-4E2D-A960-BE4FC8E623C9}"/>
    <dgm:cxn modelId="{D1DB9A6F-5B2F-4FC8-89C5-E9BC67E98711}" type="presOf" srcId="{7AFC89ED-FD8B-4D9E-9027-7558D2645EDF}" destId="{879D0AAE-ECAD-4451-943E-47F21B90BA9B}" srcOrd="0" destOrd="0" presId="urn:microsoft.com/office/officeart/2016/7/layout/RepeatingBendingProcessNew"/>
    <dgm:cxn modelId="{5C486655-9E6C-4D1A-8644-8064D92F73D4}" srcId="{3D09D40C-BC35-4F0B-BC40-7ACF199EF534}" destId="{404FFEA5-C009-4578-AE29-982D6BB5E030}" srcOrd="6" destOrd="0" parTransId="{72BDADD7-7357-4E09-9412-8C201C81FBFE}" sibTransId="{13A4E96B-54F7-409C-B8AA-2DCA83132ABB}"/>
    <dgm:cxn modelId="{168C4856-0F93-4A46-A97E-6724E443842F}" type="presOf" srcId="{783C0F21-BAD3-428E-A25C-86259AA6CF99}" destId="{7460E5F3-8735-4FA1-BD86-CCDD43BC7658}" srcOrd="0" destOrd="0" presId="urn:microsoft.com/office/officeart/2016/7/layout/RepeatingBendingProcessNew"/>
    <dgm:cxn modelId="{6419CA7B-BE1E-4D00-940B-50BB9B6BB182}" type="presOf" srcId="{C1B94BD1-B35A-4E2D-A960-BE4FC8E623C9}" destId="{97C3CCE2-EE81-4A83-8ECB-5AB12DB4C813}" srcOrd="0" destOrd="0" presId="urn:microsoft.com/office/officeart/2016/7/layout/RepeatingBendingProcessNew"/>
    <dgm:cxn modelId="{51B14B88-0643-44A0-8F22-E76792926F37}" type="presOf" srcId="{082CF9C6-75B9-4A24-8D1C-A0506B6A61B9}" destId="{1C607C2E-9633-47FB-8BC9-6731C869C676}" srcOrd="0" destOrd="0" presId="urn:microsoft.com/office/officeart/2016/7/layout/RepeatingBendingProcessNew"/>
    <dgm:cxn modelId="{64BB5A88-5350-4C91-9D9C-45C620AC3D76}" type="presOf" srcId="{7AFC89ED-FD8B-4D9E-9027-7558D2645EDF}" destId="{8F028588-D927-480F-84E0-3E26ACBF0537}" srcOrd="1" destOrd="0" presId="urn:microsoft.com/office/officeart/2016/7/layout/RepeatingBendingProcessNew"/>
    <dgm:cxn modelId="{E153A299-3ED4-45A0-87F8-53D23B7778D3}" srcId="{3D09D40C-BC35-4F0B-BC40-7ACF199EF534}" destId="{3EE197C0-E40D-4624-9538-557AAD1B8F73}" srcOrd="3" destOrd="0" parTransId="{24F5FFA4-8371-47A5-A972-E881D147D09C}" sibTransId="{E780AC64-A4FE-46FB-8ADD-346583CADC35}"/>
    <dgm:cxn modelId="{1B0E829F-C510-48A0-81F4-D33E84A68CF3}" type="presOf" srcId="{DA64AA14-7619-4B97-BC6F-9094C6CCB5D8}" destId="{5CB901CB-1A6C-4079-8475-4DD73E4FB097}" srcOrd="0" destOrd="0" presId="urn:microsoft.com/office/officeart/2016/7/layout/RepeatingBendingProcessNew"/>
    <dgm:cxn modelId="{5F63B2A2-F9A8-499B-8AC5-8020565011DA}" srcId="{3D09D40C-BC35-4F0B-BC40-7ACF199EF534}" destId="{DDB4CD1F-7838-418F-95B3-4D9F2D343DB5}" srcOrd="0" destOrd="0" parTransId="{333CCEE8-96A4-4118-9EA2-61CFF2E5B452}" sibTransId="{783C0F21-BAD3-428E-A25C-86259AA6CF99}"/>
    <dgm:cxn modelId="{C99E53C3-E86B-4086-A64E-CD9488A64591}" srcId="{3D09D40C-BC35-4F0B-BC40-7ACF199EF534}" destId="{97B81645-B05D-40E7-88D0-F502B98F0600}" srcOrd="2" destOrd="0" parTransId="{C1C255FA-258B-440F-8CCF-9D22CC499C8B}" sibTransId="{7E7BD8B3-7C73-4786-B563-D60D15B72622}"/>
    <dgm:cxn modelId="{D932CFC8-B13E-4EA1-8E10-FCAFB31C2C6D}" type="presOf" srcId="{E780AC64-A4FE-46FB-8ADD-346583CADC35}" destId="{C5905157-0CB1-4FA2-8638-C50C1D7206EA}" srcOrd="0" destOrd="0" presId="urn:microsoft.com/office/officeart/2016/7/layout/RepeatingBendingProcessNew"/>
    <dgm:cxn modelId="{1D0838D1-186C-4B6A-952C-500B9B01CB54}" type="presOf" srcId="{BB8F0AE8-08B0-4559-B615-C7E9CD377154}" destId="{23385EAB-9E2E-4E8E-94B0-D728AD5AA481}" srcOrd="0" destOrd="0" presId="urn:microsoft.com/office/officeart/2016/7/layout/RepeatingBendingProcessNew"/>
    <dgm:cxn modelId="{90A9F8D2-95E4-40BB-981B-D5583DD40B68}" type="presOf" srcId="{783C0F21-BAD3-428E-A25C-86259AA6CF99}" destId="{799881BE-0289-4C6D-A79A-81797ED1FD7A}" srcOrd="1" destOrd="0" presId="urn:microsoft.com/office/officeart/2016/7/layout/RepeatingBendingProcessNew"/>
    <dgm:cxn modelId="{2DE6A5D4-BDC8-4010-8E43-C18326988909}" srcId="{3D09D40C-BC35-4F0B-BC40-7ACF199EF534}" destId="{FB504750-C13B-44B4-AAC9-37838A13561E}" srcOrd="1" destOrd="0" parTransId="{E66D355B-2A5F-4158-A78A-FFC5B3E0648E}" sibTransId="{7AFC89ED-FD8B-4D9E-9027-7558D2645EDF}"/>
    <dgm:cxn modelId="{2BB3F2D5-C4DC-47E0-92B9-CC1A8256FCC0}" type="presOf" srcId="{3D09D40C-BC35-4F0B-BC40-7ACF199EF534}" destId="{138D11AA-EE93-4100-BB58-D6FE13C47A93}" srcOrd="0" destOrd="0" presId="urn:microsoft.com/office/officeart/2016/7/layout/RepeatingBendingProcessNew"/>
    <dgm:cxn modelId="{3CF0FFF2-9A25-46E1-B2CC-5D8164EF7BDE}" type="presOf" srcId="{C1B94BD1-B35A-4E2D-A960-BE4FC8E623C9}" destId="{454F2842-673D-4055-8ED3-9E76673C9790}" srcOrd="1" destOrd="0" presId="urn:microsoft.com/office/officeart/2016/7/layout/RepeatingBendingProcessNew"/>
    <dgm:cxn modelId="{56B7D5F7-964C-483A-BF6D-E3639DF59062}" type="presOf" srcId="{DDB4CD1F-7838-418F-95B3-4D9F2D343DB5}" destId="{C3552E40-90F9-4876-9E39-B16F42106633}" srcOrd="0" destOrd="0" presId="urn:microsoft.com/office/officeart/2016/7/layout/RepeatingBendingProcessNew"/>
    <dgm:cxn modelId="{0135FEF8-D42F-4619-8FEF-1C7EAF579379}" type="presOf" srcId="{3EE197C0-E40D-4624-9538-557AAD1B8F73}" destId="{3842DCCD-8832-472F-84AF-6E8EF214A797}" srcOrd="0" destOrd="0" presId="urn:microsoft.com/office/officeart/2016/7/layout/RepeatingBendingProcessNew"/>
    <dgm:cxn modelId="{7D5AA0B1-F2FD-48E4-A31E-D95874BCBF69}" type="presParOf" srcId="{138D11AA-EE93-4100-BB58-D6FE13C47A93}" destId="{C3552E40-90F9-4876-9E39-B16F42106633}" srcOrd="0" destOrd="0" presId="urn:microsoft.com/office/officeart/2016/7/layout/RepeatingBendingProcessNew"/>
    <dgm:cxn modelId="{1D50EC7D-BCA1-49E0-B5D6-57F601971139}" type="presParOf" srcId="{138D11AA-EE93-4100-BB58-D6FE13C47A93}" destId="{7460E5F3-8735-4FA1-BD86-CCDD43BC7658}" srcOrd="1" destOrd="0" presId="urn:microsoft.com/office/officeart/2016/7/layout/RepeatingBendingProcessNew"/>
    <dgm:cxn modelId="{7E29CED4-C4A7-4E05-87C6-BD1432B35BBC}" type="presParOf" srcId="{7460E5F3-8735-4FA1-BD86-CCDD43BC7658}" destId="{799881BE-0289-4C6D-A79A-81797ED1FD7A}" srcOrd="0" destOrd="0" presId="urn:microsoft.com/office/officeart/2016/7/layout/RepeatingBendingProcessNew"/>
    <dgm:cxn modelId="{DBD1EAEA-D56D-4313-93EA-1444EB9FAD97}" type="presParOf" srcId="{138D11AA-EE93-4100-BB58-D6FE13C47A93}" destId="{49377C0C-4A48-437F-ACC5-F2D9DF0878F5}" srcOrd="2" destOrd="0" presId="urn:microsoft.com/office/officeart/2016/7/layout/RepeatingBendingProcessNew"/>
    <dgm:cxn modelId="{D3D5583E-5861-4564-B955-E203574E72FA}" type="presParOf" srcId="{138D11AA-EE93-4100-BB58-D6FE13C47A93}" destId="{879D0AAE-ECAD-4451-943E-47F21B90BA9B}" srcOrd="3" destOrd="0" presId="urn:microsoft.com/office/officeart/2016/7/layout/RepeatingBendingProcessNew"/>
    <dgm:cxn modelId="{34729F3F-EE1F-4BCB-BA25-25139E0A790C}" type="presParOf" srcId="{879D0AAE-ECAD-4451-943E-47F21B90BA9B}" destId="{8F028588-D927-480F-84E0-3E26ACBF0537}" srcOrd="0" destOrd="0" presId="urn:microsoft.com/office/officeart/2016/7/layout/RepeatingBendingProcessNew"/>
    <dgm:cxn modelId="{A8AA364C-B873-4BA4-8585-3B2908F84B8C}" type="presParOf" srcId="{138D11AA-EE93-4100-BB58-D6FE13C47A93}" destId="{84285885-2B7C-4364-9D02-D32B3EC63662}" srcOrd="4" destOrd="0" presId="urn:microsoft.com/office/officeart/2016/7/layout/RepeatingBendingProcessNew"/>
    <dgm:cxn modelId="{35282D36-1312-443C-9895-D106917BBE8E}" type="presParOf" srcId="{138D11AA-EE93-4100-BB58-D6FE13C47A93}" destId="{D1540D52-5DCB-4018-9850-9A2650A47EDF}" srcOrd="5" destOrd="0" presId="urn:microsoft.com/office/officeart/2016/7/layout/RepeatingBendingProcessNew"/>
    <dgm:cxn modelId="{E797DCF3-6105-46C3-AB1F-722F46422405}" type="presParOf" srcId="{D1540D52-5DCB-4018-9850-9A2650A47EDF}" destId="{825C5F0A-9E46-4137-9B16-45194CF19AC5}" srcOrd="0" destOrd="0" presId="urn:microsoft.com/office/officeart/2016/7/layout/RepeatingBendingProcessNew"/>
    <dgm:cxn modelId="{54E2CFBF-0451-4576-8B4B-F9046E113802}" type="presParOf" srcId="{138D11AA-EE93-4100-BB58-D6FE13C47A93}" destId="{3842DCCD-8832-472F-84AF-6E8EF214A797}" srcOrd="6" destOrd="0" presId="urn:microsoft.com/office/officeart/2016/7/layout/RepeatingBendingProcessNew"/>
    <dgm:cxn modelId="{A6743772-3B08-4BD8-9E85-541C45FECAD9}" type="presParOf" srcId="{138D11AA-EE93-4100-BB58-D6FE13C47A93}" destId="{C5905157-0CB1-4FA2-8638-C50C1D7206EA}" srcOrd="7" destOrd="0" presId="urn:microsoft.com/office/officeart/2016/7/layout/RepeatingBendingProcessNew"/>
    <dgm:cxn modelId="{4FD8BAEA-C231-4249-81B7-19CB55EC7D63}" type="presParOf" srcId="{C5905157-0CB1-4FA2-8638-C50C1D7206EA}" destId="{D535AE32-4267-4600-A86E-DA22BC97A1E0}" srcOrd="0" destOrd="0" presId="urn:microsoft.com/office/officeart/2016/7/layout/RepeatingBendingProcessNew"/>
    <dgm:cxn modelId="{407A118A-4EC7-4858-8C5B-9E6E849D460E}" type="presParOf" srcId="{138D11AA-EE93-4100-BB58-D6FE13C47A93}" destId="{23385EAB-9E2E-4E8E-94B0-D728AD5AA481}" srcOrd="8" destOrd="0" presId="urn:microsoft.com/office/officeart/2016/7/layout/RepeatingBendingProcessNew"/>
    <dgm:cxn modelId="{F4AE2093-F05A-4C9D-89D9-0E4D18A4A10E}" type="presParOf" srcId="{138D11AA-EE93-4100-BB58-D6FE13C47A93}" destId="{1C607C2E-9633-47FB-8BC9-6731C869C676}" srcOrd="9" destOrd="0" presId="urn:microsoft.com/office/officeart/2016/7/layout/RepeatingBendingProcessNew"/>
    <dgm:cxn modelId="{0A1D9CDD-1CB2-49D5-9F13-8236CFAEBB9B}" type="presParOf" srcId="{1C607C2E-9633-47FB-8BC9-6731C869C676}" destId="{3D9F9497-4A47-487A-A7E3-DE1F6F3CD3D5}" srcOrd="0" destOrd="0" presId="urn:microsoft.com/office/officeart/2016/7/layout/RepeatingBendingProcessNew"/>
    <dgm:cxn modelId="{BC489ED4-AA22-4E20-BC00-C90150A0CF55}" type="presParOf" srcId="{138D11AA-EE93-4100-BB58-D6FE13C47A93}" destId="{5CB901CB-1A6C-4079-8475-4DD73E4FB097}" srcOrd="10" destOrd="0" presId="urn:microsoft.com/office/officeart/2016/7/layout/RepeatingBendingProcessNew"/>
    <dgm:cxn modelId="{8C65F372-7371-4E0D-A85C-EB9210D93212}" type="presParOf" srcId="{138D11AA-EE93-4100-BB58-D6FE13C47A93}" destId="{97C3CCE2-EE81-4A83-8ECB-5AB12DB4C813}" srcOrd="11" destOrd="0" presId="urn:microsoft.com/office/officeart/2016/7/layout/RepeatingBendingProcessNew"/>
    <dgm:cxn modelId="{78165748-9B71-4545-9958-8ABDD940A4A4}" type="presParOf" srcId="{97C3CCE2-EE81-4A83-8ECB-5AB12DB4C813}" destId="{454F2842-673D-4055-8ED3-9E76673C9790}" srcOrd="0" destOrd="0" presId="urn:microsoft.com/office/officeart/2016/7/layout/RepeatingBendingProcessNew"/>
    <dgm:cxn modelId="{9B897482-21CD-4B48-A515-C533C643D834}" type="presParOf" srcId="{138D11AA-EE93-4100-BB58-D6FE13C47A93}" destId="{D062DB5B-74D6-418D-9493-CA42563451D9}" srcOrd="12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6CADE75-38F8-499A-96B8-36C426E87960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9DB5FD6-50FB-4C1F-BDC0-3BA2A8DD0801}">
      <dgm:prSet/>
      <dgm:spPr/>
      <dgm:t>
        <a:bodyPr/>
        <a:lstStyle/>
        <a:p>
          <a:r>
            <a:rPr lang="hr-HR"/>
            <a:t>Aktivnosti koje utječu na zdravstvenu ispravnost hrane</a:t>
          </a:r>
          <a:endParaRPr lang="en-US"/>
        </a:p>
      </dgm:t>
    </dgm:pt>
    <dgm:pt modelId="{32B2B3F9-3063-490B-AB7C-9D049C508CA3}" type="parTrans" cxnId="{ACFB2E7D-1C84-40BF-91A6-42571F374509}">
      <dgm:prSet/>
      <dgm:spPr/>
      <dgm:t>
        <a:bodyPr/>
        <a:lstStyle/>
        <a:p>
          <a:endParaRPr lang="en-US"/>
        </a:p>
      </dgm:t>
    </dgm:pt>
    <dgm:pt modelId="{37D46069-F7A6-4A87-9894-DC81DF80A805}" type="sibTrans" cxnId="{ACFB2E7D-1C84-40BF-91A6-42571F374509}">
      <dgm:prSet/>
      <dgm:spPr/>
      <dgm:t>
        <a:bodyPr/>
        <a:lstStyle/>
        <a:p>
          <a:endParaRPr lang="en-US"/>
        </a:p>
      </dgm:t>
    </dgm:pt>
    <dgm:pt modelId="{B5D49AE3-78B3-4EFA-9D3D-2BE5DE37CE65}">
      <dgm:prSet/>
      <dgm:spPr/>
      <dgm:t>
        <a:bodyPr/>
        <a:lstStyle/>
        <a:p>
          <a:r>
            <a:rPr lang="hr-HR" dirty="0"/>
            <a:t>1. </a:t>
          </a:r>
          <a:r>
            <a:rPr lang="hr-HR"/>
            <a:t>Dobra higijenska praksa(DHP)</a:t>
          </a:r>
          <a:endParaRPr lang="en-US" dirty="0"/>
        </a:p>
      </dgm:t>
    </dgm:pt>
    <dgm:pt modelId="{B13F9B7B-7477-4742-A179-F2913EFA28C0}" type="parTrans" cxnId="{D3021019-8701-49FD-9400-C4E2C9FA6EFC}">
      <dgm:prSet/>
      <dgm:spPr/>
      <dgm:t>
        <a:bodyPr/>
        <a:lstStyle/>
        <a:p>
          <a:endParaRPr lang="en-US"/>
        </a:p>
      </dgm:t>
    </dgm:pt>
    <dgm:pt modelId="{0D71FFDB-6384-48E6-B4BF-7B188DCD113F}" type="sibTrans" cxnId="{D3021019-8701-49FD-9400-C4E2C9FA6EFC}">
      <dgm:prSet/>
      <dgm:spPr/>
      <dgm:t>
        <a:bodyPr/>
        <a:lstStyle/>
        <a:p>
          <a:endParaRPr lang="en-US"/>
        </a:p>
      </dgm:t>
    </dgm:pt>
    <dgm:pt modelId="{2B240F04-F88E-4B0F-B12F-6BB39111EABD}">
      <dgm:prSet/>
      <dgm:spPr/>
      <dgm:t>
        <a:bodyPr/>
        <a:lstStyle/>
        <a:p>
          <a:r>
            <a:rPr lang="hr-HR"/>
            <a:t>2. Dobra proizvođačka praksa(DPP)</a:t>
          </a:r>
          <a:endParaRPr lang="en-US"/>
        </a:p>
      </dgm:t>
    </dgm:pt>
    <dgm:pt modelId="{7DE0B737-5B29-4509-9E4D-D3DB5E7184B7}" type="parTrans" cxnId="{8C685D98-3AAD-4B14-9CDE-5E4C82C02983}">
      <dgm:prSet/>
      <dgm:spPr/>
      <dgm:t>
        <a:bodyPr/>
        <a:lstStyle/>
        <a:p>
          <a:endParaRPr lang="en-US"/>
        </a:p>
      </dgm:t>
    </dgm:pt>
    <dgm:pt modelId="{B49A7205-B5C7-4A30-B8B6-358FE251AC1B}" type="sibTrans" cxnId="{8C685D98-3AAD-4B14-9CDE-5E4C82C02983}">
      <dgm:prSet/>
      <dgm:spPr/>
      <dgm:t>
        <a:bodyPr/>
        <a:lstStyle/>
        <a:p>
          <a:endParaRPr lang="en-US"/>
        </a:p>
      </dgm:t>
    </dgm:pt>
    <dgm:pt modelId="{03BA9FE8-2A82-40B9-9AEF-07683ABBA8F3}">
      <dgm:prSet/>
      <dgm:spPr/>
      <dgm:t>
        <a:bodyPr/>
        <a:lstStyle/>
        <a:p>
          <a:r>
            <a:rPr lang="hr-HR"/>
            <a:t>3. Standardni operativni postupci(SOP)</a:t>
          </a:r>
          <a:endParaRPr lang="en-US"/>
        </a:p>
      </dgm:t>
    </dgm:pt>
    <dgm:pt modelId="{1A982FF2-EDFF-4495-A4AA-8EC4C011D467}" type="parTrans" cxnId="{9F1E775B-DFB7-41D5-9698-84E50453C22E}">
      <dgm:prSet/>
      <dgm:spPr/>
      <dgm:t>
        <a:bodyPr/>
        <a:lstStyle/>
        <a:p>
          <a:endParaRPr lang="en-US"/>
        </a:p>
      </dgm:t>
    </dgm:pt>
    <dgm:pt modelId="{CE647FD2-F92A-4873-938F-969B41658938}" type="sibTrans" cxnId="{9F1E775B-DFB7-41D5-9698-84E50453C22E}">
      <dgm:prSet/>
      <dgm:spPr/>
      <dgm:t>
        <a:bodyPr/>
        <a:lstStyle/>
        <a:p>
          <a:endParaRPr lang="en-US"/>
        </a:p>
      </dgm:t>
    </dgm:pt>
    <dgm:pt modelId="{C90F1D84-3A80-4073-B50F-1A7501E58BAE}">
      <dgm:prSet/>
      <dgm:spPr/>
      <dgm:t>
        <a:bodyPr/>
        <a:lstStyle/>
        <a:p>
          <a:r>
            <a:rPr lang="hr-HR"/>
            <a:t>4. Standardni sanitarski operativni postupci(SSOP)</a:t>
          </a:r>
          <a:endParaRPr lang="en-US"/>
        </a:p>
      </dgm:t>
    </dgm:pt>
    <dgm:pt modelId="{A36D9CAB-45BE-4C31-8595-2E61AF00827D}" type="parTrans" cxnId="{911BC457-5469-4DC8-AF95-18D6039CA0C1}">
      <dgm:prSet/>
      <dgm:spPr/>
      <dgm:t>
        <a:bodyPr/>
        <a:lstStyle/>
        <a:p>
          <a:endParaRPr lang="en-US"/>
        </a:p>
      </dgm:t>
    </dgm:pt>
    <dgm:pt modelId="{AD629DD3-47F8-43FF-9847-122CF7F17759}" type="sibTrans" cxnId="{911BC457-5469-4DC8-AF95-18D6039CA0C1}">
      <dgm:prSet/>
      <dgm:spPr/>
      <dgm:t>
        <a:bodyPr/>
        <a:lstStyle/>
        <a:p>
          <a:endParaRPr lang="en-US"/>
        </a:p>
      </dgm:t>
    </dgm:pt>
    <dgm:pt modelId="{B727C3BC-8AA4-489A-8CF9-3A1F1204BE56}" type="pres">
      <dgm:prSet presAssocID="{56CADE75-38F8-499A-96B8-36C426E87960}" presName="outerComposite" presStyleCnt="0">
        <dgm:presLayoutVars>
          <dgm:chMax val="5"/>
          <dgm:dir/>
          <dgm:resizeHandles val="exact"/>
        </dgm:presLayoutVars>
      </dgm:prSet>
      <dgm:spPr/>
    </dgm:pt>
    <dgm:pt modelId="{5DBE130A-D094-44DF-937D-472CA2C0D986}" type="pres">
      <dgm:prSet presAssocID="{56CADE75-38F8-499A-96B8-36C426E87960}" presName="dummyMaxCanvas" presStyleCnt="0">
        <dgm:presLayoutVars/>
      </dgm:prSet>
      <dgm:spPr/>
    </dgm:pt>
    <dgm:pt modelId="{1BB57BBF-A6D2-43D0-811B-366B32A342A1}" type="pres">
      <dgm:prSet presAssocID="{56CADE75-38F8-499A-96B8-36C426E87960}" presName="FiveNodes_1" presStyleLbl="node1" presStyleIdx="0" presStyleCnt="5">
        <dgm:presLayoutVars>
          <dgm:bulletEnabled val="1"/>
        </dgm:presLayoutVars>
      </dgm:prSet>
      <dgm:spPr/>
    </dgm:pt>
    <dgm:pt modelId="{1F13FD0B-62D7-4945-8C30-B64C67712171}" type="pres">
      <dgm:prSet presAssocID="{56CADE75-38F8-499A-96B8-36C426E87960}" presName="FiveNodes_2" presStyleLbl="node1" presStyleIdx="1" presStyleCnt="5">
        <dgm:presLayoutVars>
          <dgm:bulletEnabled val="1"/>
        </dgm:presLayoutVars>
      </dgm:prSet>
      <dgm:spPr/>
    </dgm:pt>
    <dgm:pt modelId="{0774F7D9-84EA-40E3-84A3-30AA4EEDC284}" type="pres">
      <dgm:prSet presAssocID="{56CADE75-38F8-499A-96B8-36C426E87960}" presName="FiveNodes_3" presStyleLbl="node1" presStyleIdx="2" presStyleCnt="5">
        <dgm:presLayoutVars>
          <dgm:bulletEnabled val="1"/>
        </dgm:presLayoutVars>
      </dgm:prSet>
      <dgm:spPr/>
    </dgm:pt>
    <dgm:pt modelId="{F0BEB6E3-4DFB-47A3-8A84-2D48B69D50F4}" type="pres">
      <dgm:prSet presAssocID="{56CADE75-38F8-499A-96B8-36C426E87960}" presName="FiveNodes_4" presStyleLbl="node1" presStyleIdx="3" presStyleCnt="5">
        <dgm:presLayoutVars>
          <dgm:bulletEnabled val="1"/>
        </dgm:presLayoutVars>
      </dgm:prSet>
      <dgm:spPr/>
    </dgm:pt>
    <dgm:pt modelId="{E567C150-ED6B-4175-8F9D-ACCBFB450CFE}" type="pres">
      <dgm:prSet presAssocID="{56CADE75-38F8-499A-96B8-36C426E87960}" presName="FiveNodes_5" presStyleLbl="node1" presStyleIdx="4" presStyleCnt="5">
        <dgm:presLayoutVars>
          <dgm:bulletEnabled val="1"/>
        </dgm:presLayoutVars>
      </dgm:prSet>
      <dgm:spPr/>
    </dgm:pt>
    <dgm:pt modelId="{4A1DBD5D-963B-45F3-A1E3-F4C3B335F76A}" type="pres">
      <dgm:prSet presAssocID="{56CADE75-38F8-499A-96B8-36C426E87960}" presName="FiveConn_1-2" presStyleLbl="fgAccFollowNode1" presStyleIdx="0" presStyleCnt="4">
        <dgm:presLayoutVars>
          <dgm:bulletEnabled val="1"/>
        </dgm:presLayoutVars>
      </dgm:prSet>
      <dgm:spPr/>
    </dgm:pt>
    <dgm:pt modelId="{5B59BC4F-D261-4B6A-A9FB-6122C2EBDD93}" type="pres">
      <dgm:prSet presAssocID="{56CADE75-38F8-499A-96B8-36C426E87960}" presName="FiveConn_2-3" presStyleLbl="fgAccFollowNode1" presStyleIdx="1" presStyleCnt="4">
        <dgm:presLayoutVars>
          <dgm:bulletEnabled val="1"/>
        </dgm:presLayoutVars>
      </dgm:prSet>
      <dgm:spPr/>
    </dgm:pt>
    <dgm:pt modelId="{738B3683-8993-4E49-AD98-69A40696D231}" type="pres">
      <dgm:prSet presAssocID="{56CADE75-38F8-499A-96B8-36C426E87960}" presName="FiveConn_3-4" presStyleLbl="fgAccFollowNode1" presStyleIdx="2" presStyleCnt="4">
        <dgm:presLayoutVars>
          <dgm:bulletEnabled val="1"/>
        </dgm:presLayoutVars>
      </dgm:prSet>
      <dgm:spPr/>
    </dgm:pt>
    <dgm:pt modelId="{92E4693F-D65D-4A5E-8281-323678E66F6F}" type="pres">
      <dgm:prSet presAssocID="{56CADE75-38F8-499A-96B8-36C426E87960}" presName="FiveConn_4-5" presStyleLbl="fgAccFollowNode1" presStyleIdx="3" presStyleCnt="4">
        <dgm:presLayoutVars>
          <dgm:bulletEnabled val="1"/>
        </dgm:presLayoutVars>
      </dgm:prSet>
      <dgm:spPr/>
    </dgm:pt>
    <dgm:pt modelId="{89825AE9-9551-4E1A-9DC8-5D0A696173E6}" type="pres">
      <dgm:prSet presAssocID="{56CADE75-38F8-499A-96B8-36C426E87960}" presName="FiveNodes_1_text" presStyleLbl="node1" presStyleIdx="4" presStyleCnt="5">
        <dgm:presLayoutVars>
          <dgm:bulletEnabled val="1"/>
        </dgm:presLayoutVars>
      </dgm:prSet>
      <dgm:spPr/>
    </dgm:pt>
    <dgm:pt modelId="{8FB983E4-38A3-47FC-98C1-2B8FB011E785}" type="pres">
      <dgm:prSet presAssocID="{56CADE75-38F8-499A-96B8-36C426E87960}" presName="FiveNodes_2_text" presStyleLbl="node1" presStyleIdx="4" presStyleCnt="5">
        <dgm:presLayoutVars>
          <dgm:bulletEnabled val="1"/>
        </dgm:presLayoutVars>
      </dgm:prSet>
      <dgm:spPr/>
    </dgm:pt>
    <dgm:pt modelId="{99EEC59D-179A-4541-A97F-F88A54223B68}" type="pres">
      <dgm:prSet presAssocID="{56CADE75-38F8-499A-96B8-36C426E87960}" presName="FiveNodes_3_text" presStyleLbl="node1" presStyleIdx="4" presStyleCnt="5">
        <dgm:presLayoutVars>
          <dgm:bulletEnabled val="1"/>
        </dgm:presLayoutVars>
      </dgm:prSet>
      <dgm:spPr/>
    </dgm:pt>
    <dgm:pt modelId="{CBBB60B5-A494-42D3-B20D-20EEB3503C0D}" type="pres">
      <dgm:prSet presAssocID="{56CADE75-38F8-499A-96B8-36C426E87960}" presName="FiveNodes_4_text" presStyleLbl="node1" presStyleIdx="4" presStyleCnt="5">
        <dgm:presLayoutVars>
          <dgm:bulletEnabled val="1"/>
        </dgm:presLayoutVars>
      </dgm:prSet>
      <dgm:spPr/>
    </dgm:pt>
    <dgm:pt modelId="{B3684DC3-1677-4283-8358-76F5BE85573B}" type="pres">
      <dgm:prSet presAssocID="{56CADE75-38F8-499A-96B8-36C426E87960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D0B0FA01-517D-40F7-8777-82208FA606A5}" type="presOf" srcId="{49DB5FD6-50FB-4C1F-BDC0-3BA2A8DD0801}" destId="{89825AE9-9551-4E1A-9DC8-5D0A696173E6}" srcOrd="1" destOrd="0" presId="urn:microsoft.com/office/officeart/2005/8/layout/vProcess5"/>
    <dgm:cxn modelId="{C23B1E15-E10C-4706-9427-3134D96D81A2}" type="presOf" srcId="{03BA9FE8-2A82-40B9-9AEF-07683ABBA8F3}" destId="{CBBB60B5-A494-42D3-B20D-20EEB3503C0D}" srcOrd="1" destOrd="0" presId="urn:microsoft.com/office/officeart/2005/8/layout/vProcess5"/>
    <dgm:cxn modelId="{D3021019-8701-49FD-9400-C4E2C9FA6EFC}" srcId="{56CADE75-38F8-499A-96B8-36C426E87960}" destId="{B5D49AE3-78B3-4EFA-9D3D-2BE5DE37CE65}" srcOrd="1" destOrd="0" parTransId="{B13F9B7B-7477-4742-A179-F2913EFA28C0}" sibTransId="{0D71FFDB-6384-48E6-B4BF-7B188DCD113F}"/>
    <dgm:cxn modelId="{9F1E775B-DFB7-41D5-9698-84E50453C22E}" srcId="{56CADE75-38F8-499A-96B8-36C426E87960}" destId="{03BA9FE8-2A82-40B9-9AEF-07683ABBA8F3}" srcOrd="3" destOrd="0" parTransId="{1A982FF2-EDFF-4495-A4AA-8EC4C011D467}" sibTransId="{CE647FD2-F92A-4873-938F-969B41658938}"/>
    <dgm:cxn modelId="{6E76126D-51B2-4355-9D7F-AD004961E4B8}" type="presOf" srcId="{C90F1D84-3A80-4073-B50F-1A7501E58BAE}" destId="{B3684DC3-1677-4283-8358-76F5BE85573B}" srcOrd="1" destOrd="0" presId="urn:microsoft.com/office/officeart/2005/8/layout/vProcess5"/>
    <dgm:cxn modelId="{F08C7076-E7AD-452F-B2E9-28F696D0D8AC}" type="presOf" srcId="{2B240F04-F88E-4B0F-B12F-6BB39111EABD}" destId="{99EEC59D-179A-4541-A97F-F88A54223B68}" srcOrd="1" destOrd="0" presId="urn:microsoft.com/office/officeart/2005/8/layout/vProcess5"/>
    <dgm:cxn modelId="{911BC457-5469-4DC8-AF95-18D6039CA0C1}" srcId="{56CADE75-38F8-499A-96B8-36C426E87960}" destId="{C90F1D84-3A80-4073-B50F-1A7501E58BAE}" srcOrd="4" destOrd="0" parTransId="{A36D9CAB-45BE-4C31-8595-2E61AF00827D}" sibTransId="{AD629DD3-47F8-43FF-9847-122CF7F17759}"/>
    <dgm:cxn modelId="{BC80705A-F629-4097-A792-7D8C924C2AAE}" type="presOf" srcId="{B5D49AE3-78B3-4EFA-9D3D-2BE5DE37CE65}" destId="{1F13FD0B-62D7-4945-8C30-B64C67712171}" srcOrd="0" destOrd="0" presId="urn:microsoft.com/office/officeart/2005/8/layout/vProcess5"/>
    <dgm:cxn modelId="{ACFB2E7D-1C84-40BF-91A6-42571F374509}" srcId="{56CADE75-38F8-499A-96B8-36C426E87960}" destId="{49DB5FD6-50FB-4C1F-BDC0-3BA2A8DD0801}" srcOrd="0" destOrd="0" parTransId="{32B2B3F9-3063-490B-AB7C-9D049C508CA3}" sibTransId="{37D46069-F7A6-4A87-9894-DC81DF80A805}"/>
    <dgm:cxn modelId="{59B2E68F-DA6B-49FE-81EB-5F958D827D55}" type="presOf" srcId="{0D71FFDB-6384-48E6-B4BF-7B188DCD113F}" destId="{5B59BC4F-D261-4B6A-A9FB-6122C2EBDD93}" srcOrd="0" destOrd="0" presId="urn:microsoft.com/office/officeart/2005/8/layout/vProcess5"/>
    <dgm:cxn modelId="{8C685D98-3AAD-4B14-9CDE-5E4C82C02983}" srcId="{56CADE75-38F8-499A-96B8-36C426E87960}" destId="{2B240F04-F88E-4B0F-B12F-6BB39111EABD}" srcOrd="2" destOrd="0" parTransId="{7DE0B737-5B29-4509-9E4D-D3DB5E7184B7}" sibTransId="{B49A7205-B5C7-4A30-B8B6-358FE251AC1B}"/>
    <dgm:cxn modelId="{6925259A-940C-4281-A052-931FF2D00D7C}" type="presOf" srcId="{37D46069-F7A6-4A87-9894-DC81DF80A805}" destId="{4A1DBD5D-963B-45F3-A1E3-F4C3B335F76A}" srcOrd="0" destOrd="0" presId="urn:microsoft.com/office/officeart/2005/8/layout/vProcess5"/>
    <dgm:cxn modelId="{117347B1-33E5-407A-9932-2B6EF74A7F18}" type="presOf" srcId="{B5D49AE3-78B3-4EFA-9D3D-2BE5DE37CE65}" destId="{8FB983E4-38A3-47FC-98C1-2B8FB011E785}" srcOrd="1" destOrd="0" presId="urn:microsoft.com/office/officeart/2005/8/layout/vProcess5"/>
    <dgm:cxn modelId="{F9785AB2-C6A9-4A9D-AB84-9FC6DBF0C352}" type="presOf" srcId="{B49A7205-B5C7-4A30-B8B6-358FE251AC1B}" destId="{738B3683-8993-4E49-AD98-69A40696D231}" srcOrd="0" destOrd="0" presId="urn:microsoft.com/office/officeart/2005/8/layout/vProcess5"/>
    <dgm:cxn modelId="{D55199B8-09F0-4028-88FA-4D8CE7D22E2A}" type="presOf" srcId="{CE647FD2-F92A-4873-938F-969B41658938}" destId="{92E4693F-D65D-4A5E-8281-323678E66F6F}" srcOrd="0" destOrd="0" presId="urn:microsoft.com/office/officeart/2005/8/layout/vProcess5"/>
    <dgm:cxn modelId="{6D07AEBE-4EAF-472C-B008-D1AEF84C8920}" type="presOf" srcId="{C90F1D84-3A80-4073-B50F-1A7501E58BAE}" destId="{E567C150-ED6B-4175-8F9D-ACCBFB450CFE}" srcOrd="0" destOrd="0" presId="urn:microsoft.com/office/officeart/2005/8/layout/vProcess5"/>
    <dgm:cxn modelId="{2635FAD6-88AE-4F46-9053-B191940BC164}" type="presOf" srcId="{49DB5FD6-50FB-4C1F-BDC0-3BA2A8DD0801}" destId="{1BB57BBF-A6D2-43D0-811B-366B32A342A1}" srcOrd="0" destOrd="0" presId="urn:microsoft.com/office/officeart/2005/8/layout/vProcess5"/>
    <dgm:cxn modelId="{99749EEE-F041-41B5-AEE2-E5F7B72BEE2A}" type="presOf" srcId="{56CADE75-38F8-499A-96B8-36C426E87960}" destId="{B727C3BC-8AA4-489A-8CF9-3A1F1204BE56}" srcOrd="0" destOrd="0" presId="urn:microsoft.com/office/officeart/2005/8/layout/vProcess5"/>
    <dgm:cxn modelId="{39A47CF5-7B71-448A-AE31-2F796D1DFD80}" type="presOf" srcId="{03BA9FE8-2A82-40B9-9AEF-07683ABBA8F3}" destId="{F0BEB6E3-4DFB-47A3-8A84-2D48B69D50F4}" srcOrd="0" destOrd="0" presId="urn:microsoft.com/office/officeart/2005/8/layout/vProcess5"/>
    <dgm:cxn modelId="{E0F7B7F6-AB7E-4383-B7CD-4F3DCCBE4FB8}" type="presOf" srcId="{2B240F04-F88E-4B0F-B12F-6BB39111EABD}" destId="{0774F7D9-84EA-40E3-84A3-30AA4EEDC284}" srcOrd="0" destOrd="0" presId="urn:microsoft.com/office/officeart/2005/8/layout/vProcess5"/>
    <dgm:cxn modelId="{EB3D9B71-9FC2-4C8A-B15B-429EDD5D0BA4}" type="presParOf" srcId="{B727C3BC-8AA4-489A-8CF9-3A1F1204BE56}" destId="{5DBE130A-D094-44DF-937D-472CA2C0D986}" srcOrd="0" destOrd="0" presId="urn:microsoft.com/office/officeart/2005/8/layout/vProcess5"/>
    <dgm:cxn modelId="{92483596-9255-4701-A63C-3932D835D0F3}" type="presParOf" srcId="{B727C3BC-8AA4-489A-8CF9-3A1F1204BE56}" destId="{1BB57BBF-A6D2-43D0-811B-366B32A342A1}" srcOrd="1" destOrd="0" presId="urn:microsoft.com/office/officeart/2005/8/layout/vProcess5"/>
    <dgm:cxn modelId="{2F383275-1903-4882-8D66-DC51BAFC012C}" type="presParOf" srcId="{B727C3BC-8AA4-489A-8CF9-3A1F1204BE56}" destId="{1F13FD0B-62D7-4945-8C30-B64C67712171}" srcOrd="2" destOrd="0" presId="urn:microsoft.com/office/officeart/2005/8/layout/vProcess5"/>
    <dgm:cxn modelId="{C6796F9B-71F9-48D5-A0E9-2B52845AA265}" type="presParOf" srcId="{B727C3BC-8AA4-489A-8CF9-3A1F1204BE56}" destId="{0774F7D9-84EA-40E3-84A3-30AA4EEDC284}" srcOrd="3" destOrd="0" presId="urn:microsoft.com/office/officeart/2005/8/layout/vProcess5"/>
    <dgm:cxn modelId="{4051FCBB-780A-46AB-84B1-7685497FBEAB}" type="presParOf" srcId="{B727C3BC-8AA4-489A-8CF9-3A1F1204BE56}" destId="{F0BEB6E3-4DFB-47A3-8A84-2D48B69D50F4}" srcOrd="4" destOrd="0" presId="urn:microsoft.com/office/officeart/2005/8/layout/vProcess5"/>
    <dgm:cxn modelId="{4AC1BDE5-D7FF-47D3-B6A8-61A146120619}" type="presParOf" srcId="{B727C3BC-8AA4-489A-8CF9-3A1F1204BE56}" destId="{E567C150-ED6B-4175-8F9D-ACCBFB450CFE}" srcOrd="5" destOrd="0" presId="urn:microsoft.com/office/officeart/2005/8/layout/vProcess5"/>
    <dgm:cxn modelId="{70BFCD7D-92CE-4E24-9A3D-43092B3FEF2F}" type="presParOf" srcId="{B727C3BC-8AA4-489A-8CF9-3A1F1204BE56}" destId="{4A1DBD5D-963B-45F3-A1E3-F4C3B335F76A}" srcOrd="6" destOrd="0" presId="urn:microsoft.com/office/officeart/2005/8/layout/vProcess5"/>
    <dgm:cxn modelId="{BAEFE73E-81DB-4357-A931-19571323F6A6}" type="presParOf" srcId="{B727C3BC-8AA4-489A-8CF9-3A1F1204BE56}" destId="{5B59BC4F-D261-4B6A-A9FB-6122C2EBDD93}" srcOrd="7" destOrd="0" presId="urn:microsoft.com/office/officeart/2005/8/layout/vProcess5"/>
    <dgm:cxn modelId="{8B28A9EC-DFB2-48B3-A6BF-35FAC6F42C9A}" type="presParOf" srcId="{B727C3BC-8AA4-489A-8CF9-3A1F1204BE56}" destId="{738B3683-8993-4E49-AD98-69A40696D231}" srcOrd="8" destOrd="0" presId="urn:microsoft.com/office/officeart/2005/8/layout/vProcess5"/>
    <dgm:cxn modelId="{B4ABDD7B-B5B5-4B8D-955E-4C6E00B3811A}" type="presParOf" srcId="{B727C3BC-8AA4-489A-8CF9-3A1F1204BE56}" destId="{92E4693F-D65D-4A5E-8281-323678E66F6F}" srcOrd="9" destOrd="0" presId="urn:microsoft.com/office/officeart/2005/8/layout/vProcess5"/>
    <dgm:cxn modelId="{CA4AADF0-AACD-424E-8C06-A99180098106}" type="presParOf" srcId="{B727C3BC-8AA4-489A-8CF9-3A1F1204BE56}" destId="{89825AE9-9551-4E1A-9DC8-5D0A696173E6}" srcOrd="10" destOrd="0" presId="urn:microsoft.com/office/officeart/2005/8/layout/vProcess5"/>
    <dgm:cxn modelId="{7129F2D9-51E5-4476-AAC0-C633286D0D3B}" type="presParOf" srcId="{B727C3BC-8AA4-489A-8CF9-3A1F1204BE56}" destId="{8FB983E4-38A3-47FC-98C1-2B8FB011E785}" srcOrd="11" destOrd="0" presId="urn:microsoft.com/office/officeart/2005/8/layout/vProcess5"/>
    <dgm:cxn modelId="{39200232-C1C2-4981-B792-10569F371BD8}" type="presParOf" srcId="{B727C3BC-8AA4-489A-8CF9-3A1F1204BE56}" destId="{99EEC59D-179A-4541-A97F-F88A54223B68}" srcOrd="12" destOrd="0" presId="urn:microsoft.com/office/officeart/2005/8/layout/vProcess5"/>
    <dgm:cxn modelId="{D2B85E28-2B9F-4432-803A-D7E03F1C9D91}" type="presParOf" srcId="{B727C3BC-8AA4-489A-8CF9-3A1F1204BE56}" destId="{CBBB60B5-A494-42D3-B20D-20EEB3503C0D}" srcOrd="13" destOrd="0" presId="urn:microsoft.com/office/officeart/2005/8/layout/vProcess5"/>
    <dgm:cxn modelId="{8EABE7D7-51E8-4D41-B47C-23D333D2ED93}" type="presParOf" srcId="{B727C3BC-8AA4-489A-8CF9-3A1F1204BE56}" destId="{B3684DC3-1677-4283-8358-76F5BE85573B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60E5F3-8735-4FA1-BD86-CCDD43BC7658}">
      <dsp:nvSpPr>
        <dsp:cNvPr id="0" name=""/>
        <dsp:cNvSpPr/>
      </dsp:nvSpPr>
      <dsp:spPr>
        <a:xfrm>
          <a:off x="1573362" y="715744"/>
          <a:ext cx="33011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30118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729403" y="759659"/>
        <a:ext cx="18035" cy="3610"/>
      </dsp:txXfrm>
    </dsp:sp>
    <dsp:sp modelId="{C3552E40-90F9-4876-9E39-B16F42106633}">
      <dsp:nvSpPr>
        <dsp:cNvPr id="0" name=""/>
        <dsp:cNvSpPr/>
      </dsp:nvSpPr>
      <dsp:spPr>
        <a:xfrm>
          <a:off x="6822" y="290963"/>
          <a:ext cx="1568339" cy="9410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850" tIns="80668" rIns="76850" bIns="806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200" kern="1200"/>
            <a:t>Provjera na licu mjesta</a:t>
          </a:r>
        </a:p>
      </dsp:txBody>
      <dsp:txXfrm>
        <a:off x="6822" y="290963"/>
        <a:ext cx="1568339" cy="941003"/>
      </dsp:txXfrm>
    </dsp:sp>
    <dsp:sp modelId="{879D0AAE-ECAD-4451-943E-47F21B90BA9B}">
      <dsp:nvSpPr>
        <dsp:cNvPr id="0" name=""/>
        <dsp:cNvSpPr/>
      </dsp:nvSpPr>
      <dsp:spPr>
        <a:xfrm>
          <a:off x="3502420" y="715744"/>
          <a:ext cx="33011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30118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658461" y="759659"/>
        <a:ext cx="18035" cy="3610"/>
      </dsp:txXfrm>
    </dsp:sp>
    <dsp:sp modelId="{49377C0C-4A48-437F-ACC5-F2D9DF0878F5}">
      <dsp:nvSpPr>
        <dsp:cNvPr id="0" name=""/>
        <dsp:cNvSpPr/>
      </dsp:nvSpPr>
      <dsp:spPr>
        <a:xfrm>
          <a:off x="1935880" y="290963"/>
          <a:ext cx="1568339" cy="9410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850" tIns="80668" rIns="76850" bIns="806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200" kern="1200"/>
            <a:t>Testiranje je sporije</a:t>
          </a:r>
          <a:endParaRPr lang="en-US" sz="1200" kern="1200"/>
        </a:p>
      </dsp:txBody>
      <dsp:txXfrm>
        <a:off x="1935880" y="290963"/>
        <a:ext cx="1568339" cy="941003"/>
      </dsp:txXfrm>
    </dsp:sp>
    <dsp:sp modelId="{D1540D52-5DCB-4018-9850-9A2650A47EDF}">
      <dsp:nvSpPr>
        <dsp:cNvPr id="0" name=""/>
        <dsp:cNvSpPr/>
      </dsp:nvSpPr>
      <dsp:spPr>
        <a:xfrm>
          <a:off x="790992" y="1230166"/>
          <a:ext cx="3858115" cy="330118"/>
        </a:xfrm>
        <a:custGeom>
          <a:avLst/>
          <a:gdLst/>
          <a:ahLst/>
          <a:cxnLst/>
          <a:rect l="0" t="0" r="0" b="0"/>
          <a:pathLst>
            <a:path>
              <a:moveTo>
                <a:pt x="3858115" y="0"/>
              </a:moveTo>
              <a:lnTo>
                <a:pt x="3858115" y="182159"/>
              </a:lnTo>
              <a:lnTo>
                <a:pt x="0" y="182159"/>
              </a:lnTo>
              <a:lnTo>
                <a:pt x="0" y="330118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623176" y="1393420"/>
        <a:ext cx="193747" cy="3610"/>
      </dsp:txXfrm>
    </dsp:sp>
    <dsp:sp modelId="{84285885-2B7C-4364-9D02-D32B3EC63662}">
      <dsp:nvSpPr>
        <dsp:cNvPr id="0" name=""/>
        <dsp:cNvSpPr/>
      </dsp:nvSpPr>
      <dsp:spPr>
        <a:xfrm>
          <a:off x="3864938" y="290963"/>
          <a:ext cx="1568339" cy="9410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850" tIns="80668" rIns="76850" bIns="806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200" kern="1200"/>
            <a:t>Troškovi uzorkovanja i analize viši</a:t>
          </a:r>
          <a:endParaRPr lang="en-US" sz="1200" kern="1200"/>
        </a:p>
      </dsp:txBody>
      <dsp:txXfrm>
        <a:off x="3864938" y="290963"/>
        <a:ext cx="1568339" cy="941003"/>
      </dsp:txXfrm>
    </dsp:sp>
    <dsp:sp modelId="{C5905157-0CB1-4FA2-8638-C50C1D7206EA}">
      <dsp:nvSpPr>
        <dsp:cNvPr id="0" name=""/>
        <dsp:cNvSpPr/>
      </dsp:nvSpPr>
      <dsp:spPr>
        <a:xfrm>
          <a:off x="1573362" y="2017467"/>
          <a:ext cx="33011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30118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729403" y="2061381"/>
        <a:ext cx="18035" cy="3610"/>
      </dsp:txXfrm>
    </dsp:sp>
    <dsp:sp modelId="{3842DCCD-8832-472F-84AF-6E8EF214A797}">
      <dsp:nvSpPr>
        <dsp:cNvPr id="0" name=""/>
        <dsp:cNvSpPr/>
      </dsp:nvSpPr>
      <dsp:spPr>
        <a:xfrm>
          <a:off x="6822" y="1592685"/>
          <a:ext cx="1568339" cy="9410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850" tIns="80668" rIns="76850" bIns="806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200" kern="1200"/>
            <a:t>Pristup nije preventivan</a:t>
          </a:r>
          <a:endParaRPr lang="en-US" sz="1200" kern="1200"/>
        </a:p>
      </dsp:txBody>
      <dsp:txXfrm>
        <a:off x="6822" y="1592685"/>
        <a:ext cx="1568339" cy="941003"/>
      </dsp:txXfrm>
    </dsp:sp>
    <dsp:sp modelId="{1C607C2E-9633-47FB-8BC9-6731C869C676}">
      <dsp:nvSpPr>
        <dsp:cNvPr id="0" name=""/>
        <dsp:cNvSpPr/>
      </dsp:nvSpPr>
      <dsp:spPr>
        <a:xfrm>
          <a:off x="3502420" y="2017467"/>
          <a:ext cx="33011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30118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658461" y="2061381"/>
        <a:ext cx="18035" cy="3610"/>
      </dsp:txXfrm>
    </dsp:sp>
    <dsp:sp modelId="{23385EAB-9E2E-4E8E-94B0-D728AD5AA481}">
      <dsp:nvSpPr>
        <dsp:cNvPr id="0" name=""/>
        <dsp:cNvSpPr/>
      </dsp:nvSpPr>
      <dsp:spPr>
        <a:xfrm>
          <a:off x="1935880" y="1592685"/>
          <a:ext cx="1568339" cy="9410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850" tIns="80668" rIns="76850" bIns="806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200" kern="1200"/>
            <a:t>Neobuhvaća cijeli proizvodni lanac</a:t>
          </a:r>
          <a:endParaRPr lang="en-US" sz="1200" kern="1200"/>
        </a:p>
      </dsp:txBody>
      <dsp:txXfrm>
        <a:off x="1935880" y="1592685"/>
        <a:ext cx="1568339" cy="941003"/>
      </dsp:txXfrm>
    </dsp:sp>
    <dsp:sp modelId="{97C3CCE2-EE81-4A83-8ECB-5AB12DB4C813}">
      <dsp:nvSpPr>
        <dsp:cNvPr id="0" name=""/>
        <dsp:cNvSpPr/>
      </dsp:nvSpPr>
      <dsp:spPr>
        <a:xfrm>
          <a:off x="790992" y="2531888"/>
          <a:ext cx="3858115" cy="330118"/>
        </a:xfrm>
        <a:custGeom>
          <a:avLst/>
          <a:gdLst/>
          <a:ahLst/>
          <a:cxnLst/>
          <a:rect l="0" t="0" r="0" b="0"/>
          <a:pathLst>
            <a:path>
              <a:moveTo>
                <a:pt x="3858115" y="0"/>
              </a:moveTo>
              <a:lnTo>
                <a:pt x="3858115" y="182159"/>
              </a:lnTo>
              <a:lnTo>
                <a:pt x="0" y="182159"/>
              </a:lnTo>
              <a:lnTo>
                <a:pt x="0" y="330118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623176" y="2695142"/>
        <a:ext cx="193747" cy="3610"/>
      </dsp:txXfrm>
    </dsp:sp>
    <dsp:sp modelId="{5CB901CB-1A6C-4079-8475-4DD73E4FB097}">
      <dsp:nvSpPr>
        <dsp:cNvPr id="0" name=""/>
        <dsp:cNvSpPr/>
      </dsp:nvSpPr>
      <dsp:spPr>
        <a:xfrm>
          <a:off x="3864938" y="1592685"/>
          <a:ext cx="1568339" cy="9410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850" tIns="80668" rIns="76850" bIns="806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200" kern="1200"/>
            <a:t>Ne analizira sve potencijalne opasnosti</a:t>
          </a:r>
          <a:endParaRPr lang="en-US" sz="1200" kern="1200"/>
        </a:p>
      </dsp:txBody>
      <dsp:txXfrm>
        <a:off x="3864938" y="1592685"/>
        <a:ext cx="1568339" cy="941003"/>
      </dsp:txXfrm>
    </dsp:sp>
    <dsp:sp modelId="{D062DB5B-74D6-418D-9493-CA42563451D9}">
      <dsp:nvSpPr>
        <dsp:cNvPr id="0" name=""/>
        <dsp:cNvSpPr/>
      </dsp:nvSpPr>
      <dsp:spPr>
        <a:xfrm>
          <a:off x="6822" y="2894407"/>
          <a:ext cx="1568339" cy="9410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850" tIns="80668" rIns="76850" bIns="806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200" kern="1200"/>
            <a:t>Ne omogućuje poduzimanje korektivnih mjera tijekom procesa pripreme hrane</a:t>
          </a:r>
          <a:endParaRPr lang="en-US" sz="1200" kern="1200"/>
        </a:p>
      </dsp:txBody>
      <dsp:txXfrm>
        <a:off x="6822" y="2894407"/>
        <a:ext cx="1568339" cy="9410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B57BBF-A6D2-43D0-811B-366B32A342A1}">
      <dsp:nvSpPr>
        <dsp:cNvPr id="0" name=""/>
        <dsp:cNvSpPr/>
      </dsp:nvSpPr>
      <dsp:spPr>
        <a:xfrm>
          <a:off x="0" y="0"/>
          <a:ext cx="7744967" cy="68149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/>
            <a:t>Aktivnosti koje utječu na zdravstvenu ispravnost hrane</a:t>
          </a:r>
          <a:endParaRPr lang="en-US" sz="2400" kern="1200"/>
        </a:p>
      </dsp:txBody>
      <dsp:txXfrm>
        <a:off x="19960" y="19960"/>
        <a:ext cx="6929848" cy="641574"/>
      </dsp:txXfrm>
    </dsp:sp>
    <dsp:sp modelId="{1F13FD0B-62D7-4945-8C30-B64C67712171}">
      <dsp:nvSpPr>
        <dsp:cNvPr id="0" name=""/>
        <dsp:cNvSpPr/>
      </dsp:nvSpPr>
      <dsp:spPr>
        <a:xfrm>
          <a:off x="578358" y="776146"/>
          <a:ext cx="7744967" cy="681494"/>
        </a:xfrm>
        <a:prstGeom prst="roundRect">
          <a:avLst>
            <a:gd name="adj" fmla="val 10000"/>
          </a:avLst>
        </a:prstGeom>
        <a:solidFill>
          <a:schemeClr val="accent2">
            <a:hueOff val="476947"/>
            <a:satOff val="-10882"/>
            <a:lumOff val="402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/>
            <a:t>1. </a:t>
          </a:r>
          <a:r>
            <a:rPr lang="hr-HR" sz="2400" kern="1200"/>
            <a:t>Dobra higijenska praksa(DHP)</a:t>
          </a:r>
          <a:endParaRPr lang="en-US" sz="2400" kern="1200" dirty="0"/>
        </a:p>
      </dsp:txBody>
      <dsp:txXfrm>
        <a:off x="598318" y="796106"/>
        <a:ext cx="6683718" cy="641574"/>
      </dsp:txXfrm>
    </dsp:sp>
    <dsp:sp modelId="{0774F7D9-84EA-40E3-84A3-30AA4EEDC284}">
      <dsp:nvSpPr>
        <dsp:cNvPr id="0" name=""/>
        <dsp:cNvSpPr/>
      </dsp:nvSpPr>
      <dsp:spPr>
        <a:xfrm>
          <a:off x="1156716" y="1552292"/>
          <a:ext cx="7744967" cy="681494"/>
        </a:xfrm>
        <a:prstGeom prst="roundRect">
          <a:avLst>
            <a:gd name="adj" fmla="val 10000"/>
          </a:avLst>
        </a:prstGeom>
        <a:solidFill>
          <a:schemeClr val="accent2">
            <a:hueOff val="953895"/>
            <a:satOff val="-21764"/>
            <a:lumOff val="803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/>
            <a:t>2. Dobra proizvođačka praksa(DPP)</a:t>
          </a:r>
          <a:endParaRPr lang="en-US" sz="2400" kern="1200"/>
        </a:p>
      </dsp:txBody>
      <dsp:txXfrm>
        <a:off x="1176676" y="1572252"/>
        <a:ext cx="6683718" cy="641574"/>
      </dsp:txXfrm>
    </dsp:sp>
    <dsp:sp modelId="{F0BEB6E3-4DFB-47A3-8A84-2D48B69D50F4}">
      <dsp:nvSpPr>
        <dsp:cNvPr id="0" name=""/>
        <dsp:cNvSpPr/>
      </dsp:nvSpPr>
      <dsp:spPr>
        <a:xfrm>
          <a:off x="1735073" y="2328439"/>
          <a:ext cx="7744967" cy="681494"/>
        </a:xfrm>
        <a:prstGeom prst="roundRect">
          <a:avLst>
            <a:gd name="adj" fmla="val 10000"/>
          </a:avLst>
        </a:prstGeom>
        <a:solidFill>
          <a:schemeClr val="accent2">
            <a:hueOff val="1430842"/>
            <a:satOff val="-32646"/>
            <a:lumOff val="1205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/>
            <a:t>3. Standardni operativni postupci(SOP)</a:t>
          </a:r>
          <a:endParaRPr lang="en-US" sz="2400" kern="1200"/>
        </a:p>
      </dsp:txBody>
      <dsp:txXfrm>
        <a:off x="1755033" y="2348399"/>
        <a:ext cx="6683718" cy="641574"/>
      </dsp:txXfrm>
    </dsp:sp>
    <dsp:sp modelId="{E567C150-ED6B-4175-8F9D-ACCBFB450CFE}">
      <dsp:nvSpPr>
        <dsp:cNvPr id="0" name=""/>
        <dsp:cNvSpPr/>
      </dsp:nvSpPr>
      <dsp:spPr>
        <a:xfrm>
          <a:off x="2313432" y="3104585"/>
          <a:ext cx="7744967" cy="681494"/>
        </a:xfrm>
        <a:prstGeom prst="roundRect">
          <a:avLst>
            <a:gd name="adj" fmla="val 10000"/>
          </a:avLst>
        </a:prstGeom>
        <a:solidFill>
          <a:schemeClr val="accent2">
            <a:hueOff val="1907789"/>
            <a:satOff val="-43528"/>
            <a:lumOff val="1607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/>
            <a:t>4. Standardni sanitarski operativni postupci(SSOP)</a:t>
          </a:r>
          <a:endParaRPr lang="en-US" sz="2400" kern="1200"/>
        </a:p>
      </dsp:txBody>
      <dsp:txXfrm>
        <a:off x="2333392" y="3124545"/>
        <a:ext cx="6683718" cy="641574"/>
      </dsp:txXfrm>
    </dsp:sp>
    <dsp:sp modelId="{4A1DBD5D-963B-45F3-A1E3-F4C3B335F76A}">
      <dsp:nvSpPr>
        <dsp:cNvPr id="0" name=""/>
        <dsp:cNvSpPr/>
      </dsp:nvSpPr>
      <dsp:spPr>
        <a:xfrm>
          <a:off x="7301996" y="497869"/>
          <a:ext cx="442971" cy="44297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7401664" y="497869"/>
        <a:ext cx="243635" cy="333336"/>
      </dsp:txXfrm>
    </dsp:sp>
    <dsp:sp modelId="{5B59BC4F-D261-4B6A-A9FB-6122C2EBDD93}">
      <dsp:nvSpPr>
        <dsp:cNvPr id="0" name=""/>
        <dsp:cNvSpPr/>
      </dsp:nvSpPr>
      <dsp:spPr>
        <a:xfrm>
          <a:off x="7880354" y="1274015"/>
          <a:ext cx="442971" cy="44297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658188"/>
            <a:satOff val="-1724"/>
            <a:lumOff val="617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658188"/>
              <a:satOff val="-1724"/>
              <a:lumOff val="61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7980022" y="1274015"/>
        <a:ext cx="243635" cy="333336"/>
      </dsp:txXfrm>
    </dsp:sp>
    <dsp:sp modelId="{738B3683-8993-4E49-AD98-69A40696D231}">
      <dsp:nvSpPr>
        <dsp:cNvPr id="0" name=""/>
        <dsp:cNvSpPr/>
      </dsp:nvSpPr>
      <dsp:spPr>
        <a:xfrm>
          <a:off x="8458712" y="2038804"/>
          <a:ext cx="442971" cy="44297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1316376"/>
            <a:satOff val="-3449"/>
            <a:lumOff val="1235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1316376"/>
              <a:satOff val="-3449"/>
              <a:lumOff val="12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8558380" y="2038804"/>
        <a:ext cx="243635" cy="333336"/>
      </dsp:txXfrm>
    </dsp:sp>
    <dsp:sp modelId="{92E4693F-D65D-4A5E-8281-323678E66F6F}">
      <dsp:nvSpPr>
        <dsp:cNvPr id="0" name=""/>
        <dsp:cNvSpPr/>
      </dsp:nvSpPr>
      <dsp:spPr>
        <a:xfrm>
          <a:off x="9037070" y="2822522"/>
          <a:ext cx="442971" cy="44297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1974564"/>
            <a:satOff val="-5173"/>
            <a:lumOff val="1852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1974564"/>
              <a:satOff val="-5173"/>
              <a:lumOff val="185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9136738" y="2822522"/>
        <a:ext cx="243635" cy="3333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69CB8-F204-4D06-B913-C5A26A89888A}" type="datetimeFigureOut">
              <a:rPr lang="en-US" dirty="0"/>
              <a:t>2/23/2025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BB376-B19C-488D-ABEB-03C7E6E9E3E0}" type="datetimeFigureOut">
              <a:rPr lang="en-US" dirty="0"/>
              <a:t>2/23/2025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F077B-A50F-4D64-8574-E2D6A98A5553}" type="datetimeFigureOut">
              <a:rPr lang="en-US" dirty="0"/>
              <a:t>2/23/2025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E2A62-1983-43A1-A163-D8AA46534C80}" type="datetimeFigureOut">
              <a:rPr lang="en-US" dirty="0"/>
              <a:t>2/23/2025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F3E3B-34E3-4345-B2A1-994B83598A9C}" type="datetimeFigureOut">
              <a:rPr lang="en-US" dirty="0"/>
              <a:t>2/23/2025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6C96-82A1-4D77-8ADA-627AC6FE3D65}" type="datetimeFigureOut">
              <a:rPr lang="en-US" dirty="0"/>
              <a:t>2/23/2025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2C1E-28F2-47E9-802D-339E64E2F920}" type="datetimeFigureOut">
              <a:rPr lang="en-US" dirty="0"/>
              <a:t>2/23/2025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4271A48-F18A-45B3-BC05-1E27DA3F88AF}" type="datetimeFigureOut">
              <a:rPr lang="en-US" dirty="0"/>
              <a:t>2/23/2025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747F8-9654-4282-85D2-65F41AAE7A75}" type="datetimeFigureOut">
              <a:rPr lang="en-US" dirty="0"/>
              <a:t>2/23/2025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E300-0A13-4A81-945A-7333C271A069}" type="datetimeFigureOut">
              <a:rPr lang="en-US" dirty="0"/>
              <a:t>2/23/2025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71962-1EA4-46E7-BCB0-F36CE46D1A59}" type="datetimeFigureOut">
              <a:rPr lang="en-US" dirty="0"/>
              <a:t>2/23/2025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DC5B261-8843-42D1-AAFC-05E20E2D9B97}" type="datetimeFigureOut">
              <a:rPr lang="en-US" dirty="0"/>
              <a:t>2/23/2025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99000"/>
                <a:satMod val="140000"/>
              </a:schemeClr>
            </a:gs>
            <a:gs pos="65000">
              <a:schemeClr val="bg1">
                <a:tint val="100000"/>
                <a:shade val="80000"/>
                <a:satMod val="130000"/>
              </a:schemeClr>
            </a:gs>
            <a:gs pos="100000">
              <a:schemeClr val="bg1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CACCA04-966C-00DD-6841-629C9C120FB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r="44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8160CA3-FA3B-63AA-0951-1838FCEFDA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8080" y="8303"/>
            <a:ext cx="10058400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b="1" dirty="0" err="1">
                <a:solidFill>
                  <a:srgbClr val="FFFFFF"/>
                </a:solidFill>
              </a:rPr>
              <a:t>Primjena</a:t>
            </a:r>
            <a:r>
              <a:rPr lang="en-US" b="1" dirty="0">
                <a:solidFill>
                  <a:srgbClr val="FFFFFF"/>
                </a:solidFill>
              </a:rPr>
              <a:t> HACCP-a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00CDA1-4ED5-8F02-28ED-F0527CE5CE39}"/>
              </a:ext>
            </a:extLst>
          </p:cNvPr>
          <p:cNvSpPr txBox="1"/>
          <p:nvPr/>
        </p:nvSpPr>
        <p:spPr>
          <a:xfrm>
            <a:off x="1100051" y="4455621"/>
            <a:ext cx="10058400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endParaRPr lang="en-US" sz="2400" cap="all" spc="200" dirty="0">
              <a:solidFill>
                <a:srgbClr val="FFFFFF"/>
              </a:solidFill>
              <a:latin typeface="+mj-lt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D26D631-71B1-41FC-8183-9A37F884E4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B0DD4D4C-0A16-4FBA-9931-1F0FCE92E2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E8F221-2C17-451E-A781-791A48BDA1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571ADF-6B70-0FD9-0290-5E4F8040658E}"/>
              </a:ext>
            </a:extLst>
          </p:cNvPr>
          <p:cNvSpPr txBox="1"/>
          <p:nvPr/>
        </p:nvSpPr>
        <p:spPr>
          <a:xfrm>
            <a:off x="8096491" y="5682467"/>
            <a:ext cx="55500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dirty="0"/>
              <a:t>Božica Bagadur, dipl.ing.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C28A3B-0715-8D45-A5CA-3AB2BD9CEC47}"/>
              </a:ext>
            </a:extLst>
          </p:cNvPr>
          <p:cNvSpPr txBox="1"/>
          <p:nvPr/>
        </p:nvSpPr>
        <p:spPr>
          <a:xfrm>
            <a:off x="3886199" y="3523294"/>
            <a:ext cx="525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/>
              <a:t>u učeničkim domovima</a:t>
            </a:r>
          </a:p>
        </p:txBody>
      </p:sp>
    </p:spTree>
    <p:extLst>
      <p:ext uri="{BB962C8B-B14F-4D97-AF65-F5344CB8AC3E}">
        <p14:creationId xmlns:p14="http://schemas.microsoft.com/office/powerpoint/2010/main" val="41287586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99000"/>
                <a:satMod val="140000"/>
              </a:schemeClr>
            </a:gs>
            <a:gs pos="65000">
              <a:schemeClr val="bg1">
                <a:tint val="100000"/>
                <a:shade val="80000"/>
                <a:satMod val="130000"/>
              </a:schemeClr>
            </a:gs>
            <a:gs pos="100000">
              <a:schemeClr val="bg1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hand holding a magnifying glass over a broccoli&#10;&#10;AI-generated content may be incorrect.">
            <a:extLst>
              <a:ext uri="{FF2B5EF4-FFF2-40B4-BE49-F238E27FC236}">
                <a16:creationId xmlns:a16="http://schemas.microsoft.com/office/drawing/2014/main" id="{DFCD44AE-E3B0-D929-C66E-99CF589B245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t="7182" b="854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3477320-2176-43A7-964D-F98AFECB2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51B7B2C-CF7B-621C-6F82-FDA357A0C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hr-HR" b="1">
                <a:solidFill>
                  <a:schemeClr val="tx1"/>
                </a:solidFill>
              </a:rPr>
              <a:t>Polaznici će: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1CEED6-2095-B02E-C271-CEACC4E02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hr-HR">
                <a:solidFill>
                  <a:schemeClr val="tx1"/>
                </a:solidFill>
              </a:rPr>
              <a:t> Izdvojiti obilježja HACCP sustava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r-HR">
                <a:solidFill>
                  <a:schemeClr val="tx1"/>
                </a:solidFill>
              </a:rPr>
              <a:t> Opisati primjenu HACCP sustava u kuhinji</a:t>
            </a:r>
          </a:p>
          <a:p>
            <a:pPr>
              <a:buFont typeface="Arial" panose="020B0604020202020204" pitchFamily="34" charset="0"/>
              <a:buChar char="•"/>
            </a:pPr>
            <a:endParaRPr lang="hr-HR">
              <a:solidFill>
                <a:schemeClr val="tx1"/>
              </a:solidFill>
            </a:endParaRPr>
          </a:p>
          <a:p>
            <a:endParaRPr lang="hr-HR">
              <a:solidFill>
                <a:schemeClr val="tx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0023454-C8F8-4D6E-8537-CCFD0CA394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E074050-0E37-4F72-95BE-2439FAD04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316118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in lab coats&#10;&#10;AI-generated content may be incorrect.">
            <a:extLst>
              <a:ext uri="{FF2B5EF4-FFF2-40B4-BE49-F238E27FC236}">
                <a16:creationId xmlns:a16="http://schemas.microsoft.com/office/drawing/2014/main" id="{4F9DE743-03BF-B55C-DB09-38A9A9DE44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2337" y="364603"/>
            <a:ext cx="8626576" cy="57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113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6F776-C5D4-55BB-1B2F-56C368F0A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Što je HACCP?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BBF80-9E79-19CB-8F04-0D732627AF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hr-HR" sz="2800" dirty="0"/>
              <a:t> Proces koji pomaže u provedbi </a:t>
            </a:r>
            <a:r>
              <a:rPr lang="hr-HR" sz="2800" u="sng" dirty="0"/>
              <a:t>SAMOKONTROLE</a:t>
            </a:r>
            <a:r>
              <a:rPr lang="hr-HR" sz="2800" dirty="0"/>
              <a:t> higijenskih uvjeta u rukovanju hranom</a:t>
            </a:r>
          </a:p>
          <a:p>
            <a:pPr marL="0" indent="0">
              <a:buNone/>
            </a:pPr>
            <a:r>
              <a:rPr lang="hr-HR" sz="2800" dirty="0"/>
              <a:t> </a:t>
            </a:r>
            <a:r>
              <a:rPr lang="hr-HR" sz="2800" b="1" dirty="0"/>
              <a:t>Zašto?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r-HR" sz="2800" dirty="0"/>
              <a:t> Zdravstveno ispravna </a:t>
            </a:r>
            <a:r>
              <a:rPr lang="hr-HR" sz="2800" u="sng" dirty="0">
                <a:solidFill>
                  <a:srgbClr val="FF0000"/>
                </a:solidFill>
              </a:rPr>
              <a:t>HRANA</a:t>
            </a:r>
          </a:p>
          <a:p>
            <a:pPr marL="0" indent="0">
              <a:buNone/>
            </a:pPr>
            <a:r>
              <a:rPr lang="hr-HR" sz="2800" b="1" dirty="0"/>
              <a:t>Tko?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r-HR" sz="2800" dirty="0"/>
              <a:t> Subjekti u poslovanju s hranom</a:t>
            </a:r>
          </a:p>
          <a:p>
            <a:pPr>
              <a:buFont typeface="Wingdings" panose="05000000000000000000" pitchFamily="2" charset="2"/>
              <a:buChar char="Ø"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112600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99000"/>
                <a:satMod val="140000"/>
              </a:schemeClr>
            </a:gs>
            <a:gs pos="65000">
              <a:schemeClr val="bg1">
                <a:tint val="100000"/>
                <a:shade val="80000"/>
                <a:satMod val="130000"/>
              </a:schemeClr>
            </a:gs>
            <a:gs pos="100000">
              <a:schemeClr val="bg1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astronauts on a moon&#10;&#10;AI-generated content may be incorrect.">
            <a:extLst>
              <a:ext uri="{FF2B5EF4-FFF2-40B4-BE49-F238E27FC236}">
                <a16:creationId xmlns:a16="http://schemas.microsoft.com/office/drawing/2014/main" id="{40B5DE4C-1EDF-9CBF-A02A-61D0C8AFB7E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b="44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3477320-2176-43A7-964D-F98AFECB2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926CC30-8668-6C64-0A1A-048A25A28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hr-HR">
                <a:solidFill>
                  <a:schemeClr val="tx1"/>
                </a:solidFill>
              </a:rPr>
              <a:t>Povijest HACCP-a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57C48D-623A-FB05-C023-BFF744581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02336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hr-HR" altLang="sr-Latn-RS" sz="1600">
                <a:solidFill>
                  <a:schemeClr val="tx1"/>
                </a:solidFill>
              </a:rPr>
              <a:t> Konceptu HACCP-a prvi su postavili temelje  </a:t>
            </a:r>
          </a:p>
          <a:p>
            <a:pPr>
              <a:buFont typeface="Wingdings" panose="05000000000000000000" pitchFamily="2" charset="2"/>
              <a:buNone/>
            </a:pPr>
            <a:r>
              <a:rPr lang="hr-HR" altLang="sr-Latn-RS" sz="1600">
                <a:solidFill>
                  <a:schemeClr val="tx1"/>
                </a:solidFill>
              </a:rPr>
              <a:t>1960-tih godina Pillsbury Company, the United </a:t>
            </a:r>
          </a:p>
          <a:p>
            <a:pPr>
              <a:buFont typeface="Wingdings" panose="05000000000000000000" pitchFamily="2" charset="2"/>
              <a:buNone/>
            </a:pPr>
            <a:r>
              <a:rPr lang="hr-HR" altLang="sr-Latn-RS" sz="1600">
                <a:solidFill>
                  <a:schemeClr val="tx1"/>
                </a:solidFill>
              </a:rPr>
              <a:t>States Army and the United States National </a:t>
            </a:r>
          </a:p>
          <a:p>
            <a:pPr>
              <a:buFont typeface="Wingdings" panose="05000000000000000000" pitchFamily="2" charset="2"/>
              <a:buNone/>
            </a:pPr>
            <a:r>
              <a:rPr lang="hr-HR" altLang="sr-Latn-RS" sz="1600">
                <a:solidFill>
                  <a:schemeClr val="tx1"/>
                </a:solidFill>
              </a:rPr>
              <a:t>Aeronautics and Space Administration (NASA) </a:t>
            </a:r>
          </a:p>
          <a:p>
            <a:pPr>
              <a:buFont typeface="Wingdings" panose="05000000000000000000" pitchFamily="2" charset="2"/>
              <a:buNone/>
            </a:pPr>
            <a:r>
              <a:rPr lang="hr-HR" altLang="sr-Latn-RS" sz="1600">
                <a:solidFill>
                  <a:schemeClr val="tx1"/>
                </a:solidFill>
              </a:rPr>
              <a:t>kao zajednički razvojni proizvod sigurne hrane za </a:t>
            </a:r>
          </a:p>
          <a:p>
            <a:pPr>
              <a:buFont typeface="Wingdings" panose="05000000000000000000" pitchFamily="2" charset="2"/>
              <a:buNone/>
            </a:pPr>
            <a:r>
              <a:rPr lang="hr-HR" altLang="sr-Latn-RS" sz="1600">
                <a:solidFill>
                  <a:schemeClr val="tx1"/>
                </a:solidFill>
              </a:rPr>
              <a:t>svemirske programe.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altLang="sr-Latn-RS" sz="1600">
                <a:solidFill>
                  <a:schemeClr val="tx1"/>
                </a:solidFill>
              </a:rPr>
              <a:t> NASA je željela «program bez pogrešaka» koji će       </a:t>
            </a:r>
          </a:p>
          <a:p>
            <a:pPr>
              <a:buFontTx/>
              <a:buNone/>
            </a:pPr>
            <a:r>
              <a:rPr lang="hr-HR" altLang="sr-Latn-RS" sz="1600">
                <a:solidFill>
                  <a:schemeClr val="tx1"/>
                </a:solidFill>
              </a:rPr>
              <a:t>jamčiti sigurnost i kvalitetu proizvoda “ugradnjom” </a:t>
            </a:r>
          </a:p>
          <a:p>
            <a:pPr>
              <a:buFontTx/>
              <a:buNone/>
            </a:pPr>
            <a:r>
              <a:rPr lang="hr-HR" altLang="sr-Latn-RS" sz="1600">
                <a:solidFill>
                  <a:schemeClr val="tx1"/>
                </a:solidFill>
              </a:rPr>
              <a:t>kvalitete i “tehničkim uklanjanjem” </a:t>
            </a:r>
          </a:p>
          <a:p>
            <a:pPr>
              <a:buFontTx/>
              <a:buNone/>
            </a:pPr>
            <a:r>
              <a:rPr lang="hr-HR" altLang="sr-Latn-RS" sz="1600">
                <a:solidFill>
                  <a:schemeClr val="tx1"/>
                </a:solidFill>
              </a:rPr>
              <a:t>opasnosti. </a:t>
            </a:r>
          </a:p>
          <a:p>
            <a:pPr>
              <a:buFont typeface="Arial" panose="020B0604020202020204" pitchFamily="34" charset="0"/>
              <a:buChar char="•"/>
            </a:pPr>
            <a:endParaRPr lang="hr-HR" sz="1600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0023454-C8F8-4D6E-8537-CCFD0CA394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E074050-0E37-4F72-95BE-2439FAD04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890559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ACEDF-2CE9-4865-1681-A1CB3AD6F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hr-HR" dirty="0"/>
              <a:t>HACCP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30020-E0BF-102A-4990-A7D425BBEE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845734"/>
            <a:ext cx="6454987" cy="402336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hr-HR" dirty="0"/>
              <a:t> </a:t>
            </a:r>
            <a:r>
              <a:rPr lang="hr-HR" sz="2800" dirty="0"/>
              <a:t>U Hrvatskoj je HACCP sustav postao obvezan za sve subjekte u poslovanju s hranom, uključujući restorane, </a:t>
            </a:r>
            <a:r>
              <a:rPr lang="hr-HR" sz="2800" b="1" dirty="0"/>
              <a:t>od 1. siječnja 2009.</a:t>
            </a:r>
            <a:r>
              <a:rPr lang="hr-HR" sz="2800" dirty="0"/>
              <a:t>, kada je stupio na snagu </a:t>
            </a:r>
            <a:r>
              <a:rPr lang="hr-HR" sz="2800" b="1" dirty="0"/>
              <a:t>Zakon o hrani</a:t>
            </a:r>
            <a:r>
              <a:rPr lang="hr-HR" sz="2800" dirty="0"/>
              <a:t> (NN 46/07, 84/08, 55/11, 115/18) i povezani pravilnici usklađeni s propisima Europske unije</a:t>
            </a:r>
          </a:p>
        </p:txBody>
      </p:sp>
      <p:pic>
        <p:nvPicPr>
          <p:cNvPr id="5" name="Picture 4" descr="A red circle with text&#10;&#10;AI-generated content may be incorrect.">
            <a:extLst>
              <a:ext uri="{FF2B5EF4-FFF2-40B4-BE49-F238E27FC236}">
                <a16:creationId xmlns:a16="http://schemas.microsoft.com/office/drawing/2014/main" id="{C091E4FD-F374-997D-F2F6-42ED8FD589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5375" y="2401823"/>
            <a:ext cx="3889779" cy="3053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2397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7E785-4340-22EB-6A9A-D99FC422E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HACCP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A5DB85-5529-D448-62AC-416443F728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hr-HR" dirty="0"/>
              <a:t> </a:t>
            </a:r>
            <a:r>
              <a:rPr lang="hr-HR" sz="2800" dirty="0"/>
              <a:t>HACCP je zakonski obvezan za sve subjekte koji se bave proizvodnjom, preradom i distribucijom hrane, što uključuje restorane, kafiće, pekare, trgovine hranom i druge ugostiteljske objekte.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sz="2800" dirty="0"/>
              <a:t> Prema Uredbi (EZ) br. 852/2004 o higijeni hrane, svi subjekti u poslovanju s hranom moraju primjenjivati načela HACCP-a kako bi osigurali sigurnost hrane.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sz="2800" dirty="0"/>
              <a:t> U Hrvatskoj provedbu nadziru </a:t>
            </a:r>
            <a:r>
              <a:rPr lang="hr-HR" sz="2800" b="1" dirty="0"/>
              <a:t>Sanitarna inspekcija Ministarstva zdravstva </a:t>
            </a:r>
            <a:r>
              <a:rPr lang="hr-HR" sz="2800" dirty="0"/>
              <a:t>i</a:t>
            </a:r>
            <a:r>
              <a:rPr lang="hr-HR" sz="2800" b="1" dirty="0"/>
              <a:t> Veterinarska inspekcija </a:t>
            </a:r>
            <a:r>
              <a:rPr lang="hr-HR" sz="2800" dirty="0"/>
              <a:t>(za objekte koji rade s namirnicama životinjskog podrijetla).</a:t>
            </a:r>
          </a:p>
          <a:p>
            <a:pPr>
              <a:buFont typeface="Arial" panose="020B0604020202020204" pitchFamily="34" charset="0"/>
              <a:buChar char="•"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816248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4AC91-5FBE-45A2-9B6D-1053072B5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Koncept HACCP-a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3C5EF-8058-54AC-60FF-F853FB95F2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hr-HR" altLang="sr-Latn-RS" sz="2800" dirty="0"/>
              <a:t> Uočiti potencijalne probleme po pitanju sigurnosti hrane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altLang="sr-Latn-RS" sz="2800" dirty="0"/>
              <a:t> Odrediti kako i gdje se ti problemi mogu spriječiti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altLang="sr-Latn-RS" sz="2800" dirty="0"/>
              <a:t> Opisati što činiti i obučiti zaposlenike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altLang="sr-Latn-RS" sz="2800" dirty="0"/>
              <a:t> Implementirati i zabilježiti</a:t>
            </a:r>
          </a:p>
        </p:txBody>
      </p:sp>
    </p:spTree>
    <p:extLst>
      <p:ext uri="{BB962C8B-B14F-4D97-AF65-F5344CB8AC3E}">
        <p14:creationId xmlns:p14="http://schemas.microsoft.com/office/powerpoint/2010/main" val="12748720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B88F2-2627-10BC-A306-1ED99016E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altLang="sr-Latn-RS" sz="4400" b="1"/>
              <a:t>Najčešći razlozi otpora uvođenju HACCP sustava</a:t>
            </a:r>
            <a:br>
              <a:rPr lang="hr-HR" altLang="sr-Latn-RS" b="1"/>
            </a:br>
            <a:endParaRPr lang="hr-HR" dirty="0"/>
          </a:p>
        </p:txBody>
      </p:sp>
      <p:pic>
        <p:nvPicPr>
          <p:cNvPr id="9" name="Content Placeholder 8" descr="A screen shot of a whiteboard&#10;&#10;AI-generated content may be incorrect.">
            <a:extLst>
              <a:ext uri="{FF2B5EF4-FFF2-40B4-BE49-F238E27FC236}">
                <a16:creationId xmlns:a16="http://schemas.microsoft.com/office/drawing/2014/main" id="{2768560E-5381-489E-F160-465E00E0C8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7467" y="1123993"/>
            <a:ext cx="9998213" cy="5172635"/>
          </a:xfrm>
        </p:spPr>
      </p:pic>
    </p:spTree>
    <p:extLst>
      <p:ext uri="{BB962C8B-B14F-4D97-AF65-F5344CB8AC3E}">
        <p14:creationId xmlns:p14="http://schemas.microsoft.com/office/powerpoint/2010/main" val="17963772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5282D-1EDD-96C8-D351-8A39B5FC3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Pristupi kontroli hrane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B56FE7-E43C-0826-5B8E-AF801BC10B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/>
              <a:t>Tradicionalni pristup kontroli hrane</a:t>
            </a:r>
          </a:p>
        </p:txBody>
      </p:sp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E4DDA697-61E0-0A78-F11D-57328A645B17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011299828"/>
              </p:ext>
            </p:extLst>
          </p:nvPr>
        </p:nvGraphicFramePr>
        <p:xfrm>
          <a:off x="711843" y="2349661"/>
          <a:ext cx="5440101" cy="41263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218DB9-66A7-BCA8-A50F-130245A99D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hr-HR" dirty="0"/>
              <a:t>HACCP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70D918-2528-09D4-B82C-1E9239DCC2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5003736" cy="348858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hr-HR" dirty="0"/>
              <a:t> Veća sigurnost u ispravnost hrane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dirty="0"/>
              <a:t> Definira odgovornost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dirty="0"/>
              <a:t> Osoblje uključeno u kontrolu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dirty="0"/>
              <a:t> Kontrola rada na licu mjesta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dirty="0"/>
              <a:t> Opasnosti i rizici se mogu identificirati i ukloniti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dirty="0"/>
              <a:t> Proaktivno djelovanje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dirty="0"/>
              <a:t> Smanjenje troškova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dirty="0"/>
              <a:t> Lako nadgledanje kontrolnih parametara</a:t>
            </a:r>
          </a:p>
        </p:txBody>
      </p:sp>
    </p:spTree>
    <p:extLst>
      <p:ext uri="{BB962C8B-B14F-4D97-AF65-F5344CB8AC3E}">
        <p14:creationId xmlns:p14="http://schemas.microsoft.com/office/powerpoint/2010/main" val="10175834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33D0A-773E-3DA3-42DB-36B658FDC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hr-HR" dirty="0"/>
              <a:t>Preduvjetni programi</a:t>
            </a:r>
          </a:p>
        </p:txBody>
      </p:sp>
      <p:graphicFrame>
        <p:nvGraphicFramePr>
          <p:cNvPr id="17" name="Content Placeholder 2">
            <a:extLst>
              <a:ext uri="{FF2B5EF4-FFF2-40B4-BE49-F238E27FC236}">
                <a16:creationId xmlns:a16="http://schemas.microsoft.com/office/drawing/2014/main" id="{7EE817C2-B6B4-B5E0-FD15-7595BEE4EA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5379620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793317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C2385-9F17-DC49-34EE-AFB770624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Vodič dobre higijenske prakse</a:t>
            </a:r>
          </a:p>
        </p:txBody>
      </p:sp>
      <p:pic>
        <p:nvPicPr>
          <p:cNvPr id="5" name="Content Placeholder 4" descr="A blue and black text&#10;&#10;AI-generated content may be incorrect.">
            <a:extLst>
              <a:ext uri="{FF2B5EF4-FFF2-40B4-BE49-F238E27FC236}">
                <a16:creationId xmlns:a16="http://schemas.microsoft.com/office/drawing/2014/main" id="{C6761B8D-303C-D310-2F6F-0278ED029D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92955" y="1737360"/>
            <a:ext cx="7267050" cy="4597676"/>
          </a:xfrm>
        </p:spPr>
      </p:pic>
    </p:spTree>
    <p:extLst>
      <p:ext uri="{BB962C8B-B14F-4D97-AF65-F5344CB8AC3E}">
        <p14:creationId xmlns:p14="http://schemas.microsoft.com/office/powerpoint/2010/main" val="20238294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0000"/>
            <a:shade val="97000"/>
            <a:satMod val="1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8DD82D3-D002-45B0-B16A-82B3DA4EFD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B0EC21-9837-1795-27A3-21BBC5D9E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047" y="643466"/>
            <a:ext cx="2771273" cy="5225627"/>
          </a:xfrm>
        </p:spPr>
        <p:txBody>
          <a:bodyPr anchor="ctr">
            <a:normAutofit/>
          </a:bodyPr>
          <a:lstStyle/>
          <a:p>
            <a:r>
              <a:rPr lang="hr-HR" sz="2800" b="1" dirty="0"/>
              <a:t>Koraci do uspostave funkcionalne samokontrole(vodiči i/ili HACCP plan)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F09C252-16FE-4557-AD6D-BB5CA77349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42053" y="1570271"/>
            <a:ext cx="0" cy="3200400"/>
          </a:xfrm>
          <a:prstGeom prst="line">
            <a:avLst/>
          </a:prstGeom>
          <a:ln w="3175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8E0BC63-5DF2-A0B6-9C61-0FC86F6E89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1019" y="643466"/>
            <a:ext cx="6895973" cy="5225628"/>
          </a:xfrm>
        </p:spPr>
        <p:txBody>
          <a:bodyPr anchor="ctr">
            <a:normAutofit/>
          </a:bodyPr>
          <a:lstStyle/>
          <a:p>
            <a:pPr marL="457200" indent="-457200" eaLnBrk="1" hangingPunct="1">
              <a:buFont typeface="+mj-lt"/>
              <a:buAutoNum type="arabicParenR"/>
            </a:pPr>
            <a:r>
              <a:rPr lang="hr-HR" altLang="sr-Latn-RS" sz="2400" dirty="0"/>
              <a:t>Preduvjetni programi</a:t>
            </a:r>
          </a:p>
          <a:p>
            <a:pPr marL="457200" indent="-457200" eaLnBrk="1" hangingPunct="1">
              <a:buFont typeface="+mj-lt"/>
              <a:buAutoNum type="arabicParenR"/>
            </a:pPr>
            <a:r>
              <a:rPr lang="hr-HR" altLang="sr-Latn-RS" sz="2400" dirty="0"/>
              <a:t>Opis proizvoda</a:t>
            </a:r>
          </a:p>
          <a:p>
            <a:pPr marL="457200" indent="-457200" eaLnBrk="1" hangingPunct="1">
              <a:buFont typeface="+mj-lt"/>
              <a:buAutoNum type="arabicParenR"/>
            </a:pPr>
            <a:r>
              <a:rPr lang="hr-HR" altLang="sr-Latn-RS" sz="2400" dirty="0"/>
              <a:t>Izrada dijagrama toka (opis proizvodnog procesa)</a:t>
            </a:r>
          </a:p>
          <a:p>
            <a:pPr marL="457200" indent="-457200" eaLnBrk="1" hangingPunct="1">
              <a:buFont typeface="+mj-lt"/>
              <a:buAutoNum type="arabicParenR"/>
            </a:pPr>
            <a:r>
              <a:rPr lang="hr-HR" altLang="sr-Latn-RS" sz="2400" dirty="0"/>
              <a:t>Analiza opasnosti</a:t>
            </a:r>
          </a:p>
          <a:p>
            <a:pPr marL="457200" indent="-457200" eaLnBrk="1" hangingPunct="1">
              <a:buFont typeface="+mj-lt"/>
              <a:buAutoNum type="arabicParenR"/>
            </a:pPr>
            <a:r>
              <a:rPr lang="hr-HR" altLang="sr-Latn-RS" sz="2400" dirty="0"/>
              <a:t>Kontrolne točke, kritične kontrolne točke, kritične granice i korektivne mjere</a:t>
            </a:r>
          </a:p>
          <a:p>
            <a:pPr marL="457200" indent="-457200" eaLnBrk="1" hangingPunct="1">
              <a:buFont typeface="+mj-lt"/>
              <a:buAutoNum type="arabicParenR"/>
            </a:pPr>
            <a:r>
              <a:rPr lang="hr-HR" altLang="sr-Latn-RS" sz="2400" dirty="0"/>
              <a:t>Verifikacija i validacija</a:t>
            </a:r>
          </a:p>
          <a:p>
            <a:pPr marL="457200" indent="-457200" eaLnBrk="1" hangingPunct="1">
              <a:buFont typeface="+mj-lt"/>
              <a:buAutoNum type="arabicParenR"/>
            </a:pPr>
            <a:r>
              <a:rPr lang="hr-HR" altLang="sr-Latn-RS" sz="2400" dirty="0"/>
              <a:t>Dokumentacija, planovi i evidencije - sljedivost</a:t>
            </a:r>
          </a:p>
          <a:p>
            <a:endParaRPr lang="hr-H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15B19B-E7BB-4060-B12F-3CDA8EF16A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336792"/>
            <a:ext cx="12188825" cy="52120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481278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35A52B12-0826-4A26-ABA2-386F721113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DD0DA68-F652-496F-B8B5-9A66255CA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020518-6C5D-462D-8D5D-8CD9D22BB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340" y="2377062"/>
            <a:ext cx="3084844" cy="2103875"/>
          </a:xfrm>
        </p:spPr>
        <p:txBody>
          <a:bodyPr>
            <a:normAutofit/>
          </a:bodyPr>
          <a:lstStyle/>
          <a:p>
            <a:r>
              <a:rPr lang="hr-HR" sz="3600" b="1" dirty="0">
                <a:solidFill>
                  <a:srgbClr val="FFFFFF"/>
                </a:solidFill>
              </a:rPr>
              <a:t>Preduvjetni programi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DF50AF6-4E23-4BD9-92C7-45A3E16E41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pic>
        <p:nvPicPr>
          <p:cNvPr id="10" name="Content Placeholder 9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8DFF88A0-B7B7-EEA7-24A2-9844DAA5CD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694" y="1394571"/>
            <a:ext cx="7829556" cy="4185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5361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D8465-6079-88E4-0D3C-F66E7C079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Opis proizvoda</a:t>
            </a:r>
            <a:endParaRPr lang="hr-HR" dirty="0"/>
          </a:p>
        </p:txBody>
      </p:sp>
      <p:pic>
        <p:nvPicPr>
          <p:cNvPr id="5" name="Content Placeholder 4" descr="A white text with black text&#10;&#10;AI-generated content may be incorrect.">
            <a:extLst>
              <a:ext uri="{FF2B5EF4-FFF2-40B4-BE49-F238E27FC236}">
                <a16:creationId xmlns:a16="http://schemas.microsoft.com/office/drawing/2014/main" id="{CF5583A1-FF39-56F4-8538-839F0159FF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73225" y="1816206"/>
            <a:ext cx="7645550" cy="4523430"/>
          </a:xfrm>
        </p:spPr>
      </p:pic>
      <p:pic>
        <p:nvPicPr>
          <p:cNvPr id="9" name="Picture 8" descr="A person pointing at a container&#10;&#10;AI-generated content may be incorrect.">
            <a:extLst>
              <a:ext uri="{FF2B5EF4-FFF2-40B4-BE49-F238E27FC236}">
                <a16:creationId xmlns:a16="http://schemas.microsoft.com/office/drawing/2014/main" id="{AA6E2D1A-39C9-E38E-E0B8-3AAB386C51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2610" y="4421561"/>
            <a:ext cx="3034272" cy="1820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040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E22CD-3352-F6E3-AC83-4799AC618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Izrada dijagrama toka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5C8F7C-2A86-A40F-1CDD-57C0E34AC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hr-HR" dirty="0"/>
              <a:t> </a:t>
            </a:r>
            <a:r>
              <a:rPr lang="hr-HR" sz="2800" dirty="0"/>
              <a:t>Isporuka sirovina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sz="2800" dirty="0"/>
              <a:t> Primitak i skladištenje sirovina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sz="2800" dirty="0"/>
              <a:t> Priprema i obrada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sz="2800" dirty="0"/>
              <a:t> Skladištenje polugotovih/gotovih proizvoda do serviranja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sz="2800" dirty="0"/>
              <a:t> Serviranje</a:t>
            </a:r>
          </a:p>
        </p:txBody>
      </p:sp>
    </p:spTree>
    <p:extLst>
      <p:ext uri="{BB962C8B-B14F-4D97-AF65-F5344CB8AC3E}">
        <p14:creationId xmlns:p14="http://schemas.microsoft.com/office/powerpoint/2010/main" val="32219240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99000"/>
                <a:satMod val="140000"/>
              </a:schemeClr>
            </a:gs>
            <a:gs pos="65000">
              <a:schemeClr val="bg1">
                <a:tint val="100000"/>
                <a:shade val="80000"/>
                <a:satMod val="130000"/>
              </a:schemeClr>
            </a:gs>
            <a:gs pos="100000">
              <a:schemeClr val="bg1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in a kitchen&#10;&#10;AI-generated content may be incorrect.">
            <a:extLst>
              <a:ext uri="{FF2B5EF4-FFF2-40B4-BE49-F238E27FC236}">
                <a16:creationId xmlns:a16="http://schemas.microsoft.com/office/drawing/2014/main" id="{D18A3F38-39C9-F58B-3C30-17CC8B6DE7B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t="2064" b="1366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3477320-2176-43A7-964D-F98AFECB2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C0A8CF1-11BA-B036-310C-2CF0F11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hr-HR">
                <a:solidFill>
                  <a:schemeClr val="tx1"/>
                </a:solidFill>
              </a:rPr>
              <a:t>Kako HACCAP izgleda u restoranima?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37E0E-F469-B5FE-5FD4-9B163F85E0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02336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hr-HR">
                <a:solidFill>
                  <a:schemeClr val="tx1"/>
                </a:solidFill>
              </a:rPr>
              <a:t> Prijem namirnica – Provjerava se kvaliteta i ispravnost namirnica</a:t>
            </a:r>
          </a:p>
          <a:p>
            <a:r>
              <a:rPr lang="hr-HR">
                <a:solidFill>
                  <a:schemeClr val="tx1"/>
                </a:solidFill>
              </a:rPr>
              <a:t>(temperatura, izgled, rok trajanja).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>
                <a:solidFill>
                  <a:schemeClr val="tx1"/>
                </a:solidFill>
              </a:rPr>
              <a:t> Skladištenje – Sirove i gotove namirnice drže se na propisanim</a:t>
            </a:r>
          </a:p>
          <a:p>
            <a:r>
              <a:rPr lang="hr-HR">
                <a:solidFill>
                  <a:schemeClr val="tx1"/>
                </a:solidFill>
              </a:rPr>
              <a:t>temperaturama i u odvojenim prostorima.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>
                <a:solidFill>
                  <a:schemeClr val="tx1"/>
                </a:solidFill>
              </a:rPr>
              <a:t> Priprema hrane – Poštuju se higijenske mjere, pravilne temperature</a:t>
            </a:r>
          </a:p>
          <a:p>
            <a:r>
              <a:rPr lang="hr-HR">
                <a:solidFill>
                  <a:schemeClr val="tx1"/>
                </a:solidFill>
              </a:rPr>
              <a:t>kuhanja, hlađenja i posluživanja.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023454-C8F8-4D6E-8537-CCFD0CA394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074050-0E37-4F72-95BE-2439FAD04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154802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5A52B12-0826-4A26-ABA2-386F721113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DD0DA68-F652-496F-B8B5-9A66255CA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EB7190-9720-0957-C630-32BD1CE81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2103875"/>
          </a:xfrm>
        </p:spPr>
        <p:txBody>
          <a:bodyPr>
            <a:normAutofit/>
          </a:bodyPr>
          <a:lstStyle/>
          <a:p>
            <a:r>
              <a:rPr lang="hr-HR" sz="3600" dirty="0">
                <a:solidFill>
                  <a:srgbClr val="FFFFFF"/>
                </a:solidFill>
              </a:rPr>
              <a:t>7 HACCP principa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C8DEF7-A2E5-DB10-F1B3-7A3EA4390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882" y="2763760"/>
            <a:ext cx="3084844" cy="333551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r-HR" sz="2400" b="1" u="sng" dirty="0">
                <a:solidFill>
                  <a:srgbClr val="FFFFFF"/>
                </a:solidFill>
              </a:rPr>
              <a:t>1. Analiza opasnosti, određivanje veličine opasnosti i procjena rizika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sz="2400" dirty="0">
                <a:solidFill>
                  <a:srgbClr val="FFFFFF"/>
                </a:solidFill>
              </a:rPr>
              <a:t> Opasnosti: biološke(mikroorganizimi,kemijske(detergenti, pesticidi,aditivi), fizičke(staklo,metal, kamenčići)</a:t>
            </a:r>
          </a:p>
          <a:p>
            <a:pPr marL="0" indent="0">
              <a:buNone/>
            </a:pPr>
            <a:endParaRPr lang="hr-HR" sz="1500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hr-HR" sz="1500" dirty="0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F50AF6-4E23-4BD9-92C7-45A3E16E41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pic>
        <p:nvPicPr>
          <p:cNvPr id="5" name="Picture 4" descr="A orange rectangular sign with arrows&#10;&#10;AI-generated content may be incorrect.">
            <a:extLst>
              <a:ext uri="{FF2B5EF4-FFF2-40B4-BE49-F238E27FC236}">
                <a16:creationId xmlns:a16="http://schemas.microsoft.com/office/drawing/2014/main" id="{FC57BB79-F1F9-8639-B482-2C0B3DACC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2017" y="2332810"/>
            <a:ext cx="6798082" cy="219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2621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5A52B12-0826-4A26-ABA2-386F721113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DD0DA68-F652-496F-B8B5-9A66255CA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B079BA-A4DF-69A2-9525-EFD6F8FC4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2103875"/>
          </a:xfrm>
        </p:spPr>
        <p:txBody>
          <a:bodyPr>
            <a:normAutofit/>
          </a:bodyPr>
          <a:lstStyle/>
          <a:p>
            <a:r>
              <a:rPr lang="hr-HR" sz="3600">
                <a:solidFill>
                  <a:srgbClr val="FFFFFF"/>
                </a:solidFill>
              </a:rPr>
              <a:t>7 HACCP principa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CAA337-F548-15BD-FACD-6B63B8B683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371" y="2653800"/>
            <a:ext cx="3084844" cy="3335519"/>
          </a:xfrm>
        </p:spPr>
        <p:txBody>
          <a:bodyPr>
            <a:normAutofit fontScale="92500" lnSpcReduction="10000"/>
          </a:bodyPr>
          <a:lstStyle/>
          <a:p>
            <a:r>
              <a:rPr lang="hr-HR" sz="2800" b="1" u="sng" dirty="0">
                <a:solidFill>
                  <a:srgbClr val="FFFFFF"/>
                </a:solidFill>
              </a:rPr>
              <a:t>2. Određivanje kritičnih kontrolnih točaka(KKT)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sz="2800" dirty="0">
                <a:solidFill>
                  <a:srgbClr val="FFFFFF"/>
                </a:solidFill>
              </a:rPr>
              <a:t> To su ključne točke u procesu pripreme hrane gdje se rizici mogu spriječiti, eliminirati ili smanjiti na prihvatljivu razinu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F50AF6-4E23-4BD9-92C7-45A3E16E41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pic>
        <p:nvPicPr>
          <p:cNvPr id="5" name="Picture 4" descr="A close-up of a diagram&#10;&#10;AI-generated content may be incorrect.">
            <a:extLst>
              <a:ext uri="{FF2B5EF4-FFF2-40B4-BE49-F238E27FC236}">
                <a16:creationId xmlns:a16="http://schemas.microsoft.com/office/drawing/2014/main" id="{9D76ED91-9838-9D7E-A608-5979B56062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2017" y="2358302"/>
            <a:ext cx="6798082" cy="2141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661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5A52B12-0826-4A26-ABA2-386F721113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DD0DA68-F652-496F-B8B5-9A66255CA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BC9109-4CA3-AAA3-77FC-557897D31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2103875"/>
          </a:xfrm>
        </p:spPr>
        <p:txBody>
          <a:bodyPr>
            <a:normAutofit/>
          </a:bodyPr>
          <a:lstStyle/>
          <a:p>
            <a:r>
              <a:rPr lang="hr-HR" sz="3600">
                <a:solidFill>
                  <a:srgbClr val="FFFFFF"/>
                </a:solidFill>
              </a:rPr>
              <a:t>7 HACCP principa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BD492-887C-1291-74E2-AA7217529B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371" y="2653800"/>
            <a:ext cx="3084844" cy="3335519"/>
          </a:xfrm>
        </p:spPr>
        <p:txBody>
          <a:bodyPr>
            <a:noAutofit/>
          </a:bodyPr>
          <a:lstStyle/>
          <a:p>
            <a:r>
              <a:rPr lang="hr-HR" sz="2800" b="1" u="sng" dirty="0">
                <a:solidFill>
                  <a:srgbClr val="FFFFFF"/>
                </a:solidFill>
              </a:rPr>
              <a:t>3. Utvrđivanje kritičnih granica na KKT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sz="2800" dirty="0">
                <a:solidFill>
                  <a:srgbClr val="FFFFFF"/>
                </a:solidFill>
              </a:rPr>
              <a:t> Definiraju se konkretne vrijednosti koje moraju biti zadovoljene da bi hrana bila sigurna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F50AF6-4E23-4BD9-92C7-45A3E16E41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pic>
        <p:nvPicPr>
          <p:cNvPr id="5" name="Picture 4" descr="A diagram of a company&#10;&#10;AI-generated content may be incorrect.">
            <a:extLst>
              <a:ext uri="{FF2B5EF4-FFF2-40B4-BE49-F238E27FC236}">
                <a16:creationId xmlns:a16="http://schemas.microsoft.com/office/drawing/2014/main" id="{5CE12314-06A0-C73D-3BFF-6FDE1B56AE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2017" y="896715"/>
            <a:ext cx="6798082" cy="5064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7864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5A52B12-0826-4A26-ABA2-386F721113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DD0DA68-F652-496F-B8B5-9A66255CA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82155C-5CE7-DD90-EBE1-F54E04F47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2103875"/>
          </a:xfrm>
        </p:spPr>
        <p:txBody>
          <a:bodyPr>
            <a:normAutofit/>
          </a:bodyPr>
          <a:lstStyle/>
          <a:p>
            <a:r>
              <a:rPr lang="hr-HR" sz="3600">
                <a:solidFill>
                  <a:srgbClr val="FFFFFF"/>
                </a:solidFill>
              </a:rPr>
              <a:t>7 HACCP principa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8C3B8C-C1E7-91C8-E4DA-7FC38777A8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371" y="2653800"/>
            <a:ext cx="3084844" cy="3335519"/>
          </a:xfrm>
        </p:spPr>
        <p:txBody>
          <a:bodyPr>
            <a:noAutofit/>
          </a:bodyPr>
          <a:lstStyle/>
          <a:p>
            <a:r>
              <a:rPr lang="hr-HR" sz="2400" b="1" u="sng" dirty="0">
                <a:solidFill>
                  <a:srgbClr val="FFFFFF"/>
                </a:solidFill>
              </a:rPr>
              <a:t>4. Utvrđivanje i provođenje postupaka sustavnog praćenja na KKT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sz="2400" dirty="0">
                <a:solidFill>
                  <a:srgbClr val="FFFFFF"/>
                </a:solidFill>
              </a:rPr>
              <a:t> Redovito se prate temperature, higijenski uvjeti i ostali parametri kako bi se osigurala sukladnost s postavljenim granicama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F50AF6-4E23-4BD9-92C7-45A3E16E41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pic>
        <p:nvPicPr>
          <p:cNvPr id="5" name="Picture 4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7FE320E8-B99E-76ED-4631-CA13FFB75C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9282" y="640080"/>
            <a:ext cx="4643551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9978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5A52B12-0826-4A26-ABA2-386F721113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DD0DA68-F652-496F-B8B5-9A66255CA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CC619B-D8FC-1D71-C36E-7B8238B4C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2103875"/>
          </a:xfrm>
        </p:spPr>
        <p:txBody>
          <a:bodyPr>
            <a:normAutofit/>
          </a:bodyPr>
          <a:lstStyle/>
          <a:p>
            <a:r>
              <a:rPr lang="hr-HR" sz="3600">
                <a:solidFill>
                  <a:srgbClr val="FFFFFF"/>
                </a:solidFill>
              </a:rPr>
              <a:t>7 HACCP principa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0871D6-8033-FC3F-F9D0-E213F2FC80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371" y="2653800"/>
            <a:ext cx="3084844" cy="3335519"/>
          </a:xfrm>
        </p:spPr>
        <p:txBody>
          <a:bodyPr>
            <a:noAutofit/>
          </a:bodyPr>
          <a:lstStyle/>
          <a:p>
            <a:r>
              <a:rPr lang="hr-HR" sz="2400" b="1" u="sng" dirty="0">
                <a:solidFill>
                  <a:srgbClr val="FFFFFF"/>
                </a:solidFill>
              </a:rPr>
              <a:t>5. Propisivanje korektivnih postupaka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sz="2400" dirty="0">
                <a:solidFill>
                  <a:srgbClr val="FFFFFF"/>
                </a:solidFill>
              </a:rPr>
              <a:t> Ako se utvrdi da neka CCP nije u skladu s propisanim vrijednostima (npr. hladnjak ne hladi ispod 5°C), poduzimaju se mjere poput odbacivanja hrane ili popravka opreme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F50AF6-4E23-4BD9-92C7-45A3E16E41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pic>
        <p:nvPicPr>
          <p:cNvPr id="5" name="Picture 4" descr="A screen shot of a chart&#10;&#10;AI-generated content may be incorrect.">
            <a:extLst>
              <a:ext uri="{FF2B5EF4-FFF2-40B4-BE49-F238E27FC236}">
                <a16:creationId xmlns:a16="http://schemas.microsoft.com/office/drawing/2014/main" id="{CD0D8F9E-F334-8992-0AD8-459827E4B0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0839" y="640080"/>
            <a:ext cx="4420437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6280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BC798A-6532-8A4F-CBAE-ECEA8899A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605896"/>
            <a:ext cx="3448810" cy="5646208"/>
          </a:xfrm>
        </p:spPr>
        <p:txBody>
          <a:bodyPr anchor="ctr">
            <a:normAutofit/>
          </a:bodyPr>
          <a:lstStyle/>
          <a:p>
            <a:r>
              <a:rPr lang="hr-HR" sz="3600" dirty="0">
                <a:solidFill>
                  <a:srgbClr val="FFFFFF"/>
                </a:solidFill>
              </a:rPr>
              <a:t>7 HACCP principa</a:t>
            </a:r>
            <a:br>
              <a:rPr lang="hr-HR" sz="3600" dirty="0">
                <a:solidFill>
                  <a:srgbClr val="FFFFFF"/>
                </a:solidFill>
              </a:rPr>
            </a:br>
            <a:br>
              <a:rPr lang="hr-HR" sz="3600" dirty="0">
                <a:solidFill>
                  <a:srgbClr val="FFFFFF"/>
                </a:solidFill>
              </a:rPr>
            </a:br>
            <a:br>
              <a:rPr lang="hr-HR" sz="3600" dirty="0">
                <a:solidFill>
                  <a:srgbClr val="FFFFFF"/>
                </a:solidFill>
              </a:rPr>
            </a:br>
            <a:r>
              <a:rPr lang="hr-HR" sz="2800" b="1" u="sng" dirty="0">
                <a:solidFill>
                  <a:srgbClr val="FFFFFF"/>
                </a:solidFill>
              </a:rPr>
              <a:t>6. Verifikacija(provjera) sustava</a:t>
            </a:r>
            <a:br>
              <a:rPr lang="hr-HR" sz="1400" b="1" u="sng" dirty="0"/>
            </a:br>
            <a:endParaRPr lang="hr-HR" sz="3600" dirty="0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4B3F04-9EAC-45C0-B3CE-0387EEA10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E68315C-2FFA-F8B0-66AD-A477BD594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2016" y="605896"/>
            <a:ext cx="6413663" cy="5646208"/>
          </a:xfrm>
        </p:spPr>
        <p:txBody>
          <a:bodyPr anchor="ctr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hr-HR" dirty="0"/>
              <a:t> Stalne mjere(KKT)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dirty="0"/>
              <a:t> Povremene mjere(kontrola opreme)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dirty="0"/>
              <a:t> Jedna od mjera verifikacije je i analiza gotovog proizvoda, koja se provodi u skladu s godišnjim planom uzorkovanja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dirty="0"/>
              <a:t> Povremeno se sustav provjerava putem inspekcija, laboratorijskih analiza i interne revizije kako bi se osiguralo da HACCP funkcionira ispravno</a:t>
            </a:r>
          </a:p>
        </p:txBody>
      </p:sp>
    </p:spTree>
    <p:extLst>
      <p:ext uri="{BB962C8B-B14F-4D97-AF65-F5344CB8AC3E}">
        <p14:creationId xmlns:p14="http://schemas.microsoft.com/office/powerpoint/2010/main" val="25371772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F6DC55-09AB-1D15-2BEA-AA23AB219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605896"/>
            <a:ext cx="3084844" cy="5646208"/>
          </a:xfrm>
        </p:spPr>
        <p:txBody>
          <a:bodyPr anchor="ctr">
            <a:normAutofit/>
          </a:bodyPr>
          <a:lstStyle/>
          <a:p>
            <a:r>
              <a:rPr lang="hr-HR" sz="3600" dirty="0">
                <a:solidFill>
                  <a:srgbClr val="FFFFFF"/>
                </a:solidFill>
              </a:rPr>
              <a:t>7 HAACP principa</a:t>
            </a:r>
            <a:br>
              <a:rPr lang="hr-HR" sz="3600" dirty="0">
                <a:solidFill>
                  <a:srgbClr val="FFFFFF"/>
                </a:solidFill>
              </a:rPr>
            </a:br>
            <a:br>
              <a:rPr lang="hr-HR" sz="3600" dirty="0">
                <a:solidFill>
                  <a:srgbClr val="FFFFFF"/>
                </a:solidFill>
              </a:rPr>
            </a:br>
            <a:r>
              <a:rPr lang="hr-HR" sz="2800" b="1" u="sng" dirty="0">
                <a:solidFill>
                  <a:schemeClr val="bg1"/>
                </a:solidFill>
              </a:rPr>
              <a:t>7. Uvođenje dokumentacija i zapisa</a:t>
            </a:r>
            <a:br>
              <a:rPr lang="hr-HR" sz="3600" dirty="0"/>
            </a:br>
            <a:endParaRPr lang="hr-HR" sz="3600" dirty="0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4B3F04-9EAC-45C0-B3CE-0387EEA10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101781-CF09-7A4E-C2AF-C12D57750A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2016" y="605896"/>
            <a:ext cx="6413663" cy="5646208"/>
          </a:xfrm>
        </p:spPr>
        <p:txBody>
          <a:bodyPr anchor="ctr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hr-HR" dirty="0"/>
              <a:t> Evidentirati sve aktivnosti, uključujući nadzor, korektivne mjere, edukaciju osoblja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dirty="0"/>
              <a:t> Dokumentacija se vodi za:</a:t>
            </a:r>
          </a:p>
          <a:p>
            <a:pPr marL="457200" indent="-457200">
              <a:buAutoNum type="arabicPeriod"/>
            </a:pPr>
            <a:r>
              <a:rPr lang="hr-HR" dirty="0"/>
              <a:t>Procedure za preduvjetne programe; </a:t>
            </a:r>
          </a:p>
          <a:p>
            <a:pPr marL="457200" indent="-457200">
              <a:buAutoNum type="arabicPeriod"/>
            </a:pPr>
            <a:r>
              <a:rPr lang="hr-HR" dirty="0"/>
              <a:t>Analizu opasnosti; </a:t>
            </a:r>
          </a:p>
          <a:p>
            <a:pPr marL="457200" indent="-457200">
              <a:buAutoNum type="arabicPeriod"/>
            </a:pPr>
            <a:r>
              <a:rPr lang="hr-HR" dirty="0"/>
              <a:t>HACCP plan; </a:t>
            </a:r>
          </a:p>
          <a:p>
            <a:pPr marL="457200" indent="-457200">
              <a:buAutoNum type="arabicPeriod"/>
            </a:pPr>
            <a:r>
              <a:rPr lang="hr-HR" dirty="0"/>
              <a:t>Određivanje KKT i KT; </a:t>
            </a:r>
          </a:p>
          <a:p>
            <a:pPr marL="457200" indent="-457200">
              <a:buAutoNum type="arabicPeriod"/>
            </a:pPr>
            <a:r>
              <a:rPr lang="hr-HR" dirty="0"/>
              <a:t>Određivanje kritičnih granica; </a:t>
            </a:r>
          </a:p>
          <a:p>
            <a:pPr marL="457200" indent="-457200">
              <a:buAutoNum type="arabicPeriod"/>
            </a:pPr>
            <a:r>
              <a:rPr lang="hr-HR" dirty="0"/>
              <a:t>I</a:t>
            </a:r>
            <a:r>
              <a:rPr lang="hr-HR"/>
              <a:t>zmjene </a:t>
            </a:r>
            <a:r>
              <a:rPr lang="hr-HR" dirty="0"/>
              <a:t>sustava i postupaka temeljenih na načelima HACCP sustava</a:t>
            </a:r>
          </a:p>
        </p:txBody>
      </p:sp>
    </p:spTree>
    <p:extLst>
      <p:ext uri="{BB962C8B-B14F-4D97-AF65-F5344CB8AC3E}">
        <p14:creationId xmlns:p14="http://schemas.microsoft.com/office/powerpoint/2010/main" val="3582613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C7211D9-E545-4D00-9874-641EC7C7BD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DBBC34A-8C43-4368-951E-A04EB7C00E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ack and white document with white text&#10;&#10;AI-generated content may be incorrect.">
            <a:extLst>
              <a:ext uri="{FF2B5EF4-FFF2-40B4-BE49-F238E27FC236}">
                <a16:creationId xmlns:a16="http://schemas.microsoft.com/office/drawing/2014/main" id="{8560CE42-FFA7-3C95-FC80-9D522E0B5D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299" y="538616"/>
            <a:ext cx="5610130" cy="5780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1787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C7211D9-E545-4D00-9874-641EC7C7BD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DBBC34A-8C43-4368-951E-A04EB7C00E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lose-up of a document&#10;&#10;AI-generated content may be incorrect.">
            <a:extLst>
              <a:ext uri="{FF2B5EF4-FFF2-40B4-BE49-F238E27FC236}">
                <a16:creationId xmlns:a16="http://schemas.microsoft.com/office/drawing/2014/main" id="{6F6D169D-6319-7572-0447-DD5DAE5F0E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7681" y="510129"/>
            <a:ext cx="5955175" cy="5867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3274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C7211D9-E545-4D00-9874-641EC7C7BD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DBBC34A-8C43-4368-951E-A04EB7C00E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document with a white cover&#10;&#10;AI-generated content may be incorrect.">
            <a:extLst>
              <a:ext uri="{FF2B5EF4-FFF2-40B4-BE49-F238E27FC236}">
                <a16:creationId xmlns:a16="http://schemas.microsoft.com/office/drawing/2014/main" id="{4E0D5F66-861D-28A2-0287-FBEE5E8283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653" y="498601"/>
            <a:ext cx="6076290" cy="5879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6381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C7211D9-E545-4D00-9874-641EC7C7BD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DBBC34A-8C43-4368-951E-A04EB7C00E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document with a number of text&#10;&#10;AI-generated content may be incorrect.">
            <a:extLst>
              <a:ext uri="{FF2B5EF4-FFF2-40B4-BE49-F238E27FC236}">
                <a16:creationId xmlns:a16="http://schemas.microsoft.com/office/drawing/2014/main" id="{379BBD82-FA44-6D99-592B-D53EB4A27A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8866" y="520422"/>
            <a:ext cx="5972537" cy="5775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2497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F532AA8F-7655-4585-B919-E2A0FD87E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23442C-4370-F867-FC68-1B33D2A20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9485" y="634946"/>
            <a:ext cx="3690257" cy="1450757"/>
          </a:xfrm>
        </p:spPr>
        <p:txBody>
          <a:bodyPr>
            <a:normAutofit/>
          </a:bodyPr>
          <a:lstStyle/>
          <a:p>
            <a:r>
              <a:rPr lang="hr-HR"/>
              <a:t>Zaključak</a:t>
            </a:r>
          </a:p>
        </p:txBody>
      </p:sp>
      <p:pic>
        <p:nvPicPr>
          <p:cNvPr id="5" name="Picture 4" descr="A group of people in a kitchen&#10;&#10;AI-generated content may be incorrect.">
            <a:extLst>
              <a:ext uri="{FF2B5EF4-FFF2-40B4-BE49-F238E27FC236}">
                <a16:creationId xmlns:a16="http://schemas.microsoft.com/office/drawing/2014/main" id="{2706BAB5-8805-75FF-CDAB-3F0DD05D20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06" r="6605" b="-1"/>
          <a:stretch/>
        </p:blipFill>
        <p:spPr>
          <a:xfrm>
            <a:off x="633999" y="640081"/>
            <a:ext cx="6909801" cy="5314406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91AB637-318E-4CDB-8A57-B13978DB77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92143" y="2085703"/>
            <a:ext cx="35661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F100FC-AD46-2836-CCCF-F3B1529D61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9485" y="2198914"/>
            <a:ext cx="3690257" cy="367018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hr-HR" dirty="0"/>
              <a:t>Uvođenjem HACCP-a restoran osigurava zdravstvenu sigurnost hrane, smanjuje rizike od trovanja i osigurava usklađenost sa zakonskim propisima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ACADE56-B590-4E65-AF77-CEDAB0E2C0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CD6EB25-01BC-4EB1-8BED-E81046194E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pic>
        <p:nvPicPr>
          <p:cNvPr id="9" name="Picture 8" descr="A gold medal with red and white ribbons&#10;&#10;AI-generated content may be incorrect.">
            <a:extLst>
              <a:ext uri="{FF2B5EF4-FFF2-40B4-BE49-F238E27FC236}">
                <a16:creationId xmlns:a16="http://schemas.microsoft.com/office/drawing/2014/main" id="{A01EF013-3372-D6DD-0171-A541F95B2A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3165" y="4131059"/>
            <a:ext cx="2091995" cy="2091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339362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249</TotalTime>
  <Words>877</Words>
  <Application>Microsoft Office PowerPoint</Application>
  <PresentationFormat>Widescreen</PresentationFormat>
  <Paragraphs>114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Wingdings</vt:lpstr>
      <vt:lpstr>Retrospect</vt:lpstr>
      <vt:lpstr>Primjena HACCP-a</vt:lpstr>
      <vt:lpstr>Polaznici će: </vt:lpstr>
      <vt:lpstr>PowerPoint Presentation</vt:lpstr>
      <vt:lpstr>Što je HACCP?</vt:lpstr>
      <vt:lpstr>Povijest HACCP-a</vt:lpstr>
      <vt:lpstr>HACCP</vt:lpstr>
      <vt:lpstr>HACCP</vt:lpstr>
      <vt:lpstr>Koncept HACCP-a</vt:lpstr>
      <vt:lpstr>Najčešći razlozi otpora uvođenju HACCP sustava </vt:lpstr>
      <vt:lpstr>Pristupi kontroli hrane</vt:lpstr>
      <vt:lpstr>Preduvjetni programi</vt:lpstr>
      <vt:lpstr>Vodič dobre higijenske prakse</vt:lpstr>
      <vt:lpstr>Koraci do uspostave funkcionalne samokontrole(vodiči i/ili HACCP plan)</vt:lpstr>
      <vt:lpstr>Preduvjetni programi</vt:lpstr>
      <vt:lpstr>Opis proizvoda</vt:lpstr>
      <vt:lpstr>Izrada dijagrama toka</vt:lpstr>
      <vt:lpstr>Kako HACCAP izgleda u restoranima?</vt:lpstr>
      <vt:lpstr>7 HACCP principa</vt:lpstr>
      <vt:lpstr>7 HACCP principa</vt:lpstr>
      <vt:lpstr>7 HACCP principa</vt:lpstr>
      <vt:lpstr>7 HACCP principa</vt:lpstr>
      <vt:lpstr>7 HACCP principa</vt:lpstr>
      <vt:lpstr>7 HACCP principa   6. Verifikacija(provjera) sustava </vt:lpstr>
      <vt:lpstr>7 HAACP principa  7. Uvođenje dokumentacija i zapisa </vt:lpstr>
      <vt:lpstr>PowerPoint Presentation</vt:lpstr>
      <vt:lpstr>PowerPoint Presentation</vt:lpstr>
      <vt:lpstr>PowerPoint Presentation</vt:lpstr>
      <vt:lpstr>PowerPoint Presentation</vt:lpstr>
      <vt:lpstr>Zaključak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Valerije Bagadur</dc:creator>
  <cp:lastModifiedBy>Valerije Bagadur</cp:lastModifiedBy>
  <cp:revision>13</cp:revision>
  <dcterms:created xsi:type="dcterms:W3CDTF">2025-02-20T20:12:48Z</dcterms:created>
  <dcterms:modified xsi:type="dcterms:W3CDTF">2025-02-23T22:37:48Z</dcterms:modified>
</cp:coreProperties>
</file>