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notesMasterIdLst>
    <p:notesMasterId r:id="rId24"/>
  </p:notesMasterIdLst>
  <p:handoutMasterIdLst>
    <p:handoutMasterId r:id="rId25"/>
  </p:handoutMasterIdLst>
  <p:sldIdLst>
    <p:sldId id="256" r:id="rId5"/>
    <p:sldId id="271" r:id="rId6"/>
    <p:sldId id="283" r:id="rId7"/>
    <p:sldId id="284" r:id="rId8"/>
    <p:sldId id="285" r:id="rId9"/>
    <p:sldId id="286" r:id="rId10"/>
    <p:sldId id="299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</p:sldIdLst>
  <p:sldSz cx="12192000" cy="6858000"/>
  <p:notesSz cx="6858000" cy="9144000"/>
  <p:defaultTextStyle>
    <a:defPPr rtl="0">
      <a:defRPr lang="hr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obrodošlica" id="{E75E278A-FF0E-49A4-B170-79828D63BBAD}">
          <p14:sldIdLst>
            <p14:sldId id="256"/>
          </p14:sldIdLst>
        </p14:section>
        <p14:section name="Dizajn, pretapanje, opaske, suradnja, vođenje kroz kontrole" id="{B9B51309-D148-4332-87C2-07BE32FBCA3B}">
          <p14:sldIdLst>
            <p14:sldId id="271"/>
            <p14:sldId id="283"/>
            <p14:sldId id="284"/>
            <p14:sldId id="285"/>
            <p14:sldId id="286"/>
            <p14:sldId id="299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</p14:sldIdLst>
        </p14:section>
        <p14:section name="Više informacija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2" autoAdjust="0"/>
    <p:restoredTop sz="94241" autoAdjust="0"/>
  </p:normalViewPr>
  <p:slideViewPr>
    <p:cSldViewPr snapToGrid="0">
      <p:cViewPr varScale="1">
        <p:scale>
          <a:sx n="88" d="100"/>
          <a:sy n="88" d="100"/>
        </p:scale>
        <p:origin x="264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256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Radni_list_programa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164661708953065E-2"/>
          <c:y val="0.13924603174603176"/>
          <c:w val="0.88213163458734323"/>
          <c:h val="0.6699865641794775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Ravnatelji UD sa SŠ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List1!$A$2:$A$5</c:f>
              <c:strCache>
                <c:ptCount val="4"/>
                <c:pt idx="0">
                  <c:v>2025.</c:v>
                </c:pt>
                <c:pt idx="1">
                  <c:v>2024.</c:v>
                </c:pt>
                <c:pt idx="2">
                  <c:v>2023.</c:v>
                </c:pt>
                <c:pt idx="3">
                  <c:v>2022.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21-44B9-98D3-74E6582B3668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Ravnatelji UD 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List1!$A$2:$A$5</c:f>
              <c:strCache>
                <c:ptCount val="4"/>
                <c:pt idx="0">
                  <c:v>2025.</c:v>
                </c:pt>
                <c:pt idx="1">
                  <c:v>2024.</c:v>
                </c:pt>
                <c:pt idx="2">
                  <c:v>2023.</c:v>
                </c:pt>
                <c:pt idx="3">
                  <c:v>2022.</c:v>
                </c:pt>
              </c:strCache>
            </c:strRef>
          </c:cat>
          <c:val>
            <c:numRef>
              <c:f>List1!$C$2:$C$5</c:f>
              <c:numCache>
                <c:formatCode>General</c:formatCode>
                <c:ptCount val="4"/>
                <c:pt idx="0">
                  <c:v>10</c:v>
                </c:pt>
                <c:pt idx="1">
                  <c:v>0</c:v>
                </c:pt>
                <c:pt idx="2">
                  <c:v>11.5</c:v>
                </c:pt>
                <c:pt idx="3">
                  <c:v>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21-44B9-98D3-74E6582B3668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Ravantelji SŠ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List1!$A$2:$A$5</c:f>
              <c:strCache>
                <c:ptCount val="4"/>
                <c:pt idx="0">
                  <c:v>2025.</c:v>
                </c:pt>
                <c:pt idx="1">
                  <c:v>2024.</c:v>
                </c:pt>
                <c:pt idx="2">
                  <c:v>2023.</c:v>
                </c:pt>
                <c:pt idx="3">
                  <c:v>2022.</c:v>
                </c:pt>
              </c:strCache>
            </c:strRef>
          </c:cat>
          <c:val>
            <c:numRef>
              <c:f>List1!$D$2:$D$5</c:f>
              <c:numCache>
                <c:formatCode>General</c:formatCode>
                <c:ptCount val="4"/>
                <c:pt idx="0">
                  <c:v>20</c:v>
                </c:pt>
                <c:pt idx="1">
                  <c:v>12</c:v>
                </c:pt>
                <c:pt idx="2">
                  <c:v>26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21-44B9-98D3-74E6582B3668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Ravnatelji UD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List1!$A$2:$A$5</c:f>
              <c:strCache>
                <c:ptCount val="4"/>
                <c:pt idx="0">
                  <c:v>2025.</c:v>
                </c:pt>
                <c:pt idx="1">
                  <c:v>2024.</c:v>
                </c:pt>
                <c:pt idx="2">
                  <c:v>2023.</c:v>
                </c:pt>
                <c:pt idx="3">
                  <c:v>2022.</c:v>
                </c:pt>
              </c:strCache>
            </c:strRef>
          </c:cat>
          <c:val>
            <c:numRef>
              <c:f>List1!$E$2:$E$5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F21-44B9-98D3-74E6582B36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71890880"/>
        <c:axId val="371896784"/>
      </c:barChart>
      <c:catAx>
        <c:axId val="371890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71896784"/>
        <c:crosses val="autoZero"/>
        <c:auto val="1"/>
        <c:lblAlgn val="ctr"/>
        <c:lblOffset val="100"/>
        <c:noMultiLvlLbl val="0"/>
      </c:catAx>
      <c:valAx>
        <c:axId val="3718967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7189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hr-HR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439D36C-0DF4-4675-A405-E06BF4BC58DF}" type="datetime1">
              <a:rPr lang="hr-HR" smtClean="0"/>
              <a:t>13.10.2025.</a:t>
            </a:fld>
            <a:endParaRPr lang="hr-HR" dirty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hr-HR"/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hr-HR" noProof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5D1F1C4-E6A8-494C-9725-427D4B7FD8DB}" type="datetime1">
              <a:rPr lang="hr-HR" noProof="0" smtClean="0"/>
              <a:t>13.10.2025.</a:t>
            </a:fld>
            <a:endParaRPr lang="hr-HR" noProof="0" dirty="0"/>
          </a:p>
        </p:txBody>
      </p:sp>
      <p:sp>
        <p:nvSpPr>
          <p:cNvPr id="4" name="Rezervirano mjesto za sliku na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hr-HR" noProof="0"/>
          </a:p>
        </p:txBody>
      </p:sp>
      <p:sp>
        <p:nvSpPr>
          <p:cNvPr id="5" name="Rezervirano mjesto za bilješk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hr-HR" noProof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hr-HR" noProof="0" smtClean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 noProof="0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94509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sz="1800" noProof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 smtClean="0"/>
              <a:t>Uredite stil naslova matrice</a:t>
            </a:r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hr-HR" sz="1800" noProof="0"/>
          </a:p>
        </p:txBody>
      </p:sp>
      <p:cxnSp>
        <p:nvCxnSpPr>
          <p:cNvPr id="12" name="Ravni poveznik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hr-HR" noProof="0" smtClean="0"/>
              <a:t>Uredite stil naslova matrice</a:t>
            </a:r>
            <a:endParaRPr lang="hr-HR" noProof="0"/>
          </a:p>
        </p:txBody>
      </p:sp>
      <p:sp>
        <p:nvSpPr>
          <p:cNvPr id="3" name="Rezervirano mjesto za sadržaj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r-HR" noProof="0"/>
              <a:t>Kliknite da biste uredili stilove teksta matrice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r-HR" noProof="0"/>
              <a:t>Druga razina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r-HR" noProof="0"/>
              <a:t>Treća razina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r-HR" noProof="0"/>
              <a:t>Četvrta razina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r-HR" noProof="0"/>
              <a:t>Peta razina</a:t>
            </a:r>
          </a:p>
        </p:txBody>
      </p:sp>
      <p:sp>
        <p:nvSpPr>
          <p:cNvPr id="6" name="Rezervirano mjesto za datum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E9A39D04-E88C-482C-A870-64D8F2205D0F}" type="datetime1">
              <a:rPr lang="hr-HR" noProof="0" smtClean="0"/>
              <a:t>13.10.2025.</a:t>
            </a:fld>
            <a:endParaRPr lang="hr-HR" noProof="0"/>
          </a:p>
        </p:txBody>
      </p:sp>
      <p:sp>
        <p:nvSpPr>
          <p:cNvPr id="7" name="Rezervirano mjesto za podnožje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8" name="Rezervirano mjesto za broj slajda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sz="1800" noProof="0"/>
          </a:p>
        </p:txBody>
      </p:sp>
      <p:sp>
        <p:nvSpPr>
          <p:cNvPr id="10" name="Pravokutnik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sz="1800" noProof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hr-HR" noProof="0" smtClean="0"/>
              <a:t>Uredite stil naslova matrice</a:t>
            </a:r>
            <a:endParaRPr lang="hr-HR" noProof="0"/>
          </a:p>
        </p:txBody>
      </p:sp>
      <p:sp>
        <p:nvSpPr>
          <p:cNvPr id="7" name="Rezervirano mjesto za sadržaj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r-HR" noProof="0"/>
              <a:t>Kliknite da biste uredili stilove teksta matrice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r-HR" noProof="0"/>
              <a:t>Druga razina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r-HR" noProof="0"/>
              <a:t>Treća razina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r-HR" noProof="0"/>
              <a:t>Četvrta razina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r-HR" noProof="0"/>
              <a:t>Peta razina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hr-HR" sz="1800" noProof="0"/>
          </a:p>
        </p:txBody>
      </p:sp>
      <p:sp>
        <p:nvSpPr>
          <p:cNvPr id="2" name="Rezervirano mjesto za naslov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777854B-B35F-404E-822B-AC82B03C99AB}" type="datetime1">
              <a:rPr lang="hr-HR" noProof="0" smtClean="0"/>
              <a:t>13.10.2025.</a:t>
            </a:fld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hr-HR" noProof="0" smtClean="0"/>
              <a:pPr/>
              <a:t>‹#›</a:t>
            </a:fld>
            <a:endParaRPr lang="hr-HR" noProof="0"/>
          </a:p>
        </p:txBody>
      </p:sp>
      <p:cxnSp>
        <p:nvCxnSpPr>
          <p:cNvPr id="8" name="Ravni poveznik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oo.hr/osiguravanje-kvalitete/obrazovanje-odraslih/vanjsko-vrednovanje-ustanova-za-obrazovanje-odraslih/" TargetMode="External"/><Relationship Id="rId2" Type="http://schemas.openxmlformats.org/officeDocument/2006/relationships/hyperlink" Target="https://mzom.gov.hr/istaknute-teme/odgoj-i-obrazovanje/vrednovanje-i-osiguranje-kvalitete-u-sustavu-odgoja-i-obrazovanja/vanjsko-vrednovanje-odgojno-obrazovnih-ustanova/100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855620" y="668215"/>
            <a:ext cx="10515600" cy="4025705"/>
          </a:xfrm>
        </p:spPr>
        <p:txBody>
          <a:bodyPr rtlCol="0" anchor="ctr" anchorCtr="0">
            <a:normAutofit fontScale="90000"/>
          </a:bodyPr>
          <a:lstStyle/>
          <a:p>
            <a:pPr algn="ctr"/>
            <a:r>
              <a:rPr lang="hr-H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MEĐUŽUPANIJSKI STRUČNI SKUP</a:t>
            </a:r>
            <a:br>
              <a:rPr lang="hr-H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r-H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 RAVNATELJE UČENIČKIH </a:t>
            </a:r>
            <a:r>
              <a:rPr lang="hr-H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DOMOVA</a:t>
            </a:r>
            <a:r>
              <a:rPr lang="hr-HR" dirty="0"/>
              <a:t/>
            </a:r>
            <a:br>
              <a:rPr lang="hr-HR" dirty="0"/>
            </a:br>
            <a:r>
              <a:rPr lang="hr-HR" dirty="0" smtClean="0"/>
              <a:t>„</a:t>
            </a:r>
            <a:r>
              <a:rPr lang="hr-H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Samovrjednovanje</a:t>
            </a:r>
            <a:r>
              <a:rPr lang="hr-H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vanjsko vrjednovanje u učeničkim </a:t>
            </a:r>
            <a:r>
              <a:rPr lang="hr-H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domovima” </a:t>
            </a:r>
            <a:r>
              <a:rPr lang="hr-HR" dirty="0"/>
              <a:t/>
            </a:r>
            <a:br>
              <a:rPr lang="hr-HR" dirty="0"/>
            </a:br>
            <a:r>
              <a:rPr lang="hr-HR" dirty="0"/>
              <a:t> 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/>
              <a:t/>
            </a:r>
            <a:br>
              <a:rPr lang="hr-HR" dirty="0"/>
            </a:br>
            <a:r>
              <a:rPr lang="hr-HR" sz="4400" b="1" u="sng" dirty="0"/>
              <a:t>Napredovanje ravnatelja u zvanje kao vanjsko </a:t>
            </a:r>
            <a:r>
              <a:rPr lang="hr-HR" sz="4400" b="1" u="sng" dirty="0" smtClean="0"/>
              <a:t>vrednovanje </a:t>
            </a:r>
            <a:r>
              <a:rPr lang="hr-HR" dirty="0"/>
              <a:t/>
            </a:r>
            <a:br>
              <a:rPr lang="hr-HR" dirty="0"/>
            </a:br>
            <a:endParaRPr lang="hr-HR" sz="4800" dirty="0">
              <a:solidFill>
                <a:schemeClr val="bg1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4294967295"/>
          </p:nvPr>
        </p:nvSpPr>
        <p:spPr>
          <a:xfrm>
            <a:off x="855620" y="4110446"/>
            <a:ext cx="9582736" cy="1922052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endParaRPr lang="hr-HR" sz="2400" dirty="0" smtClean="0">
              <a:solidFill>
                <a:schemeClr val="bg1"/>
              </a:solidFill>
              <a:latin typeface="+mj-lt"/>
            </a:endParaRPr>
          </a:p>
          <a:p>
            <a:r>
              <a:rPr lang="hr-HR" sz="1600" dirty="0"/>
              <a:t>Beli Manastir, 14. listopada 2025.</a:t>
            </a:r>
          </a:p>
          <a:p>
            <a:pPr marL="0" indent="0" rtl="0">
              <a:buNone/>
            </a:pPr>
            <a:endParaRPr lang="hr-HR" sz="2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2" descr="neimenova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78" y="359563"/>
            <a:ext cx="1838325" cy="1059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136599" cy="640080"/>
          </a:xfrm>
        </p:spPr>
        <p:txBody>
          <a:bodyPr rtlCol="0">
            <a:noAutofit/>
          </a:bodyPr>
          <a:lstStyle/>
          <a:p>
            <a:pPr rtl="0"/>
            <a:r>
              <a:rPr lang="hr-H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VANJSKO VREDNOVANJE – ŠTO KAŽE MZOM ?</a:t>
            </a:r>
            <a:endParaRPr lang="hr-H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zervirano mjesto za sadržaj 17"/>
          <p:cNvSpPr txBox="1">
            <a:spLocks/>
          </p:cNvSpPr>
          <p:nvPr/>
        </p:nvSpPr>
        <p:spPr>
          <a:xfrm>
            <a:off x="541610" y="1524708"/>
            <a:ext cx="3995556" cy="466708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spcAft>
                <a:spcPts val="600"/>
              </a:spcAft>
              <a:buNone/>
              <a:defRPr/>
            </a:pPr>
            <a:r>
              <a:rPr lang="hr-HR" sz="3200" i="1" dirty="0" smtClean="0">
                <a:solidFill>
                  <a:srgbClr val="D2472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Sustav </a:t>
            </a:r>
            <a:r>
              <a:rPr lang="hr-HR" sz="3200" i="1" dirty="0">
                <a:solidFill>
                  <a:srgbClr val="D2472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osiguravanja kvalitete povezuje i usklađuje </a:t>
            </a:r>
            <a:r>
              <a:rPr lang="hr-HR" sz="3200" i="1" dirty="0" err="1" smtClean="0">
                <a:solidFill>
                  <a:srgbClr val="D2472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samovrednovanje</a:t>
            </a:r>
            <a:r>
              <a:rPr lang="hr-HR" sz="3200" i="1" dirty="0" smtClean="0">
                <a:solidFill>
                  <a:srgbClr val="D2472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3200" i="1" dirty="0">
                <a:solidFill>
                  <a:srgbClr val="D2472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vanjsko vrednovanje odgojno-obrazovnih ustanova, pri čemu se vanjsko vrednovanje koristi </a:t>
            </a:r>
            <a:r>
              <a:rPr lang="hr-HR" sz="3200" i="1" dirty="0" err="1" smtClean="0">
                <a:solidFill>
                  <a:srgbClr val="D2472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samovrednovanjem</a:t>
            </a:r>
            <a:r>
              <a:rPr lang="hr-HR" sz="3200" i="1" dirty="0" smtClean="0">
                <a:solidFill>
                  <a:srgbClr val="D2472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3200" i="1" dirty="0">
                <a:solidFill>
                  <a:srgbClr val="D2472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razvojnim planovima ustanova kao polazištima za procjenu</a:t>
            </a:r>
            <a:r>
              <a:rPr lang="hr-HR" sz="3200" dirty="0">
                <a:solidFill>
                  <a:srgbClr val="D2472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hr-HR" sz="3200" dirty="0">
              <a:solidFill>
                <a:srgbClr val="D2472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Pravokutnik 1"/>
          <p:cNvSpPr/>
          <p:nvPr/>
        </p:nvSpPr>
        <p:spPr>
          <a:xfrm>
            <a:off x="6209211" y="1306285"/>
            <a:ext cx="5408022" cy="3820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r-HR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r-HR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r-HR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b="1" i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Vanjsko </a:t>
            </a:r>
            <a:r>
              <a:rPr lang="hr-HR" b="1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vrednovanje sadrži stručnu procjenu o relevantnim područjima rada škola</a:t>
            </a:r>
            <a:r>
              <a:rPr lang="hr-HR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hr-H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upravljanju školom, ljudskim i materijalnim resursima, ključnim procesima;</a:t>
            </a:r>
            <a:endParaRPr lang="hr-H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kvaliteti </a:t>
            </a:r>
            <a:r>
              <a:rPr lang="hr-HR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samovrednovanja</a:t>
            </a:r>
            <a:r>
              <a:rPr lang="hr-HR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planiranja razvoja, kvaliteti nastave i podršci učenicima, kao i o rezultatima i ishodima;</a:t>
            </a:r>
            <a:endParaRPr lang="hr-H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postignućima učenika i ostvarivanju odgojno-obrazovnih ciljeva</a:t>
            </a:r>
            <a:r>
              <a:rPr lang="hr-HR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r-H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61129" y="505097"/>
            <a:ext cx="7699684" cy="957943"/>
          </a:xfrm>
        </p:spPr>
        <p:txBody>
          <a:bodyPr>
            <a:normAutofit fontScale="90000"/>
          </a:bodyPr>
          <a:lstStyle/>
          <a:p>
            <a:r>
              <a:rPr lang="hr-HR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NCVVO I VANJSKO VREDNOVANJE</a:t>
            </a: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0"/>
          </p:nvPr>
        </p:nvSpPr>
        <p:spPr>
          <a:xfrm>
            <a:off x="539495" y="2063930"/>
            <a:ext cx="11199659" cy="3349317"/>
          </a:xfrm>
        </p:spPr>
        <p:txBody>
          <a:bodyPr>
            <a:noAutofit/>
          </a:bodyPr>
          <a:lstStyle/>
          <a:p>
            <a:r>
              <a:rPr lang="hr-HR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ZAKON </a:t>
            </a:r>
            <a:r>
              <a:rPr lang="hr-HR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NACIONALNOM CENTRU ZA VANJSKO VREDNOVANJE </a:t>
            </a:r>
            <a:r>
              <a:rPr lang="hr-HR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OBRAZOVANJA</a:t>
            </a:r>
            <a:endParaRPr lang="hr-HR" sz="2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hr-H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DJELATNOST </a:t>
            </a:r>
            <a:r>
              <a:rPr lang="hr-H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 </a:t>
            </a:r>
            <a:r>
              <a:rPr lang="hr-H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Članak </a:t>
            </a:r>
            <a:r>
              <a:rPr lang="hr-H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(1) </a:t>
            </a:r>
            <a:r>
              <a:rPr lang="hr-HR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Centar obavlja poslove vanjskog vrednovanja u </a:t>
            </a:r>
            <a:r>
              <a:rPr lang="hr-HR" sz="20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odgojno-obrazovnom </a:t>
            </a:r>
            <a:r>
              <a:rPr lang="hr-HR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sustavu Republike Hrvatske i poslove provođenja ispita temeljenih na nacionalnim standardima</a:t>
            </a:r>
            <a:r>
              <a:rPr lang="hr-H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r-H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23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987552"/>
          </a:xfrm>
        </p:spPr>
        <p:txBody>
          <a:bodyPr>
            <a:normAutofit/>
          </a:bodyPr>
          <a:lstStyle/>
          <a:p>
            <a:r>
              <a:rPr lang="hr-H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ASOO I VANJSKO VREDNOVANJE</a:t>
            </a: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0"/>
          </p:nvPr>
        </p:nvSpPr>
        <p:spPr>
          <a:xfrm>
            <a:off x="539496" y="2124890"/>
            <a:ext cx="10093670" cy="3288357"/>
          </a:xfrm>
        </p:spPr>
        <p:txBody>
          <a:bodyPr>
            <a:normAutofit/>
          </a:bodyPr>
          <a:lstStyle/>
          <a:p>
            <a:pPr algn="just"/>
            <a:r>
              <a:rPr lang="hr-H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Postupak vanjskog vrednovanja ustanova za obrazovanje odraslih provodi Agencija za strukovno obrazovanje i obrazovanje odraslih, a svrha je postupka vanjskog vrednovanja rada ustanova provjeriti u kojoj mjeri ustanove za obrazovanje odraslih ispunjavaju utvrđene standarde kvalitete. </a:t>
            </a:r>
          </a:p>
          <a:p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378452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8875342" cy="919190"/>
          </a:xfrm>
        </p:spPr>
        <p:txBody>
          <a:bodyPr>
            <a:normAutofit fontScale="90000"/>
          </a:bodyPr>
          <a:lstStyle/>
          <a:p>
            <a:r>
              <a:rPr lang="hr-H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UČENIČKI DOMOVI I VANJSKO VREDNOVANJE</a:t>
            </a: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0"/>
          </p:nvPr>
        </p:nvSpPr>
        <p:spPr>
          <a:xfrm>
            <a:off x="539495" y="1933302"/>
            <a:ext cx="10920985" cy="3479945"/>
          </a:xfrm>
        </p:spPr>
        <p:txBody>
          <a:bodyPr>
            <a:normAutofit fontScale="92500"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r-HR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Prema </a:t>
            </a:r>
            <a:r>
              <a:rPr lang="hr-H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dostupnim informacijama iz razgovora s ravnateljima učeničkih domova i prakse, </a:t>
            </a:r>
            <a:r>
              <a:rPr lang="hr-HR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samovrednovanje</a:t>
            </a:r>
            <a:r>
              <a:rPr lang="hr-HR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provode UD koji u svom sastavu imaju i </a:t>
            </a:r>
            <a:r>
              <a:rPr lang="hr-HR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škole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r-HR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Pojedini UD </a:t>
            </a:r>
            <a:r>
              <a:rPr lang="hr-H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 pridruženih </a:t>
            </a:r>
            <a:r>
              <a:rPr lang="hr-HR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škola, </a:t>
            </a:r>
            <a:r>
              <a:rPr lang="hr-H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prema svojim </a:t>
            </a:r>
            <a:r>
              <a:rPr lang="hr-HR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organizacijskim smjernicama i metodologijama provedbe.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r-HR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hr-H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vanjskom vrednovanju UD nemam prikupljenih informacija.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3032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8770839" cy="640080"/>
          </a:xfrm>
        </p:spPr>
        <p:txBody>
          <a:bodyPr>
            <a:normAutofit fontScale="90000"/>
          </a:bodyPr>
          <a:lstStyle/>
          <a:p>
            <a:r>
              <a:rPr lang="hr-HR" b="1" dirty="0" smtClean="0">
                <a:latin typeface="Arial" panose="020B0604020202020204" pitchFamily="34" charset="0"/>
                <a:cs typeface="Arial" panose="020B0604020202020204" pitchFamily="34" charset="0"/>
              </a:rPr>
              <a:t>POSTUPAK NAPREDOVANJA RAVNATELJA U ZVANJE</a:t>
            </a:r>
            <a:endParaRPr lang="hr-H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0"/>
          </p:nvPr>
        </p:nvSpPr>
        <p:spPr>
          <a:xfrm>
            <a:off x="539495" y="2177142"/>
            <a:ext cx="10746813" cy="3039291"/>
          </a:xfrm>
        </p:spPr>
        <p:txBody>
          <a:bodyPr/>
          <a:lstStyle/>
          <a:p>
            <a:pPr algn="just"/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ostupak </a:t>
            </a: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napredovanja ravnatelja </a:t>
            </a: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predstavlja svojevrsno </a:t>
            </a: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vanjsko vrednovanja rada, doduše ne ustanove u cjelini, ali </a:t>
            </a:r>
            <a:r>
              <a:rPr lang="hr-HR" sz="2000">
                <a:latin typeface="Arial" panose="020B0604020202020204" pitchFamily="34" charset="0"/>
                <a:cs typeface="Arial" panose="020B0604020202020204" pitchFamily="34" charset="0"/>
              </a:rPr>
              <a:t>dobrim </a:t>
            </a:r>
            <a:r>
              <a:rPr lang="hr-HR" sz="2000" smtClean="0">
                <a:latin typeface="Arial" panose="020B0604020202020204" pitchFamily="34" charset="0"/>
                <a:cs typeface="Arial" panose="020B0604020202020204" pitchFamily="34" charset="0"/>
              </a:rPr>
              <a:t>dijelom </a:t>
            </a: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i da, obzirom na poziciju ravnatelja kao osobe odgovorne za cjelokupnu zakonitost i stručnost rada odgojno-obrazovne ustanove, a kako je to definirano Zakonom o odgoju i obrazovanju u osnovnoj i srednjoj </a:t>
            </a: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školi čl. 125.</a:t>
            </a:r>
            <a:endParaRPr lang="hr-H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3806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0"/>
          </p:nvPr>
        </p:nvSpPr>
        <p:spPr>
          <a:xfrm>
            <a:off x="1706443" y="2299063"/>
            <a:ext cx="8526127" cy="2948722"/>
          </a:xfrm>
        </p:spPr>
        <p:txBody>
          <a:bodyPr>
            <a:normAutofit/>
          </a:bodyPr>
          <a:lstStyle/>
          <a:p>
            <a:pPr algn="ctr"/>
            <a:r>
              <a:rPr lang="hr-H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PRAVILNIK O NAPREDOVANJU U ZVANJE  </a:t>
            </a:r>
            <a:r>
              <a:rPr lang="hr-HR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UKLJUČUJE  PRIORITETNA PODRUČJA RADA RAVNATELJA !?</a:t>
            </a:r>
            <a:endParaRPr lang="hr-H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7157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10521262" cy="919190"/>
          </a:xfrm>
        </p:spPr>
        <p:txBody>
          <a:bodyPr>
            <a:normAutofit fontScale="90000"/>
          </a:bodyPr>
          <a:lstStyle/>
          <a:p>
            <a:r>
              <a:rPr lang="hr-HR" b="1" dirty="0" smtClean="0">
                <a:latin typeface="Arial" panose="020B0604020202020204" pitchFamily="34" charset="0"/>
                <a:cs typeface="Arial" panose="020B0604020202020204" pitchFamily="34" charset="0"/>
              </a:rPr>
              <a:t>Napredovanje </a:t>
            </a:r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ravnatelja UD u odnosu na ravnatelje srednjih </a:t>
            </a:r>
            <a:r>
              <a:rPr lang="hr-HR" b="1" dirty="0" smtClean="0">
                <a:latin typeface="Arial" panose="020B0604020202020204" pitchFamily="34" charset="0"/>
                <a:cs typeface="Arial" panose="020B0604020202020204" pitchFamily="34" charset="0"/>
              </a:rPr>
              <a:t>škola</a:t>
            </a: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graphicFrame>
        <p:nvGraphicFramePr>
          <p:cNvPr id="5" name="Rezervirano mjesto sadržaja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628807107"/>
              </p:ext>
            </p:extLst>
          </p:nvPr>
        </p:nvGraphicFramePr>
        <p:xfrm>
          <a:off x="2124892" y="1689463"/>
          <a:ext cx="7673735" cy="4513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946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10869604" cy="987552"/>
          </a:xfrm>
        </p:spPr>
        <p:txBody>
          <a:bodyPr>
            <a:normAutofit fontScale="90000"/>
          </a:bodyPr>
          <a:lstStyle/>
          <a:p>
            <a:r>
              <a:rPr lang="hr-HR" b="1" dirty="0" smtClean="0">
                <a:latin typeface="Arial" panose="020B0604020202020204" pitchFamily="34" charset="0"/>
                <a:cs typeface="Arial" panose="020B0604020202020204" pitchFamily="34" charset="0"/>
              </a:rPr>
              <a:t>KATEGORIJE AKTIVNOSTI BODUJU ZA NAPREDOVANJE U ZVANJE </a:t>
            </a: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8526127" cy="3977640"/>
          </a:xfrm>
        </p:spPr>
        <p:txBody>
          <a:bodyPr>
            <a:normAutofit fontScale="25000" lnSpcReduction="20000"/>
          </a:bodyPr>
          <a:lstStyle/>
          <a:p>
            <a:r>
              <a:rPr lang="hr-HR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hr-HR" sz="7200" b="1" dirty="0">
                <a:latin typeface="Arial" panose="020B0604020202020204" pitchFamily="34" charset="0"/>
                <a:cs typeface="Arial" panose="020B0604020202020204" pitchFamily="34" charset="0"/>
              </a:rPr>
              <a:t>. ORGANIZACIJA I/ILI PROVEDBA NATJECANJA TE MENTORSTVO UČENICIMA, STUDENTIMA I PRIPRAVNICIMA</a:t>
            </a:r>
          </a:p>
          <a:p>
            <a:r>
              <a:rPr lang="hr-HR" sz="7200" b="1" dirty="0">
                <a:latin typeface="Arial" panose="020B0604020202020204" pitchFamily="34" charset="0"/>
                <a:cs typeface="Arial" panose="020B0604020202020204" pitchFamily="34" charset="0"/>
              </a:rPr>
              <a:t>2. PREDAVANJA, RADIONICE I EDUKACIJE</a:t>
            </a:r>
          </a:p>
          <a:p>
            <a:r>
              <a:rPr lang="hr-HR" sz="7200" b="1" dirty="0">
                <a:latin typeface="Arial" panose="020B0604020202020204" pitchFamily="34" charset="0"/>
                <a:cs typeface="Arial" panose="020B0604020202020204" pitchFamily="34" charset="0"/>
              </a:rPr>
              <a:t>3. RAD U STRUČNIM VIJEĆIMA, UDRUGAMA I SL.</a:t>
            </a:r>
          </a:p>
          <a:p>
            <a:r>
              <a:rPr lang="hr-HR" sz="7200" b="1" dirty="0">
                <a:latin typeface="Arial" panose="020B0604020202020204" pitchFamily="34" charset="0"/>
                <a:cs typeface="Arial" panose="020B0604020202020204" pitchFamily="34" charset="0"/>
              </a:rPr>
              <a:t>4. STRUČNI ČLANCI, NASTAVNI MATERIJALI I OBRAZOVNI SADRŽAJI</a:t>
            </a:r>
          </a:p>
          <a:p>
            <a:r>
              <a:rPr lang="hr-HR" sz="7200" b="1" dirty="0">
                <a:latin typeface="Arial" panose="020B0604020202020204" pitchFamily="34" charset="0"/>
                <a:cs typeface="Arial" panose="020B0604020202020204" pitchFamily="34" charset="0"/>
              </a:rPr>
              <a:t>5. PROJEKTI</a:t>
            </a:r>
          </a:p>
          <a:p>
            <a:r>
              <a:rPr lang="hr-HR" sz="7200" b="1" dirty="0">
                <a:latin typeface="Arial" panose="020B0604020202020204" pitchFamily="34" charset="0"/>
                <a:cs typeface="Arial" panose="020B0604020202020204" pitchFamily="34" charset="0"/>
              </a:rPr>
              <a:t>6. UNAPRJEĐENJE RADA ŠKOLE</a:t>
            </a:r>
          </a:p>
          <a:p>
            <a:r>
              <a:rPr lang="hr-HR" sz="7200" b="1" dirty="0">
                <a:latin typeface="Arial" panose="020B0604020202020204" pitchFamily="34" charset="0"/>
                <a:cs typeface="Arial" panose="020B0604020202020204" pitchFamily="34" charset="0"/>
              </a:rPr>
              <a:t>7. RAD NA UNAPRJEĐENJU SUSTAVA OBRAZOVANJA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1111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21207" y="487680"/>
            <a:ext cx="10651890" cy="1071154"/>
          </a:xfrm>
        </p:spPr>
        <p:txBody>
          <a:bodyPr>
            <a:normAutofit fontScale="90000"/>
          </a:bodyPr>
          <a:lstStyle/>
          <a:p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ORGANIZACIJA I/ILI PROVEDBA NATJECANJA TE MENTORSTVO UČENICIMA, STUDENTIMA I PRIPRAVNICIMA </a:t>
            </a: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0"/>
          </p:nvPr>
        </p:nvSpPr>
        <p:spPr>
          <a:xfrm>
            <a:off x="539495" y="1314994"/>
            <a:ext cx="11382539" cy="4098254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hr-HR" sz="4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Mentorstvo </a:t>
            </a:r>
            <a:r>
              <a:rPr lang="hr-HR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učenicima koji sudjeluju na natjecanjima, smotrama i sl. na županijskoj razini uz dodatan bod po učeniku za osvojeno jedno od prva tri mjesta (po učeniku ili natjecateljskoj ekipi) </a:t>
            </a:r>
            <a:endParaRPr lang="hr-HR" sz="4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r-HR" sz="4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Mentorstvo </a:t>
            </a:r>
            <a:r>
              <a:rPr lang="hr-HR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učenicima koji sudjeluju na natjecanjima, smotrama i sl. na međužupanijskoj ili državnoj razini, uz dodatan bod po učeniku za osvojeno jedno od prva tri mjesta (po učeniku ili natjecateljskoj ekipi) </a:t>
            </a:r>
          </a:p>
          <a:p>
            <a:pPr algn="just"/>
            <a:r>
              <a:rPr lang="hr-HR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Mentorstvo učenicima koji sudjeluju na natjecanjima, smotrama i sl. na međunarodnoj razini uz dodatan bod po učeniku za osvojeno jedno od prva tri mjesta (po učeniku ili natjecateljskoj ekipi). U istoj školskoj godini svaki učenik ili ekipa boduje se samo jedanput prema najboljem uspjehu. </a:t>
            </a:r>
          </a:p>
          <a:p>
            <a:pPr algn="just"/>
            <a:r>
              <a:rPr lang="hr-HR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Sudjelovanje u radu povjerenstava za organizaciju i/ili provedbu natjecanja, smotre i sl. za učenike, na školskoj razini (po događanju) </a:t>
            </a:r>
          </a:p>
          <a:p>
            <a:pPr algn="just"/>
            <a:r>
              <a:rPr lang="hr-HR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Sudjelovanje u radu povjerenstava za organizaciju i/ili provedbu natjecanja, smotre i sl. za učenike, na županijskoj ili državnoj razini (po događanju) </a:t>
            </a:r>
          </a:p>
          <a:p>
            <a:pPr algn="just"/>
            <a:r>
              <a:rPr lang="hr-HR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Sudjelovanje u radu povjerenstava za organizaciju i/ili provedbu natjecanja, smotre i sl. za učenike, na međunarodnoj razini (po događanju) </a:t>
            </a:r>
          </a:p>
          <a:p>
            <a:pPr algn="just"/>
            <a:r>
              <a:rPr lang="hr-HR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Sudjelovanje u radnim skupinama za izradu zadataka za natjecanja, smotre, nacionalne ispite ili državnu maturu (po ispitu) </a:t>
            </a:r>
          </a:p>
          <a:p>
            <a:pPr algn="just"/>
            <a:r>
              <a:rPr lang="hr-HR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Sudjelovanje u radnim skupinama za evaluaciju za nacionalne ispite ili državnu maturu (po ispitnom roku i predmetu) Mentorstvo studentima učiteljskih i nastavničkih studija (po godini)</a:t>
            </a:r>
          </a:p>
        </p:txBody>
      </p:sp>
    </p:spTree>
    <p:extLst>
      <p:ext uri="{BB962C8B-B14F-4D97-AF65-F5344CB8AC3E}">
        <p14:creationId xmlns:p14="http://schemas.microsoft.com/office/powerpoint/2010/main" val="257855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21207" y="448055"/>
            <a:ext cx="6877119" cy="840813"/>
          </a:xfrm>
        </p:spPr>
        <p:txBody>
          <a:bodyPr>
            <a:normAutofit fontScale="90000"/>
          </a:bodyPr>
          <a:lstStyle/>
          <a:p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PREDAVANJA, RADIONICE I EDUKACIJE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10520390" cy="4747478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Predavanje</a:t>
            </a:r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, radionica ili ogledni sat na školskoj razini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(po broju održanih, međusobno različitih, uživo ili online; do dva suautora)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Predavanje, radionica ili ogledni sat </a:t>
            </a:r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na županijskoj razini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(po broju održanih, međusobno različitih, uživo ili online, uz pozitivnu evaluaciju od strane sudionika; do dva suautora)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Predavanje, radionica ili ogledni sat </a:t>
            </a:r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na međužupanijskoj/regionalnoj ili državnoj razini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(po broju održanih, međusobno različitih, uživo ili online, uz pozitivnu evaluaciju od strane sudionika; do dva suautora)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Predavanje ili radionica </a:t>
            </a:r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na međunarodnoj razini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(po broju održanih, uživo i online; uz pozitivnu evaluaciju od strane sudionika; do dva suautora)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Dijeljenje primjera dobre prakse primjene inovativnih metoda poučavanja (primjerice u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Edutoriju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, na obrazovnim portalima, školskim mrežnim stranicama, knjigama, zbornicima i brošurama) ako nije vrednovano u kategoriji STRUČNI ČLANCI, NASTAVNI MATERIJALI I OBRAZOVNI SADRŽAJI (po primjeru) </a:t>
            </a:r>
          </a:p>
          <a:p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5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PREDAVANJA, RADIONICE I EDUKACIJE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0"/>
          </p:nvPr>
        </p:nvSpPr>
        <p:spPr>
          <a:xfrm>
            <a:off x="539495" y="1435607"/>
            <a:ext cx="10755521" cy="5156781"/>
          </a:xfrm>
        </p:spPr>
        <p:txBody>
          <a:bodyPr>
            <a:normAutofit fontScale="85000" lnSpcReduction="2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1900" b="1" dirty="0">
                <a:latin typeface="Arial" panose="020B0604020202020204" pitchFamily="34" charset="0"/>
                <a:cs typeface="Arial" panose="020B0604020202020204" pitchFamily="34" charset="0"/>
              </a:rPr>
              <a:t>Sudjelovanje na međunarodnim radionicama izvan Republike Hrvatske</a:t>
            </a:r>
            <a:r>
              <a:rPr lang="hr-HR" sz="1900" dirty="0">
                <a:latin typeface="Arial" panose="020B0604020202020204" pitchFamily="34" charset="0"/>
                <a:cs typeface="Arial" panose="020B0604020202020204" pitchFamily="34" charset="0"/>
              </a:rPr>
              <a:t> (strukturirani tečajevi, promatranje rada (</a:t>
            </a:r>
            <a:r>
              <a:rPr lang="hr-HR" sz="1900" dirty="0" err="1">
                <a:latin typeface="Arial" panose="020B0604020202020204" pitchFamily="34" charset="0"/>
                <a:cs typeface="Arial" panose="020B0604020202020204" pitchFamily="34" charset="0"/>
              </a:rPr>
              <a:t>job</a:t>
            </a:r>
            <a:r>
              <a:rPr lang="hr-HR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900" dirty="0" err="1">
                <a:latin typeface="Arial" panose="020B0604020202020204" pitchFamily="34" charset="0"/>
                <a:cs typeface="Arial" panose="020B0604020202020204" pitchFamily="34" charset="0"/>
              </a:rPr>
              <a:t>shadowing</a:t>
            </a:r>
            <a:r>
              <a:rPr lang="hr-HR" sz="1900" dirty="0">
                <a:latin typeface="Arial" panose="020B0604020202020204" pitchFamily="34" charset="0"/>
                <a:cs typeface="Arial" panose="020B0604020202020204" pitchFamily="34" charset="0"/>
              </a:rPr>
              <a:t>), podučavanje u inozemnim ustanovama (</a:t>
            </a:r>
            <a:r>
              <a:rPr lang="hr-HR" sz="1900" dirty="0" err="1">
                <a:latin typeface="Arial" panose="020B0604020202020204" pitchFamily="34" charset="0"/>
                <a:cs typeface="Arial" panose="020B0604020202020204" pitchFamily="34" charset="0"/>
              </a:rPr>
              <a:t>teaching</a:t>
            </a:r>
            <a:r>
              <a:rPr lang="hr-HR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900" dirty="0" err="1">
                <a:latin typeface="Arial" panose="020B0604020202020204" pitchFamily="34" charset="0"/>
                <a:cs typeface="Arial" panose="020B0604020202020204" pitchFamily="34" charset="0"/>
              </a:rPr>
              <a:t>assignment</a:t>
            </a:r>
            <a:r>
              <a:rPr lang="hr-HR" sz="1900" dirty="0">
                <a:latin typeface="Arial" panose="020B0604020202020204" pitchFamily="34" charset="0"/>
                <a:cs typeface="Arial" panose="020B0604020202020204" pitchFamily="34" charset="0"/>
              </a:rPr>
              <a:t>); zajedničke aktivnosti učenja i podučavanja (short-</a:t>
            </a:r>
            <a:r>
              <a:rPr lang="hr-HR" sz="1900" dirty="0" err="1">
                <a:latin typeface="Arial" panose="020B0604020202020204" pitchFamily="34" charset="0"/>
                <a:cs typeface="Arial" panose="020B0604020202020204" pitchFamily="34" charset="0"/>
              </a:rPr>
              <a:t>term</a:t>
            </a:r>
            <a:r>
              <a:rPr lang="hr-HR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900" dirty="0" err="1">
                <a:latin typeface="Arial" panose="020B0604020202020204" pitchFamily="34" charset="0"/>
                <a:cs typeface="Arial" panose="020B0604020202020204" pitchFamily="34" charset="0"/>
              </a:rPr>
              <a:t>joint</a:t>
            </a:r>
            <a:r>
              <a:rPr lang="hr-HR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900" dirty="0" err="1"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  <a:r>
              <a:rPr lang="hr-HR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900" dirty="0" err="1"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lang="hr-HR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900" dirty="0" err="1">
                <a:latin typeface="Arial" panose="020B0604020202020204" pitchFamily="34" charset="0"/>
                <a:cs typeface="Arial" panose="020B0604020202020204" pitchFamily="34" charset="0"/>
              </a:rPr>
              <a:t>events</a:t>
            </a:r>
            <a:r>
              <a:rPr lang="hr-HR" sz="1900" dirty="0">
                <a:latin typeface="Arial" panose="020B0604020202020204" pitchFamily="34" charset="0"/>
                <a:cs typeface="Arial" panose="020B0604020202020204" pitchFamily="34" charset="0"/>
              </a:rPr>
              <a:t>)) (po broju radionica ili aktivnosti mobilnosti)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1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Sudjelovanje </a:t>
            </a:r>
            <a:r>
              <a:rPr lang="hr-HR" sz="1900" b="1" dirty="0">
                <a:latin typeface="Arial" panose="020B0604020202020204" pitchFamily="34" charset="0"/>
                <a:cs typeface="Arial" panose="020B0604020202020204" pitchFamily="34" charset="0"/>
              </a:rPr>
              <a:t>u edukaciji na državnoj razini</a:t>
            </a:r>
            <a:r>
              <a:rPr lang="hr-HR" sz="1900" dirty="0">
                <a:latin typeface="Arial" panose="020B0604020202020204" pitchFamily="34" charset="0"/>
                <a:cs typeface="Arial" panose="020B0604020202020204" pitchFamily="34" charset="0"/>
              </a:rPr>
              <a:t> (po broju edukacija, međusobno različitih, uživo ili online) od 5 do 10 sati = 1 bod; od 11 do 20 sati = 2 boda; od 21 do 30 sati = 3 boda; više od 30 sati = 4 boda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1900" b="1" dirty="0">
                <a:latin typeface="Arial" panose="020B0604020202020204" pitchFamily="34" charset="0"/>
                <a:cs typeface="Arial" panose="020B0604020202020204" pitchFamily="34" charset="0"/>
              </a:rPr>
              <a:t>Vođenje ili </a:t>
            </a:r>
            <a:r>
              <a:rPr lang="hr-HR" sz="1900" b="1" dirty="0" err="1">
                <a:latin typeface="Arial" panose="020B0604020202020204" pitchFamily="34" charset="0"/>
                <a:cs typeface="Arial" panose="020B0604020202020204" pitchFamily="34" charset="0"/>
              </a:rPr>
              <a:t>mentoriranje</a:t>
            </a:r>
            <a:r>
              <a:rPr lang="hr-HR" sz="1900" b="1" dirty="0">
                <a:latin typeface="Arial" panose="020B0604020202020204" pitchFamily="34" charset="0"/>
                <a:cs typeface="Arial" panose="020B0604020202020204" pitchFamily="34" charset="0"/>
              </a:rPr>
              <a:t> edukacije na državnoj razini</a:t>
            </a:r>
            <a:r>
              <a:rPr lang="hr-HR" sz="1900" dirty="0">
                <a:latin typeface="Arial" panose="020B0604020202020204" pitchFamily="34" charset="0"/>
                <a:cs typeface="Arial" panose="020B0604020202020204" pitchFamily="34" charset="0"/>
              </a:rPr>
              <a:t> (po broju edukacija, međusobno različitih, uživo ili online, uz pozitivnu evaluaciju od strane sudionika) do 3 sata = 1 bod; od 4 do 5 sati = 2 boda; od 6 do 10 sati = 3 boda; od 11 do 20 sati = 4 boda; od 21 do 30 sati = 5 bodova; više od 30 sati = 6 bodova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1900" b="1" dirty="0">
                <a:latin typeface="Arial" panose="020B0604020202020204" pitchFamily="34" charset="0"/>
                <a:cs typeface="Arial" panose="020B0604020202020204" pitchFamily="34" charset="0"/>
              </a:rPr>
              <a:t>Sudjelovanje u edukaciji na međunarodnoj razini</a:t>
            </a:r>
            <a:r>
              <a:rPr lang="hr-HR" sz="1900" dirty="0">
                <a:latin typeface="Arial" panose="020B0604020202020204" pitchFamily="34" charset="0"/>
                <a:cs typeface="Arial" panose="020B0604020202020204" pitchFamily="34" charset="0"/>
              </a:rPr>
              <a:t> (po broju edukacija, međusobno različitih, uživo ili online) od 5 do 10 sati = 2 boda; od 11 do 20 sati = 3 boda; od 21 do 30 sati = 4 boda; više od 30 sati = 5 bodova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1900" b="1" dirty="0">
                <a:latin typeface="Arial" panose="020B0604020202020204" pitchFamily="34" charset="0"/>
                <a:cs typeface="Arial" panose="020B0604020202020204" pitchFamily="34" charset="0"/>
              </a:rPr>
              <a:t>Vođenje ili </a:t>
            </a:r>
            <a:r>
              <a:rPr lang="hr-HR" sz="1900" b="1" dirty="0" err="1">
                <a:latin typeface="Arial" panose="020B0604020202020204" pitchFamily="34" charset="0"/>
                <a:cs typeface="Arial" panose="020B0604020202020204" pitchFamily="34" charset="0"/>
              </a:rPr>
              <a:t>mentoriranje</a:t>
            </a:r>
            <a:r>
              <a:rPr lang="hr-HR" sz="1900" b="1" dirty="0">
                <a:latin typeface="Arial" panose="020B0604020202020204" pitchFamily="34" charset="0"/>
                <a:cs typeface="Arial" panose="020B0604020202020204" pitchFamily="34" charset="0"/>
              </a:rPr>
              <a:t> edukacije na međunarodnoj razini</a:t>
            </a:r>
            <a:r>
              <a:rPr lang="hr-HR" sz="1900" dirty="0">
                <a:latin typeface="Arial" panose="020B0604020202020204" pitchFamily="34" charset="0"/>
                <a:cs typeface="Arial" panose="020B0604020202020204" pitchFamily="34" charset="0"/>
              </a:rPr>
              <a:t> (po broju edukacija, međusobno različitih, uživo ili online, uz pozitivnu evaluaciju od strane sudionika) od 5 do 10 sati = 4 boda; od 11 do 20 sati = 5 bodova; od 21 do 30 sati = 6 bodova; više od 30 sati = 7 bodova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7807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21207" y="448055"/>
            <a:ext cx="8030610" cy="884355"/>
          </a:xfrm>
        </p:spPr>
        <p:txBody>
          <a:bodyPr>
            <a:normAutofit fontScale="90000"/>
          </a:bodyPr>
          <a:lstStyle/>
          <a:p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RAD U STRUČNIM VIJEĆIMA, UDRUGAMA I SL.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0"/>
          </p:nvPr>
        </p:nvSpPr>
        <p:spPr>
          <a:xfrm>
            <a:off x="539495" y="1435607"/>
            <a:ext cx="10755521" cy="4834563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hr-HR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Vođenje </a:t>
            </a:r>
            <a:r>
              <a:rPr lang="hr-HR" sz="2100" dirty="0">
                <a:latin typeface="Arial" panose="020B0604020202020204" pitchFamily="34" charset="0"/>
                <a:cs typeface="Arial" panose="020B0604020202020204" pitchFamily="34" charset="0"/>
              </a:rPr>
              <a:t>stručnog vijeća na školskoj razini (po šk. godini) uz minimalno 3 održanih sastanaka stručnog vijeća godišnje te minimalno jedno održano predavanje ili radionicu godišnje </a:t>
            </a:r>
          </a:p>
          <a:p>
            <a:pPr algn="just"/>
            <a:r>
              <a:rPr lang="hr-HR" sz="2100" dirty="0">
                <a:latin typeface="Arial" panose="020B0604020202020204" pitchFamily="34" charset="0"/>
                <a:cs typeface="Arial" panose="020B0604020202020204" pitchFamily="34" charset="0"/>
              </a:rPr>
              <a:t>Vođenje stručnog vijeća na županijskoj razini (po šk. godini) uz minimalno 3 održanih sastanaka stručnog vijeća te minimalno jedno održano predavanje ili radionicu godišnje </a:t>
            </a:r>
          </a:p>
          <a:p>
            <a:pPr algn="just"/>
            <a:r>
              <a:rPr lang="hr-HR" sz="2100" b="1" dirty="0">
                <a:latin typeface="Arial" panose="020B0604020202020204" pitchFamily="34" charset="0"/>
                <a:cs typeface="Arial" panose="020B0604020202020204" pitchFamily="34" charset="0"/>
              </a:rPr>
              <a:t>Doprinos struci kroz rad u strukovnim udrugama koje potiču, razvijaju i unapređuju struku (po godini) </a:t>
            </a:r>
            <a:endParaRPr lang="hr-HR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r-HR" sz="2100" b="1" dirty="0">
                <a:latin typeface="Arial" panose="020B0604020202020204" pitchFamily="34" charset="0"/>
                <a:cs typeface="Arial" panose="020B0604020202020204" pitchFamily="34" charset="0"/>
              </a:rPr>
              <a:t>Vođenje stručne udruge povezane s obrazovanjem</a:t>
            </a:r>
            <a:r>
              <a:rPr lang="hr-HR" sz="2100" dirty="0">
                <a:latin typeface="Arial" panose="020B0604020202020204" pitchFamily="34" charset="0"/>
                <a:cs typeface="Arial" panose="020B0604020202020204" pitchFamily="34" charset="0"/>
              </a:rPr>
              <a:t> na lokalnoj ili županijskoj razini (po godini) </a:t>
            </a:r>
          </a:p>
          <a:p>
            <a:pPr algn="just"/>
            <a:r>
              <a:rPr lang="hr-HR" sz="2100" dirty="0">
                <a:latin typeface="Arial" panose="020B0604020202020204" pitchFamily="34" charset="0"/>
                <a:cs typeface="Arial" panose="020B0604020202020204" pitchFamily="34" charset="0"/>
              </a:rPr>
              <a:t>Vođenje stručne udruge povezane s obrazovanjem regionalnoj ili državnoj razini (po godini) </a:t>
            </a:r>
          </a:p>
          <a:p>
            <a:pPr algn="just"/>
            <a:r>
              <a:rPr lang="hr-HR" sz="2100" dirty="0">
                <a:latin typeface="Arial" panose="020B0604020202020204" pitchFamily="34" charset="0"/>
                <a:cs typeface="Arial" panose="020B0604020202020204" pitchFamily="34" charset="0"/>
              </a:rPr>
              <a:t>Vođenje stručnog društva, kluba ili sekcije na školskoj ili županijskoj razini (po godini) </a:t>
            </a:r>
          </a:p>
          <a:p>
            <a:pPr algn="just"/>
            <a:r>
              <a:rPr lang="hr-HR" sz="2100" dirty="0">
                <a:latin typeface="Arial" panose="020B0604020202020204" pitchFamily="34" charset="0"/>
                <a:cs typeface="Arial" panose="020B0604020202020204" pitchFamily="34" charset="0"/>
              </a:rPr>
              <a:t>Vođenje stručnog društva, kluba ili sekcije na međužupanijskoj/regionalnoj ili državnoj razini (po godini) </a:t>
            </a:r>
          </a:p>
          <a:p>
            <a:pPr algn="just"/>
            <a:r>
              <a:rPr lang="hr-HR" sz="2100" dirty="0">
                <a:latin typeface="Arial" panose="020B0604020202020204" pitchFamily="34" charset="0"/>
                <a:cs typeface="Arial" panose="020B0604020202020204" pitchFamily="34" charset="0"/>
              </a:rPr>
              <a:t>Neposredan odgojno-obrazovni rad s učenicima s teškoćama ili s darovitima učenicima izvan školske ustanove odnosno u organizaciji ustanova ili udruga civilnog društva koje provode aktivnosti u području odgoja i obrazovanja djece i mladih (po godini)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9144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21207" y="448055"/>
            <a:ext cx="8962427" cy="1154321"/>
          </a:xfrm>
        </p:spPr>
        <p:txBody>
          <a:bodyPr>
            <a:normAutofit fontScale="90000"/>
          </a:bodyPr>
          <a:lstStyle/>
          <a:p>
            <a:r>
              <a:rPr lang="hr-HR" b="1" u="sng" dirty="0">
                <a:latin typeface="Arial" panose="020B0604020202020204" pitchFamily="34" charset="0"/>
                <a:cs typeface="Arial" panose="020B0604020202020204" pitchFamily="34" charset="0"/>
              </a:rPr>
              <a:t>STRUČNI</a:t>
            </a:r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 ČLANCI, NASTAVNI MATERIJALI I OBRAZOVNI SADRŽAJI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0"/>
          </p:nvPr>
        </p:nvSpPr>
        <p:spPr>
          <a:xfrm>
            <a:off x="539496" y="1271451"/>
            <a:ext cx="11069030" cy="5408023"/>
          </a:xfrm>
        </p:spPr>
        <p:txBody>
          <a:bodyPr>
            <a:normAutofit fontScale="47500" lnSpcReduction="2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Objavljivanje </a:t>
            </a:r>
            <a:r>
              <a:rPr lang="hr-HR" sz="2600" b="1" dirty="0">
                <a:latin typeface="Arial" panose="020B0604020202020204" pitchFamily="34" charset="0"/>
                <a:cs typeface="Arial" panose="020B0604020202020204" pitchFamily="34" charset="0"/>
              </a:rPr>
              <a:t>stručnog ili znanstvenog članka u tiskanoj ili online publikaciji u Republici Hrvatskoj</a:t>
            </a:r>
            <a:r>
              <a:rPr lang="hr-HR" sz="2600" dirty="0">
                <a:latin typeface="Arial" panose="020B0604020202020204" pitchFamily="34" charset="0"/>
                <a:cs typeface="Arial" panose="020B0604020202020204" pitchFamily="34" charset="0"/>
              </a:rPr>
              <a:t> (do tri suautora; po broju objavljenih radova)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2600" dirty="0">
                <a:latin typeface="Arial" panose="020B0604020202020204" pitchFamily="34" charset="0"/>
                <a:cs typeface="Arial" panose="020B0604020202020204" pitchFamily="34" charset="0"/>
              </a:rPr>
              <a:t>Objavljivanje stručnog ili znanstvenog članka u tiskanoj ili online publikaciji </a:t>
            </a:r>
            <a:r>
              <a:rPr lang="hr-HR" sz="2600" b="1" dirty="0">
                <a:latin typeface="Arial" panose="020B0604020202020204" pitchFamily="34" charset="0"/>
                <a:cs typeface="Arial" panose="020B0604020202020204" pitchFamily="34" charset="0"/>
              </a:rPr>
              <a:t>izvan Republike Hrvatske </a:t>
            </a:r>
            <a:r>
              <a:rPr lang="hr-HR" sz="2600" dirty="0">
                <a:latin typeface="Arial" panose="020B0604020202020204" pitchFamily="34" charset="0"/>
                <a:cs typeface="Arial" panose="020B0604020202020204" pitchFamily="34" charset="0"/>
              </a:rPr>
              <a:t>(do tri suautora; po broju objavljenih radova)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2600" dirty="0">
                <a:latin typeface="Arial" panose="020B0604020202020204" pitchFamily="34" charset="0"/>
                <a:cs typeface="Arial" panose="020B0604020202020204" pitchFamily="34" charset="0"/>
              </a:rPr>
              <a:t>Pisanje recenzije udžbenika, stručnih knjiga, priručnika ili članaka (po broju)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2600" dirty="0">
                <a:latin typeface="Arial" panose="020B0604020202020204" pitchFamily="34" charset="0"/>
                <a:cs typeface="Arial" panose="020B0604020202020204" pitchFamily="34" charset="0"/>
              </a:rPr>
              <a:t>Sudjelovanje u radu stručnih povjerenstava koje imenuje ministar nadležan za obrazovanje, a radi procjene usklađenosti udžbenika sukladno propisima kojima je uređeno odobravanje udžbenika (po udžbeniku)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2600" dirty="0">
                <a:latin typeface="Arial" panose="020B0604020202020204" pitchFamily="34" charset="0"/>
                <a:cs typeface="Arial" panose="020B0604020202020204" pitchFamily="34" charset="0"/>
              </a:rPr>
              <a:t>Prijevod udžbenika, stručne literature, računalnog obrazovnog programa i sl.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2600" dirty="0">
                <a:latin typeface="Arial" panose="020B0604020202020204" pitchFamily="34" charset="0"/>
                <a:cs typeface="Arial" panose="020B0604020202020204" pitchFamily="34" charset="0"/>
              </a:rPr>
              <a:t>Autorstvo i suautorstvo stručnih knjiga, obrazovnih računalnih programa, priručnika i digitalnih obrazovnih sadržaja za barem 10 nastavnih sati, online edukacija u minimalnom trajanju od 20 sati (do tri suautora; po broju objavljenih publikacija)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2600" dirty="0">
                <a:latin typeface="Arial" panose="020B0604020202020204" pitchFamily="34" charset="0"/>
                <a:cs typeface="Arial" panose="020B0604020202020204" pitchFamily="34" charset="0"/>
              </a:rPr>
              <a:t>Autorstvo i suautorstvo stručnih knjiga, obrazovnih računalnih programa, priručnika, digitalnih obrazovnih sadržaja za barem 10 nastavnih sati, online edukacija u minimalnom trajanju od 20 sati (više od tri suautora; po broju objavljenih publikacija)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2600" dirty="0">
                <a:latin typeface="Arial" panose="020B0604020202020204" pitchFamily="34" charset="0"/>
                <a:cs typeface="Arial" panose="020B0604020202020204" pitchFamily="34" charset="0"/>
              </a:rPr>
              <a:t>Autorstvo i suautorstvo recenziranih i/ili odobrenih digitalnih obrazovnih sadržaja temeljem Zakona o udžbenicima (po broju) Autorstvo i suautorstvo online edukacija u minimalnom trajanju 10 sati (po broju) Objavljivanje oglednih primjera prilagodbi metoda, sadržaja, aktivnosti i sl. za učenike s poteškoćama (po broju objavljenih radova)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2600" dirty="0">
                <a:latin typeface="Arial" panose="020B0604020202020204" pitchFamily="34" charset="0"/>
                <a:cs typeface="Arial" panose="020B0604020202020204" pitchFamily="34" charset="0"/>
              </a:rPr>
              <a:t>Objavljivanje oglednih primjera prilagodbi metoda, sadržaja, aktivnosti i sl. za darovite učenike (po broju objavljenih radova)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hr-HR" sz="2600" dirty="0">
                <a:latin typeface="Arial" panose="020B0604020202020204" pitchFamily="34" charset="0"/>
                <a:cs typeface="Arial" panose="020B0604020202020204" pitchFamily="34" charset="0"/>
              </a:rPr>
              <a:t>Izrada i objavljivanje otvorenih obrazovnih sadržaja (po broju objavljenih sadržaja): obrazovni sadržaji za do 10 nastavnih sati = 2 boda obrazovni sadržaji za od 11 do 20 nastavnih sati = 4 boda obrazovni sadržaji za veći dio nekog nastavnog predmeta, odnosno cijelu školsku godinu = 6 bodova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4527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21207" y="448055"/>
            <a:ext cx="6877119" cy="910481"/>
          </a:xfrm>
        </p:spPr>
        <p:txBody>
          <a:bodyPr>
            <a:normAutofit fontScale="90000"/>
          </a:bodyPr>
          <a:lstStyle/>
          <a:p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PROJEKTI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720687" cy="4965192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Priprema </a:t>
            </a:r>
            <a:r>
              <a:rPr lang="hr-HR" sz="1700" b="1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hr-HR" sz="1700" b="1" u="sng" dirty="0">
                <a:latin typeface="Arial" panose="020B0604020202020204" pitchFamily="34" charset="0"/>
                <a:cs typeface="Arial" panose="020B0604020202020204" pitchFamily="34" charset="0"/>
              </a:rPr>
              <a:t>pisanje</a:t>
            </a:r>
            <a:r>
              <a:rPr lang="hr-HR" sz="1700" b="1" dirty="0">
                <a:latin typeface="Arial" panose="020B0604020202020204" pitchFamily="34" charset="0"/>
                <a:cs typeface="Arial" panose="020B0604020202020204" pitchFamily="34" charset="0"/>
              </a:rPr>
              <a:t> projekta na državnoj razini</a:t>
            </a: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 (po projektu) 2 bod ukoliko je projekt prihvaćen </a:t>
            </a: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Priprema i pisanje projekta </a:t>
            </a:r>
            <a:r>
              <a:rPr lang="hr-HR" sz="1700" b="1" dirty="0">
                <a:latin typeface="Arial" panose="020B0604020202020204" pitchFamily="34" charset="0"/>
                <a:cs typeface="Arial" panose="020B0604020202020204" pitchFamily="34" charset="0"/>
              </a:rPr>
              <a:t>na međunarodnoj razini</a:t>
            </a: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 (po projektu) 3 boda ukoliko je projekt prihvaćen </a:t>
            </a: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1700" b="1" u="sng" dirty="0">
                <a:latin typeface="Arial" panose="020B0604020202020204" pitchFamily="34" charset="0"/>
                <a:cs typeface="Arial" panose="020B0604020202020204" pitchFamily="34" charset="0"/>
              </a:rPr>
              <a:t>Vođenje ili koordiniranje projekta</a:t>
            </a:r>
            <a:r>
              <a:rPr lang="hr-HR" sz="1700" b="1" dirty="0">
                <a:latin typeface="Arial" panose="020B0604020202020204" pitchFamily="34" charset="0"/>
                <a:cs typeface="Arial" panose="020B0604020202020204" pitchFamily="34" charset="0"/>
              </a:rPr>
              <a:t> na školskoj razini</a:t>
            </a: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 (po projektu) </a:t>
            </a: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Vođenje ili koordiniranje projekta u trajanju od najmanje godinu dana na školskoj razini (po projektu) </a:t>
            </a: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Vođenje ili koordiniranje projekta u trajanju od najmanje godinu dana </a:t>
            </a:r>
            <a:r>
              <a:rPr lang="hr-HR" sz="1700" b="1" dirty="0">
                <a:latin typeface="Arial" panose="020B0604020202020204" pitchFamily="34" charset="0"/>
                <a:cs typeface="Arial" panose="020B0604020202020204" pitchFamily="34" charset="0"/>
              </a:rPr>
              <a:t>na državnoj razini</a:t>
            </a: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 (po projektu) </a:t>
            </a: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Vođenje ili koordiniranje jednogodišnjeg projekta </a:t>
            </a:r>
            <a:r>
              <a:rPr lang="hr-HR" sz="1700" b="1" dirty="0">
                <a:latin typeface="Arial" panose="020B0604020202020204" pitchFamily="34" charset="0"/>
                <a:cs typeface="Arial" panose="020B0604020202020204" pitchFamily="34" charset="0"/>
              </a:rPr>
              <a:t>na međunarodnoj razini</a:t>
            </a: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 (po projektu) </a:t>
            </a: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Vođenje ili koordiniranje višegodišnjeg projekta na međunarodnoj razini (po projektu) </a:t>
            </a: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1700" b="1" u="sng" dirty="0">
                <a:latin typeface="Arial" panose="020B0604020202020204" pitchFamily="34" charset="0"/>
                <a:cs typeface="Arial" panose="020B0604020202020204" pitchFamily="34" charset="0"/>
              </a:rPr>
              <a:t>Sudjelovanje i doprinos realizaciji rezultata</a:t>
            </a:r>
            <a:r>
              <a:rPr lang="hr-HR" sz="1700" b="1" dirty="0">
                <a:latin typeface="Arial" panose="020B0604020202020204" pitchFamily="34" charset="0"/>
                <a:cs typeface="Arial" panose="020B0604020202020204" pitchFamily="34" charset="0"/>
              </a:rPr>
              <a:t> projekta na školskoj razini</a:t>
            </a: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 (po projektu) </a:t>
            </a: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Sudjelovanje i doprinos realizaciji rezultata projekta </a:t>
            </a:r>
            <a:r>
              <a:rPr lang="hr-HR" sz="1700" b="1" dirty="0">
                <a:latin typeface="Arial" panose="020B0604020202020204" pitchFamily="34" charset="0"/>
                <a:cs typeface="Arial" panose="020B0604020202020204" pitchFamily="34" charset="0"/>
              </a:rPr>
              <a:t>na državnoj razini</a:t>
            </a: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 (po projektu) </a:t>
            </a: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Sudjelovanje i doprinos realizaciji rezultata projekta </a:t>
            </a:r>
            <a:r>
              <a:rPr lang="hr-HR" sz="1700" b="1" dirty="0">
                <a:latin typeface="Arial" panose="020B0604020202020204" pitchFamily="34" charset="0"/>
                <a:cs typeface="Arial" panose="020B0604020202020204" pitchFamily="34" charset="0"/>
              </a:rPr>
              <a:t>na međunarodnoj razini</a:t>
            </a:r>
            <a:r>
              <a:rPr lang="hr-HR" sz="1700" dirty="0">
                <a:latin typeface="Arial" panose="020B0604020202020204" pitchFamily="34" charset="0"/>
                <a:cs typeface="Arial" panose="020B0604020202020204" pitchFamily="34" charset="0"/>
              </a:rPr>
              <a:t> (po projektu)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4581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21207" y="448055"/>
            <a:ext cx="6877119" cy="840813"/>
          </a:xfrm>
        </p:spPr>
        <p:txBody>
          <a:bodyPr>
            <a:normAutofit fontScale="90000"/>
          </a:bodyPr>
          <a:lstStyle/>
          <a:p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UNAPRJEĐENJE RADA ŠKOLE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0"/>
          </p:nvPr>
        </p:nvSpPr>
        <p:spPr>
          <a:xfrm>
            <a:off x="539495" y="1471748"/>
            <a:ext cx="11208367" cy="5050971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3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Sudjelovanje </a:t>
            </a:r>
            <a:r>
              <a:rPr lang="hr-HR" sz="3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hr-HR" sz="30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samovrednovanju</a:t>
            </a:r>
            <a:r>
              <a:rPr lang="hr-HR" sz="3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ili vanjskom vrednovanju škole (po godini) </a:t>
            </a:r>
            <a:endParaRPr lang="hr-HR" sz="3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3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 u školskom timu za kvalitetu/rad u Povjerenstvu za kvalitetu (po godini) </a:t>
            </a:r>
            <a:endParaRPr lang="hr-HR" sz="3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3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Vođenje školskog tima za kvalitetu/rad Koordinatora </a:t>
            </a:r>
            <a:r>
              <a:rPr lang="hr-HR" sz="30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samovrednovanja</a:t>
            </a:r>
            <a:r>
              <a:rPr lang="hr-HR" sz="3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(po godini) </a:t>
            </a:r>
            <a:endParaRPr lang="hr-HR" sz="3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3000" dirty="0">
                <a:latin typeface="Arial" panose="020B0604020202020204" pitchFamily="34" charset="0"/>
                <a:cs typeface="Arial" panose="020B0604020202020204" pitchFamily="34" charset="0"/>
              </a:rPr>
              <a:t>Uređivanje školske mrežne stranice, školskog lista ili školske stranice na društvenim mrežama (po godini i po publikaciji) </a:t>
            </a: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3000" b="1" dirty="0">
                <a:latin typeface="Arial" panose="020B0604020202020204" pitchFamily="34" charset="0"/>
                <a:cs typeface="Arial" panose="020B0604020202020204" pitchFamily="34" charset="0"/>
              </a:rPr>
              <a:t>Pripremanje i organizacija javnog događaja u školi (po događaju)</a:t>
            </a:r>
            <a:endParaRPr lang="hr-H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3000" b="1" dirty="0">
                <a:latin typeface="Arial" panose="020B0604020202020204" pitchFamily="34" charset="0"/>
                <a:cs typeface="Arial" panose="020B0604020202020204" pitchFamily="34" charset="0"/>
              </a:rPr>
              <a:t>Pripremanje i organizacija javnog događanja vezanog uz obrazovanje na županijskoj ili državnoj razini (po događanju) </a:t>
            </a:r>
            <a:endParaRPr lang="hr-H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3000" b="1" dirty="0">
                <a:latin typeface="Arial" panose="020B0604020202020204" pitchFamily="34" charset="0"/>
                <a:cs typeface="Arial" panose="020B0604020202020204" pitchFamily="34" charset="0"/>
              </a:rPr>
              <a:t>Vođenje ili koordiniranje javnog događaja vezanog uz obrazovanje na državnoj razini (po događaju) </a:t>
            </a:r>
            <a:endParaRPr lang="hr-H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3000" dirty="0">
                <a:latin typeface="Arial" panose="020B0604020202020204" pitchFamily="34" charset="0"/>
                <a:cs typeface="Arial" panose="020B0604020202020204" pitchFamily="34" charset="0"/>
              </a:rPr>
              <a:t>Aktivno sudjelovanje u izvođenju programa za vanjske sudionike u regionalnom centru kompetentnosti (po godini) </a:t>
            </a: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3000" dirty="0">
                <a:latin typeface="Arial" panose="020B0604020202020204" pitchFamily="34" charset="0"/>
                <a:cs typeface="Arial" panose="020B0604020202020204" pitchFamily="34" charset="0"/>
              </a:rPr>
              <a:t>Vođenje regionalnog centra kompetentnosti (po godini) </a:t>
            </a: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3000" dirty="0">
                <a:latin typeface="Arial" panose="020B0604020202020204" pitchFamily="34" charset="0"/>
                <a:cs typeface="Arial" panose="020B0604020202020204" pitchFamily="34" charset="0"/>
              </a:rPr>
              <a:t>Administriranje školskih platformi za e-učenje (po e-platformi i po godini)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0798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8971136" cy="987552"/>
          </a:xfrm>
        </p:spPr>
        <p:txBody>
          <a:bodyPr>
            <a:normAutofit fontScale="90000"/>
          </a:bodyPr>
          <a:lstStyle/>
          <a:p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RAD NA UNAPRJEĐENJU SUSTAVA OBRAZOVANJA </a:t>
            </a: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0"/>
          </p:nvPr>
        </p:nvSpPr>
        <p:spPr>
          <a:xfrm>
            <a:off x="539495" y="1435607"/>
            <a:ext cx="10755521" cy="48345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hr-H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Rad </a:t>
            </a:r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u povjerenstvima, radnim skupinama ili mentorskim timovima za koja su imenovani od strane Ministarstva znanosti i obrazovanja ili za rad u Povjerenstvu za polaganje stručnih ispita (po godini) </a:t>
            </a:r>
            <a:endParaRPr lang="hr-H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Sudjelovanje u provođenju obrazovnog istraživanja na školskoj ili županijskoj razini (po broju) </a:t>
            </a:r>
            <a:endParaRPr lang="hr-H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Sudjelovanje u provođenju obrazovnog istraživanja na </a:t>
            </a:r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međužupanijskoj, državnoj ili međunarodnoj razini 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(po broju) </a:t>
            </a:r>
          </a:p>
          <a:p>
            <a:pPr algn="just"/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Sudjelovanje u eksperimentalnom programu u skladu sa Zakonom o odgoju i obrazovanju (po šk. godini) </a:t>
            </a:r>
            <a:endParaRPr lang="hr-H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Pripremanje i provođenje obrazovnog istraživanja na školskoj ili županijskoj razini, uz objavu rada (po broju) </a:t>
            </a:r>
            <a:endParaRPr lang="hr-H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Pripremanje i provođenje obrazovnog istraživanja </a:t>
            </a:r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na međužupanijskoj ili državnoj razini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, uz objavu rada (po broju) </a:t>
            </a:r>
          </a:p>
          <a:p>
            <a:pPr algn="just"/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Pripremanje i provođenje obrazovnog istraživanja </a:t>
            </a:r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na međunarodnoj razini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, uz objavu rada (po broju) </a:t>
            </a:r>
          </a:p>
          <a:p>
            <a:pPr algn="just"/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Sudjelovanje u radnim skupinama, povjerenstvima i sl. za izradu strateških, zakonodavnih, </a:t>
            </a:r>
            <a:r>
              <a:rPr lang="hr-H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kurikulumskih</a:t>
            </a:r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 i sl. dokumenata na državnoj razini (po skupni i po godini)</a:t>
            </a:r>
            <a:endParaRPr lang="hr-H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9679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987552"/>
          </a:xfrm>
        </p:spPr>
        <p:txBody>
          <a:bodyPr>
            <a:normAutofit/>
          </a:bodyPr>
          <a:lstStyle/>
          <a:p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Zaključak</a:t>
            </a: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0"/>
          </p:nvPr>
        </p:nvSpPr>
        <p:spPr>
          <a:xfrm>
            <a:off x="539496" y="2142308"/>
            <a:ext cx="9762744" cy="3270939"/>
          </a:xfrm>
        </p:spPr>
        <p:txBody>
          <a:bodyPr/>
          <a:lstStyle/>
          <a:p>
            <a:pPr algn="just"/>
            <a:r>
              <a:rPr lang="hr-H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Iako </a:t>
            </a: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postojeći Pravilnik o napredovanju ne uključuje u svojim kategorijama aktivnosti sve poslove koje obavlja </a:t>
            </a:r>
            <a:r>
              <a:rPr lang="hr-H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ravnatelj, </a:t>
            </a:r>
            <a:r>
              <a:rPr lang="hr-HR" sz="1800" smtClean="0">
                <a:latin typeface="Arial" panose="020B0604020202020204" pitchFamily="34" charset="0"/>
                <a:cs typeface="Arial" panose="020B0604020202020204" pitchFamily="34" charset="0"/>
              </a:rPr>
              <a:t>mišljenja sam da dobro </a:t>
            </a: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pripremljen Zahtjev za napredovanje s adekvatnim dokazima o ispunjenim uvjetima izvrsnosti, predstavlja dokument vrijedan za vanjsko vrednovanje rada kako pojedinog ravnatelja tako i ustanove koju isti vodi i predstavlja.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4521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21207" y="448055"/>
            <a:ext cx="6877119" cy="910481"/>
          </a:xfrm>
        </p:spPr>
        <p:txBody>
          <a:bodyPr>
            <a:normAutofit fontScale="90000"/>
          </a:bodyPr>
          <a:lstStyle/>
          <a:p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Izvori: </a:t>
            </a: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947111" cy="3977640"/>
          </a:xfrm>
        </p:spPr>
        <p:txBody>
          <a:bodyPr>
            <a:normAutofit/>
          </a:bodyPr>
          <a:lstStyle/>
          <a:p>
            <a:r>
              <a:rPr lang="hr-H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hr-HR" sz="14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</a:t>
            </a:r>
            <a:r>
              <a:rPr lang="hr-HR" sz="1400" u="sng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mzom.gov.hr/istaknute-teme/odgoj-i-obrazovanje/vrednovanje-i-osiguranje-kvalitete-u-sustavu-odgoja-i-obrazovanja/vanjsko-vrednovanje-odgojno-obrazovnih-ustanova/1007</a:t>
            </a:r>
            <a:endParaRPr lang="hr-H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hr-HR" sz="1400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https://www.asoo.hr/osiguravanje-kvalitete/obrazovanje-odraslih/vanjsko-vrednovanje-ustanova-za-obrazovanje-odraslih/</a:t>
            </a:r>
            <a:endParaRPr lang="hr-H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chrome-extension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efaidnbmnnnibpcajpcglclefindmkaj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/https://www.ncvvo.hr/wp-content/uploads/2021/06/zakon_o_ncvvo.pdf</a:t>
            </a:r>
          </a:p>
          <a:p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4. Pravilnik o napredovanju učitelja, nastavnika, stručnih suradnika i ravnatelja u osnovnim i srednjim školama i učeničkim domovima (NN br. 87/08, 86/09, 92/10, 105/10, 90/11, 5/12, 16/12, 86/12, 126/12, 94/13, 152/14, 7/17 i 68/18)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4008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okument dobrodošl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715133_TF10001108.potx" id="{C748CF47-815F-4823-903D-F63B2F344980}" vid="{04B91552-C0F1-42B1-A54A-7795540A37D6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8a52e8c320b9a064ae3583ae3861c9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8020cb39231a0945110f9cd888b521a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D7FC771-7DFE-49DA-B577-71181BFBCB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E8C63A-4744-4DE4-BB49-0FF0B5375C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0072C5-DDE0-4258-BA7A-4D4B80DFA632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Dobro došli u PowerPoint</Template>
  <TotalTime>0</TotalTime>
  <Words>2186</Words>
  <Application>Microsoft Office PowerPoint</Application>
  <PresentationFormat>Široki zaslon</PresentationFormat>
  <Paragraphs>112</Paragraphs>
  <Slides>19</Slides>
  <Notes>2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19</vt:i4>
      </vt:variant>
    </vt:vector>
  </HeadingPairs>
  <TitlesOfParts>
    <vt:vector size="26" baseType="lpstr">
      <vt:lpstr>Arial</vt:lpstr>
      <vt:lpstr>Calibri</vt:lpstr>
      <vt:lpstr>Segoe UI</vt:lpstr>
      <vt:lpstr>Segoe UI Light</vt:lpstr>
      <vt:lpstr>Symbol</vt:lpstr>
      <vt:lpstr>Times New Roman</vt:lpstr>
      <vt:lpstr>Dokument dobrodošlice</vt:lpstr>
      <vt:lpstr>MEĐUŽUPANIJSKI STRUČNI SKUP ZA RAVNATELJE UČENIČKIH DOMOVA „Samovrjednovanje i vanjsko vrjednovanje u učeničkim domovima”     Napredovanje ravnatelja u zvanje kao vanjsko vrednovanje  </vt:lpstr>
      <vt:lpstr>VANJSKO VREDNOVANJE – ŠTO KAŽE MZOM ?</vt:lpstr>
      <vt:lpstr>NCVVO I VANJSKO VREDNOVANJE </vt:lpstr>
      <vt:lpstr>ASOO I VANJSKO VREDNOVANJE </vt:lpstr>
      <vt:lpstr>UČENIČKI DOMOVI I VANJSKO VREDNOVANJE </vt:lpstr>
      <vt:lpstr>POSTUPAK NAPREDOVANJA RAVNATELJA U ZVANJE</vt:lpstr>
      <vt:lpstr>PowerPoint prezentacija</vt:lpstr>
      <vt:lpstr>Napredovanje ravnatelja UD u odnosu na ravnatelje srednjih škola </vt:lpstr>
      <vt:lpstr>KATEGORIJE AKTIVNOSTI BODUJU ZA NAPREDOVANJE U ZVANJE  </vt:lpstr>
      <vt:lpstr>ORGANIZACIJA I/ILI PROVEDBA NATJECANJA TE MENTORSTVO UČENICIMA, STUDENTIMA I PRIPRAVNICIMA  </vt:lpstr>
      <vt:lpstr>PREDAVANJA, RADIONICE I EDUKACIJE  </vt:lpstr>
      <vt:lpstr>PREDAVANJA, RADIONICE I EDUKACIJE</vt:lpstr>
      <vt:lpstr>RAD U STRUČNIM VIJEĆIMA, UDRUGAMA I SL.  </vt:lpstr>
      <vt:lpstr>STRUČNI ČLANCI, NASTAVNI MATERIJALI I OBRAZOVNI SADRŽAJI  </vt:lpstr>
      <vt:lpstr>PROJEKTI  </vt:lpstr>
      <vt:lpstr>UNAPRJEĐENJE RADA ŠKOLE  </vt:lpstr>
      <vt:lpstr>RAD NA UNAPRJEĐENJU SUSTAVA OBRAZOVANJA  </vt:lpstr>
      <vt:lpstr>Zaključak </vt:lpstr>
      <vt:lpstr>Izvori: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2025-10-03T08:17:13Z</dcterms:created>
  <dcterms:modified xsi:type="dcterms:W3CDTF">2025-10-13T07:46:12Z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