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76" r:id="rId10"/>
    <p:sldId id="264" r:id="rId11"/>
    <p:sldId id="265" r:id="rId12"/>
    <p:sldId id="278" r:id="rId13"/>
    <p:sldId id="281" r:id="rId14"/>
    <p:sldId id="282" r:id="rId15"/>
    <p:sldId id="266" r:id="rId16"/>
    <p:sldId id="267" r:id="rId17"/>
    <p:sldId id="284" r:id="rId18"/>
    <p:sldId id="269" r:id="rId19"/>
    <p:sldId id="270" r:id="rId20"/>
    <p:sldId id="286" r:id="rId21"/>
    <p:sldId id="287" r:id="rId22"/>
    <p:sldId id="268" r:id="rId23"/>
    <p:sldId id="272" r:id="rId24"/>
    <p:sldId id="274" r:id="rId25"/>
    <p:sldId id="285" r:id="rId26"/>
    <p:sldId id="275" r:id="rId27"/>
    <p:sldId id="283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Zadana sekcija" id="{ECC97497-3064-4E91-98CD-04035CC9F493}">
          <p14:sldIdLst>
            <p14:sldId id="256"/>
            <p14:sldId id="257"/>
            <p14:sldId id="258"/>
            <p14:sldId id="259"/>
            <p14:sldId id="260"/>
            <p14:sldId id="262"/>
            <p14:sldId id="263"/>
            <p14:sldId id="261"/>
            <p14:sldId id="276"/>
            <p14:sldId id="264"/>
            <p14:sldId id="265"/>
            <p14:sldId id="278"/>
            <p14:sldId id="281"/>
            <p14:sldId id="282"/>
            <p14:sldId id="266"/>
            <p14:sldId id="267"/>
            <p14:sldId id="284"/>
            <p14:sldId id="269"/>
            <p14:sldId id="270"/>
            <p14:sldId id="286"/>
            <p14:sldId id="287"/>
            <p14:sldId id="268"/>
            <p14:sldId id="272"/>
            <p14:sldId id="274"/>
            <p14:sldId id="285"/>
            <p14:sldId id="275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123A28-61D4-4CE9-BF80-C0B53891DA0A}" type="datetimeFigureOut">
              <a:rPr lang="hr-HR" smtClean="0"/>
              <a:t>14.10.2025.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FB33C-8594-4736-80B5-21A99898A4D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70220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D1F8AAF-5082-46A9-B8E6-0525315F1016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9CD4-173F-42C6-AEF8-254F486BE78D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8A961-8C6B-4194-AB9E-DBBF9BAD9CD8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5C4AD-13F4-4C1D-BED2-521A2CF2C0E4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F86C9-A33C-4736-96A9-CC40618F8F03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6A390-E64A-4DFF-989A-77CA6BA37BF3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A2D3-A28D-41A5-AC6F-5F5CCE8125DB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FC12-F747-4EB3-8194-472CD1B2DEE8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242C8-B7CA-48F4-B3D6-0833AA190F46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FEF12-E6A9-420B-9F45-8D35CC415A3E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DD81-EDE2-4A48-BAD2-30BD13EE7BC0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79ECC-1113-4FED-864A-FBE750269CFF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41A40-984F-4D79-85DD-6CF17BC3AB0D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48318-0D2E-48F9-AC58-3EBBB1CC0DF1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D25E5-73C1-4130-BEE7-1625CEE2ECAE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CAF5A-C48D-4CB6-9649-CC6B9E7CCE7E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23A4-6EC0-40C2-B727-F004C1C12F8E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BDE1BD0-9EF9-46A5-9326-0B53C22E1ADA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cenicki-dom-lovran.hr/posje&#263;eno%20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D0AFBBE-D5F0-4F5E-B5B2-147BBD1029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sz="4000" dirty="0">
                <a:latin typeface="+mn-lt"/>
              </a:rPr>
              <a:t>Razvoj kulture </a:t>
            </a:r>
            <a:r>
              <a:rPr lang="hr-HR" sz="4000" dirty="0" err="1">
                <a:latin typeface="+mn-lt"/>
              </a:rPr>
              <a:t>samovrednovanja</a:t>
            </a:r>
            <a:r>
              <a:rPr lang="hr-HR" sz="4000" dirty="0">
                <a:latin typeface="+mn-lt"/>
              </a:rPr>
              <a:t>-</a:t>
            </a:r>
            <a:br>
              <a:rPr lang="hr-HR" sz="4400" dirty="0">
                <a:latin typeface="+mn-lt"/>
              </a:rPr>
            </a:br>
            <a:r>
              <a:rPr lang="hr-HR" sz="4400" dirty="0">
                <a:latin typeface="+mn-lt"/>
              </a:rPr>
              <a:t> </a:t>
            </a:r>
            <a:r>
              <a:rPr lang="hr-HR" sz="2800" dirty="0">
                <a:latin typeface="+mn-lt"/>
              </a:rPr>
              <a:t>koliko jesmo i možemo biti dobri?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17A7D10C-3164-4B96-906C-1DBC15DF0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21938" y="3710937"/>
            <a:ext cx="6815669" cy="1320802"/>
          </a:xfrm>
        </p:spPr>
        <p:txBody>
          <a:bodyPr>
            <a:normAutofit fontScale="85000" lnSpcReduction="20000"/>
          </a:bodyPr>
          <a:lstStyle/>
          <a:p>
            <a:r>
              <a:rPr lang="hr-HR" sz="2000" dirty="0"/>
              <a:t>Županijsko stručno vijeće ravnatelja učeničkih domova</a:t>
            </a:r>
          </a:p>
          <a:p>
            <a:r>
              <a:rPr lang="hr-HR" sz="2000" dirty="0"/>
              <a:t>Beli Manastir, 15. listopada 2025.</a:t>
            </a:r>
          </a:p>
          <a:p>
            <a:endParaRPr lang="hr-HR" sz="2000" dirty="0"/>
          </a:p>
          <a:p>
            <a:r>
              <a:rPr lang="hr-HR" sz="2000" dirty="0"/>
              <a:t>Dr. </a:t>
            </a:r>
            <a:r>
              <a:rPr lang="hr-HR" sz="2000" dirty="0" err="1"/>
              <a:t>sc</a:t>
            </a:r>
            <a:r>
              <a:rPr lang="hr-HR" sz="2000" dirty="0"/>
              <a:t>. Ružica </a:t>
            </a:r>
            <a:r>
              <a:rPr lang="hr-HR" sz="2000" dirty="0" err="1"/>
              <a:t>Pažin</a:t>
            </a:r>
            <a:r>
              <a:rPr lang="hr-HR" sz="2000" dirty="0"/>
              <a:t>-Ilakovac</a:t>
            </a:r>
          </a:p>
        </p:txBody>
      </p:sp>
    </p:spTree>
    <p:extLst>
      <p:ext uri="{BB962C8B-B14F-4D97-AF65-F5344CB8AC3E}">
        <p14:creationId xmlns:p14="http://schemas.microsoft.com/office/powerpoint/2010/main" val="4278970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8A357BD-C8A4-4367-B5B6-948BF3164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90015"/>
            <a:ext cx="9601196" cy="1303867"/>
          </a:xfrm>
        </p:spPr>
        <p:txBody>
          <a:bodyPr/>
          <a:lstStyle/>
          <a:p>
            <a:r>
              <a:rPr lang="hr-HR" dirty="0"/>
              <a:t>Plan rada i ishodi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D68DAE9-0C7C-43D0-B124-008513D96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/>
              <a:t>Oživotvorenje</a:t>
            </a:r>
            <a:r>
              <a:rPr lang="hr-HR" dirty="0"/>
              <a:t> ideje razvoja- 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aktualizirati.</a:t>
            </a:r>
          </a:p>
          <a:p>
            <a:r>
              <a:rPr lang="hr-HR" dirty="0"/>
              <a:t>Kultura odgojno-obrazovne ustanove- 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izdvojiti važna obilježja.</a:t>
            </a:r>
          </a:p>
          <a:p>
            <a:r>
              <a:rPr lang="hr-HR" dirty="0" err="1"/>
              <a:t>Samovrednovanje</a:t>
            </a:r>
            <a:r>
              <a:rPr lang="hr-HR" dirty="0"/>
              <a:t> i kvaliteta pedagoškoga rada- 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utvrditi snagu i povezanost. </a:t>
            </a:r>
          </a:p>
          <a:p>
            <a:r>
              <a:rPr lang="hr-HR" dirty="0"/>
              <a:t>Jačanje partnerstva, </a:t>
            </a:r>
            <a:r>
              <a:rPr lang="hr-HR" dirty="0" err="1"/>
              <a:t>sukonstrukcijski</a:t>
            </a:r>
            <a:r>
              <a:rPr lang="hr-HR" dirty="0"/>
              <a:t> pristup- 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razmotriti mogućnosti. </a:t>
            </a:r>
          </a:p>
          <a:p>
            <a:r>
              <a:rPr lang="hr-HR" dirty="0"/>
              <a:t>Koliko jesmo i koliko možemo biti dobri?- 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razmijeniti iskustva i prijedloge.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77D88528-9E4C-4BB3-A5DD-208F657EE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48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F32E713-9BFE-4ABC-8C7C-321E1A094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Uvod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8C11273-F420-4B63-A6F7-B0605AE97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318936"/>
          </a:xfrm>
        </p:spPr>
        <p:txBody>
          <a:bodyPr>
            <a:normAutofit fontScale="92500" lnSpcReduction="10000"/>
          </a:bodyPr>
          <a:lstStyle/>
          <a:p>
            <a:r>
              <a:rPr lang="hr-HR" sz="2600" dirty="0"/>
              <a:t>Vrednovanje u odgojno-obrazovnome radu:</a:t>
            </a:r>
            <a:r>
              <a:rPr lang="hr-HR" sz="2600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 uspjeh, kvaliteta, razvoj</a:t>
            </a:r>
          </a:p>
          <a:p>
            <a:r>
              <a:rPr lang="hr-HR" sz="2600" dirty="0"/>
              <a:t>Stalna težnja napretku- </a:t>
            </a:r>
            <a:r>
              <a:rPr lang="hr-HR" sz="2600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koliko smo dobri, kako to znamo, kako možemo biti bolji?</a:t>
            </a:r>
          </a:p>
          <a:p>
            <a:r>
              <a:rPr lang="hr-HR" sz="2600" dirty="0"/>
              <a:t>Dobrobit učenika: </a:t>
            </a:r>
            <a:r>
              <a:rPr lang="hr-HR" sz="2600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humanističko-razvojna paradigma (čovjek-društvo)</a:t>
            </a:r>
          </a:p>
          <a:p>
            <a:r>
              <a:rPr lang="hr-HR" sz="2600" dirty="0" err="1"/>
              <a:t>Samovrednovanje</a:t>
            </a:r>
            <a:r>
              <a:rPr lang="hr-HR" sz="2600" dirty="0"/>
              <a:t>: </a:t>
            </a:r>
            <a:r>
              <a:rPr lang="hr-HR" sz="2600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proces praćenja i kontinuiranog učvršćivanje kvalitete, mehanizam razvoja</a:t>
            </a:r>
          </a:p>
          <a:p>
            <a:r>
              <a:rPr lang="hr-HR" sz="2600" dirty="0"/>
              <a:t>Ugradnja u </a:t>
            </a:r>
            <a:r>
              <a:rPr lang="hr-HR" sz="2600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kulturu Doma: partnerska </a:t>
            </a:r>
            <a:r>
              <a:rPr lang="hr-HR" sz="2600" dirty="0" err="1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sukonstrukcija</a:t>
            </a:r>
            <a:r>
              <a:rPr lang="hr-HR" sz="2600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.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FFAFB8D1-F33F-4B00-8A8E-E0E162DB0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749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7731DD-1F0E-42A2-B82E-806D4F587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1. </a:t>
            </a:r>
            <a:r>
              <a:rPr lang="hr-HR" dirty="0" err="1"/>
              <a:t>Oživotvorenje</a:t>
            </a:r>
            <a:r>
              <a:rPr lang="hr-HR" dirty="0"/>
              <a:t> ideje razvoja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AA567E4-C066-410A-937A-431587178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/>
              <a:t>Razvoj</a:t>
            </a:r>
            <a:r>
              <a:rPr lang="hr-HR" dirty="0"/>
              <a:t> je 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proces promjene jednostavnije strukture u složeniju koji omogućuje djelotvornije funkcioniranje </a:t>
            </a:r>
            <a:r>
              <a:rPr lang="hr-HR" dirty="0"/>
              <a:t>(</a:t>
            </a:r>
            <a:r>
              <a:rPr lang="hr-HR" dirty="0" err="1"/>
              <a:t>Pastuović</a:t>
            </a:r>
            <a:r>
              <a:rPr lang="hr-HR" dirty="0"/>
              <a:t>, 2012).</a:t>
            </a:r>
          </a:p>
          <a:p>
            <a:endParaRPr lang="hr-HR" dirty="0"/>
          </a:p>
          <a:p>
            <a:r>
              <a:rPr lang="hr-HR" b="1" dirty="0"/>
              <a:t>Navedite dvije aktivnosti</a:t>
            </a:r>
            <a:r>
              <a:rPr lang="hr-HR" dirty="0"/>
              <a:t>, iz bilo kojega područja </a:t>
            </a:r>
            <a:r>
              <a:rPr lang="hr-HR" dirty="0" err="1"/>
              <a:t>domskoga</a:t>
            </a:r>
            <a:r>
              <a:rPr lang="hr-HR" dirty="0"/>
              <a:t> rada, koje su u proteklome periodu pridonijele </a:t>
            </a:r>
            <a:r>
              <a:rPr lang="hr-HR" b="1" dirty="0"/>
              <a:t>razvoju </a:t>
            </a:r>
            <a:r>
              <a:rPr lang="hr-HR" dirty="0"/>
              <a:t>vašega Doma! (u parovima)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74E7AC97-36FC-471B-99D5-746F6CF39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154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52DF023-8FC4-41EC-8513-D0DB1502E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1. </a:t>
            </a:r>
            <a:r>
              <a:rPr lang="hr-HR" dirty="0" err="1"/>
              <a:t>Oživotvorenje</a:t>
            </a:r>
            <a:r>
              <a:rPr lang="hr-HR" dirty="0"/>
              <a:t> ideje razvoja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63700F9-0D82-4083-BD0E-47E56D020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r-HR" dirty="0"/>
              <a:t>                     </a:t>
            </a:r>
            <a:r>
              <a:rPr lang="hr-HR" b="1" dirty="0"/>
              <a:t>Analiza</a:t>
            </a:r>
            <a:r>
              <a:rPr lang="hr-HR" dirty="0"/>
              <a:t> </a:t>
            </a:r>
            <a:r>
              <a:rPr lang="hr-HR" b="1" dirty="0"/>
              <a:t>navedenih </a:t>
            </a:r>
            <a:r>
              <a:rPr lang="hr-HR" dirty="0"/>
              <a:t>aktivnosti sudionika:</a:t>
            </a:r>
          </a:p>
          <a:p>
            <a:r>
              <a:rPr lang="hr-HR" dirty="0"/>
              <a:t>Usklađenost s vrijednostima, vizijom i ciljevima Doma; </a:t>
            </a:r>
          </a:p>
          <a:p>
            <a:r>
              <a:rPr lang="hr-HR" dirty="0"/>
              <a:t>Iz kojega su (razvojnoga) područja; za koje subjekte; s kojim suradnicima;</a:t>
            </a:r>
          </a:p>
          <a:p>
            <a:r>
              <a:rPr lang="hr-HR" dirty="0"/>
              <a:t>Dobrobit učenika.</a:t>
            </a:r>
          </a:p>
          <a:p>
            <a:r>
              <a:rPr lang="hr-HR" dirty="0"/>
              <a:t>Način vrednovanja i prezentacija (konceptualna, vizualna, emocionalna).</a:t>
            </a:r>
          </a:p>
          <a:p>
            <a:r>
              <a:rPr lang="hr-HR" dirty="0"/>
              <a:t>Implementacija, otvorenost, prelijevanje.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r-HR" dirty="0"/>
              <a:t>   Razvoj nije jednoznačan, na mikro i makro razini, …</a:t>
            </a:r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CAE24DD1-99FA-465A-80AA-D7F862A8A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801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A168B81-E3A4-4441-9DE0-9881DA9AE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Procesne varijable (novog) </a:t>
            </a:r>
            <a:r>
              <a:rPr lang="hr-HR" dirty="0" err="1"/>
              <a:t>domskog</a:t>
            </a:r>
            <a:r>
              <a:rPr lang="hr-HR" dirty="0"/>
              <a:t> odgoja</a:t>
            </a:r>
            <a:br>
              <a:rPr lang="hr-HR" dirty="0"/>
            </a:br>
            <a:r>
              <a:rPr lang="hr-HR" dirty="0"/>
              <a:t> (Hrvatić, 2002)</a:t>
            </a:r>
          </a:p>
        </p:txBody>
      </p:sp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E06B6413-C6EB-4C07-8F7E-27A6415BB7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0311537"/>
              </p:ext>
            </p:extLst>
          </p:nvPr>
        </p:nvGraphicFramePr>
        <p:xfrm>
          <a:off x="1357745" y="2557463"/>
          <a:ext cx="9538857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7957">
                  <a:extLst>
                    <a:ext uri="{9D8B030D-6E8A-4147-A177-3AD203B41FA5}">
                      <a16:colId xmlns:a16="http://schemas.microsoft.com/office/drawing/2014/main" val="1772695610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3203327655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923608642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3388346802"/>
                    </a:ext>
                  </a:extLst>
                </a:gridCol>
              </a:tblGrid>
              <a:tr h="363725">
                <a:tc>
                  <a:txBody>
                    <a:bodyPr/>
                    <a:lstStyle/>
                    <a:p>
                      <a:r>
                        <a:rPr lang="hr-HR" dirty="0"/>
                        <a:t>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err="1"/>
                        <a:t>Odgajanik</a:t>
                      </a:r>
                      <a:r>
                        <a:rPr lang="hr-HR" dirty="0"/>
                        <a:t> (učenik)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Odgojitelj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Okruženje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872150"/>
                  </a:ext>
                </a:extLst>
              </a:tr>
              <a:tr h="363725">
                <a:tc>
                  <a:txBody>
                    <a:bodyPr/>
                    <a:lstStyle/>
                    <a:p>
                      <a:r>
                        <a:rPr lang="hr-HR" dirty="0"/>
                        <a:t>Teorijske odrednice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Odgojni sadržaji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Pedagoška kompetencija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Položaj doma i uvjeti rada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084778"/>
                  </a:ext>
                </a:extLst>
              </a:tr>
              <a:tr h="363725">
                <a:tc>
                  <a:txBody>
                    <a:bodyPr/>
                    <a:lstStyle/>
                    <a:p>
                      <a:r>
                        <a:rPr lang="hr-HR" dirty="0"/>
                        <a:t>Kurikulum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Odgojna skupina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Timski 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Povezanost sa školom i lokalnom sredinom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920690"/>
                  </a:ext>
                </a:extLst>
              </a:tr>
              <a:tr h="363725">
                <a:tc>
                  <a:txBody>
                    <a:bodyPr/>
                    <a:lstStyle/>
                    <a:p>
                      <a:r>
                        <a:rPr lang="hr-HR" dirty="0"/>
                        <a:t>Društvene (ideološke ) odrednice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Socijalizacija i individualizacija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Odgojna sredstva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err="1"/>
                        <a:t>Interkulturalni</a:t>
                      </a:r>
                      <a:r>
                        <a:rPr lang="hr-HR" dirty="0"/>
                        <a:t> pristup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9125"/>
                  </a:ext>
                </a:extLst>
              </a:tr>
              <a:tr h="627799">
                <a:tc>
                  <a:txBody>
                    <a:bodyPr/>
                    <a:lstStyle/>
                    <a:p>
                      <a:r>
                        <a:rPr lang="hr-HR" dirty="0" err="1"/>
                        <a:t>Domsko</a:t>
                      </a:r>
                      <a:r>
                        <a:rPr lang="hr-HR" dirty="0"/>
                        <a:t> ozračje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Slobodne aktivnosti (vrijeme)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Praćenje i evaluacija programa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Suradnja s roditeljima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73156"/>
                  </a:ext>
                </a:extLst>
              </a:tr>
            </a:tbl>
          </a:graphicData>
        </a:graphic>
      </p:graphicFrame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1EBD0A11-B7D0-4633-A0EB-82F3FDC5A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381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35430B1-5517-4213-9E15-96056526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„Osobnost” Doma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87B2281-4A32-4696-930F-5854BC1086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dirty="0"/>
              <a:t>Stupanj otvorenosti i spontanosti između članova </a:t>
            </a:r>
            <a:r>
              <a:rPr lang="hr-HR" dirty="0" err="1"/>
              <a:t>domske</a:t>
            </a:r>
            <a:r>
              <a:rPr lang="hr-HR" dirty="0"/>
              <a:t> zajednice</a:t>
            </a:r>
          </a:p>
          <a:p>
            <a:r>
              <a:rPr lang="hr-HR" dirty="0"/>
              <a:t>Interakcija- koliko su </a:t>
            </a:r>
            <a:r>
              <a:rPr lang="hr-HR" dirty="0" err="1"/>
              <a:t>odgajanici</a:t>
            </a:r>
            <a:r>
              <a:rPr lang="hr-HR" dirty="0"/>
              <a:t> uključeni u okružje i međusobno se podržavaju</a:t>
            </a:r>
          </a:p>
          <a:p>
            <a:r>
              <a:rPr lang="hr-HR" dirty="0"/>
              <a:t>Održavanje i mijenjanje sustava: pravila kućnog reda, jasnoća očekivanja, stupanj kontrole, spremnost učenika za sudjelovanje u promjenama, …</a:t>
            </a:r>
          </a:p>
          <a:p>
            <a:r>
              <a:rPr lang="hr-HR" dirty="0"/>
              <a:t>Osobni razvoj- napredovanje pojedinca unutar strukturiranog </a:t>
            </a:r>
            <a:r>
              <a:rPr lang="hr-HR" dirty="0" err="1"/>
              <a:t>domskog</a:t>
            </a:r>
            <a:r>
              <a:rPr lang="hr-HR" dirty="0"/>
              <a:t> okružja</a:t>
            </a:r>
          </a:p>
          <a:p>
            <a:r>
              <a:rPr lang="hr-HR" dirty="0"/>
              <a:t>Poštivanje </a:t>
            </a:r>
            <a:r>
              <a:rPr lang="hr-HR" dirty="0" err="1"/>
              <a:t>interkulturalnih</a:t>
            </a:r>
            <a:r>
              <a:rPr lang="hr-HR" dirty="0"/>
              <a:t> razlika učenika u Domu.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91BF5BFF-9CF6-4C32-A265-22A480310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397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49F2D8D-3BAB-4E39-8422-E6DF5D8F4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1. </a:t>
            </a:r>
            <a:r>
              <a:rPr lang="hr-HR" dirty="0" err="1"/>
              <a:t>Oživotvorenje</a:t>
            </a:r>
            <a:r>
              <a:rPr lang="hr-HR" dirty="0"/>
              <a:t> ideje razvoja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5CC9C82-5FB6-4F4F-85BD-8457BEB17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Vrijednosti, osobne i zajedničke (podijeljene)</a:t>
            </a:r>
          </a:p>
          <a:p>
            <a:r>
              <a:rPr lang="hr-HR" dirty="0"/>
              <a:t>Misija i vizija</a:t>
            </a:r>
          </a:p>
          <a:p>
            <a:r>
              <a:rPr lang="hr-HR" dirty="0"/>
              <a:t>Planiranje: ciljevi, zadatci, sadržaj, metode i oblici, nositelji, </a:t>
            </a:r>
            <a:r>
              <a:rPr lang="hr-HR" dirty="0" err="1"/>
              <a:t>resursi,vrijeme</a:t>
            </a:r>
            <a:r>
              <a:rPr lang="hr-HR" dirty="0"/>
              <a:t>, vrednovanje i </a:t>
            </a:r>
            <a:r>
              <a:rPr lang="hr-HR" dirty="0" err="1"/>
              <a:t>samovrednovanje</a:t>
            </a:r>
            <a:endParaRPr lang="hr-HR" dirty="0"/>
          </a:p>
          <a:p>
            <a:r>
              <a:rPr lang="hr-HR" dirty="0"/>
              <a:t>Ponovno planiranje- </a:t>
            </a:r>
            <a:r>
              <a:rPr lang="hr-HR" b="1" dirty="0"/>
              <a:t>unaprjeđivanje i razvoj.</a:t>
            </a:r>
          </a:p>
          <a:p>
            <a:r>
              <a:rPr lang="hr-HR" b="1" dirty="0" err="1"/>
              <a:t>Samovrednovanje</a:t>
            </a:r>
            <a:r>
              <a:rPr lang="hr-HR" b="1" dirty="0"/>
              <a:t>  preduvjet kvalitete, oživotvoruje ideju razvoja.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BC86D284-D3C6-492B-B289-68393D0D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360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3E010D3-F745-445F-9ACC-E99C03A82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1. </a:t>
            </a:r>
            <a:r>
              <a:rPr lang="hr-HR" dirty="0" err="1"/>
              <a:t>Oživotvorenje</a:t>
            </a:r>
            <a:r>
              <a:rPr lang="hr-HR" dirty="0"/>
              <a:t> ideje razvoja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06CC258-5EC7-466E-BDEF-7D01E5F13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b="1" dirty="0"/>
              <a:t>Promjene </a:t>
            </a:r>
            <a:r>
              <a:rPr lang="hr-HR" dirty="0"/>
              <a:t>odgojno-obrazovne ustanove.</a:t>
            </a:r>
          </a:p>
          <a:p>
            <a:r>
              <a:rPr lang="hr-HR" dirty="0"/>
              <a:t>Promjene kod pedagoških </a:t>
            </a:r>
            <a:r>
              <a:rPr lang="hr-HR" b="1" dirty="0"/>
              <a:t>profesionalaca</a:t>
            </a:r>
            <a:r>
              <a:rPr lang="hr-HR" dirty="0"/>
              <a:t> i razvoj kompetencija.</a:t>
            </a:r>
          </a:p>
          <a:p>
            <a:r>
              <a:rPr lang="hr-HR" b="1" dirty="0"/>
              <a:t>Osiguranje kvalitete </a:t>
            </a:r>
            <a:r>
              <a:rPr lang="hr-HR" dirty="0"/>
              <a:t>njihovoga rada je ključno pitanje razvoja </a:t>
            </a:r>
            <a:r>
              <a:rPr lang="hr-HR" b="1" dirty="0"/>
              <a:t>kvalitete odgojno-obrazovne ustanove, zajednice i društva</a:t>
            </a:r>
            <a:r>
              <a:rPr lang="hr-HR" dirty="0"/>
              <a:t>.</a:t>
            </a:r>
          </a:p>
          <a:p>
            <a:r>
              <a:rPr lang="hr-HR" dirty="0"/>
              <a:t>Od odgojno-obrazovnih djelatnika se sve više traži </a:t>
            </a:r>
            <a:r>
              <a:rPr lang="hr-HR" b="1" dirty="0"/>
              <a:t>istraživanje i evaluacija vlastite pedagoške </a:t>
            </a:r>
            <a:r>
              <a:rPr lang="hr-HR" dirty="0"/>
              <a:t>prakse uz refleksivni pristup, s ciljem njezine promjene.</a:t>
            </a:r>
          </a:p>
          <a:p>
            <a:r>
              <a:rPr lang="hr-HR" b="1" dirty="0"/>
              <a:t>Kultura vrednovanja i </a:t>
            </a:r>
            <a:r>
              <a:rPr lang="hr-HR" b="1" dirty="0" err="1"/>
              <a:t>samovrednovanja</a:t>
            </a:r>
            <a:r>
              <a:rPr lang="hr-HR" b="1" dirty="0"/>
              <a:t>.</a:t>
            </a:r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D0FFB20F-76B5-4301-A4AB-799B60FCC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214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D77FF77-1052-4FD0-AF92-CBE509A28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2. Kultura odgojno-obrazovne ustanove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B6D6BDA-1D33-4319-AB1C-9DA133903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Kultura odgojno-obrazovne ustanove: ozračje, ambijent, etos, klima, pečat, milje, ton, identitet, ljepilo,…</a:t>
            </a:r>
          </a:p>
          <a:p>
            <a:r>
              <a:rPr lang="hr-HR" dirty="0"/>
              <a:t>„</a:t>
            </a:r>
            <a:r>
              <a:rPr lang="hr-HR" dirty="0" err="1"/>
              <a:t>Domska</a:t>
            </a:r>
            <a:r>
              <a:rPr lang="hr-HR" dirty="0"/>
              <a:t> klima nalik obiteljskoj…” (</a:t>
            </a:r>
            <a:r>
              <a:rPr lang="hr-HR" dirty="0" err="1"/>
              <a:t>Rosić</a:t>
            </a:r>
            <a:r>
              <a:rPr lang="hr-HR" dirty="0"/>
              <a:t>, 2007)</a:t>
            </a:r>
          </a:p>
          <a:p>
            <a:r>
              <a:rPr lang="hr-HR" dirty="0"/>
              <a:t>Višedimenzionalnih fenomen koji utječe na sve sudionike</a:t>
            </a:r>
          </a:p>
          <a:p>
            <a:r>
              <a:rPr lang="hr-HR" dirty="0"/>
              <a:t>„Tako mi ovdje živimo”</a:t>
            </a:r>
          </a:p>
          <a:p>
            <a:r>
              <a:rPr lang="hr-HR" dirty="0"/>
              <a:t>Kako se živi u učeničkim domovima? </a:t>
            </a:r>
          </a:p>
          <a:p>
            <a:pPr marL="0" indent="0">
              <a:buNone/>
            </a:pPr>
            <a:endParaRPr lang="hr-HR" b="1" dirty="0"/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B535B4F7-F9F6-42D2-A6AC-865DDA4F6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624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07EE211-BE41-4E6C-8432-8D0D84E75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2. Kultura odgojno-obrazovne ustanove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108CCBF-E2E6-4D22-BE09-FCB6B4397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Kultura organizacije</a:t>
            </a:r>
            <a:r>
              <a:rPr lang="hr-HR" dirty="0"/>
              <a:t>: dominantna kultura i potkulture raznih skupina (učenika, nastavnika, roditelja, tehničkog i administrativnog osoblja, rukovođenja i kulture okružja) unutar vlastite i jedinstvene kulture svake odgojno-obrazovne ustanove (</a:t>
            </a:r>
            <a:r>
              <a:rPr lang="hr-HR" dirty="0" err="1"/>
              <a:t>Buljubašić</a:t>
            </a:r>
            <a:r>
              <a:rPr lang="hr-HR" dirty="0"/>
              <a:t>-Kuzmanović, 2016)</a:t>
            </a:r>
          </a:p>
          <a:p>
            <a:pPr fontAlgn="auto"/>
            <a:r>
              <a:rPr lang="hr-HR" dirty="0"/>
              <a:t>Duboko prožimajući obrazac 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normi, vrijednosti, vjerovanja, običaja, simbola, ceremonija, rituala, priča</a:t>
            </a:r>
            <a:r>
              <a:rPr lang="hr-HR" dirty="0"/>
              <a:t> sastavljenih tijekom određenog razdoblja; - pedagoški „div” (Spajić- </a:t>
            </a:r>
            <a:r>
              <a:rPr lang="hr-HR" dirty="0" err="1"/>
              <a:t>Vrkaš</a:t>
            </a:r>
            <a:r>
              <a:rPr lang="hr-HR" dirty="0"/>
              <a:t>, 2008)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63B9341B-2591-49B9-8EA2-EE36E6B94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237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AB2BEE-7E16-4285-9245-E3512D99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2. Kultura odgojno-obrazovne ustanove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D9A634A-BC73-48E6-926A-98B907B8E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30780"/>
            <a:ext cx="9601196" cy="34450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r-HR" dirty="0"/>
              <a:t>             </a:t>
            </a:r>
            <a:r>
              <a:rPr lang="hr-HR" b="1" dirty="0"/>
              <a:t>Pozitivna, „zdrava” kultura: </a:t>
            </a:r>
          </a:p>
          <a:p>
            <a:r>
              <a:rPr lang="hr-HR" dirty="0"/>
              <a:t>zajedničke vrijednosti, </a:t>
            </a:r>
            <a:r>
              <a:rPr lang="hr-HR" dirty="0" err="1"/>
              <a:t>inspirirajuća</a:t>
            </a:r>
            <a:r>
              <a:rPr lang="hr-HR" dirty="0"/>
              <a:t> vizija, kurikulum povezan s vizijom i misijom</a:t>
            </a:r>
          </a:p>
          <a:p>
            <a:r>
              <a:rPr lang="hr-HR" dirty="0"/>
              <a:t>djelatnici se međusobno podržavaju, sudjeluju u odlučivanju, bliski odnosi</a:t>
            </a:r>
          </a:p>
          <a:p>
            <a:r>
              <a:rPr lang="hr-HR" dirty="0"/>
              <a:t>vođenje koje potiče povjerenje, dijeljenje odgovornosti za proces, ishode i uspjeh, </a:t>
            </a:r>
          </a:p>
          <a:p>
            <a:r>
              <a:rPr lang="hr-HR" dirty="0"/>
              <a:t>poticanje i vrednovanje napora, uspjeha i inovacija svih subjekata, optimizam</a:t>
            </a:r>
          </a:p>
          <a:p>
            <a:r>
              <a:rPr lang="hr-HR" dirty="0"/>
              <a:t>jasna očekivanja glede ponašanja i učenja učenika, partnerstvo u </a:t>
            </a:r>
            <a:r>
              <a:rPr lang="hr-HR" dirty="0" err="1"/>
              <a:t>domskoj</a:t>
            </a:r>
            <a:r>
              <a:rPr lang="hr-HR" dirty="0"/>
              <a:t> zajednici</a:t>
            </a:r>
          </a:p>
          <a:p>
            <a:r>
              <a:rPr lang="hr-HR" dirty="0"/>
              <a:t>učinkovito korištenje resursa, uređenje prostora prema učeničkim potrebama. 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30A2C325-71BC-40B3-8B20-1FA712E3F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608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00511B-4115-48F8-B11D-3EBDABB68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2. Kultura odgojno-obrazovne ustanove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7200546-43E6-4122-AE9C-092238270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dirty="0"/>
              <a:t>                </a:t>
            </a:r>
            <a:r>
              <a:rPr lang="hr-HR" b="1" dirty="0"/>
              <a:t>Negativna, „toksična” kultura:</a:t>
            </a:r>
          </a:p>
          <a:p>
            <a:r>
              <a:rPr lang="hr-HR" dirty="0"/>
              <a:t>nizak stupanj povezanosti subjekata, pasivnost, pesimizam, frustriranost</a:t>
            </a:r>
          </a:p>
          <a:p>
            <a:r>
              <a:rPr lang="hr-HR" dirty="0" err="1"/>
              <a:t>fragmentiranost</a:t>
            </a:r>
            <a:r>
              <a:rPr lang="hr-HR" dirty="0"/>
              <a:t>, negativan stav prema radu, nedostatak energije</a:t>
            </a:r>
          </a:p>
          <a:p>
            <a:r>
              <a:rPr lang="hr-HR" dirty="0"/>
              <a:t>isticanje neuspjeha, nepovjerenje, okrivljavanje i manjak zajedništva</a:t>
            </a:r>
          </a:p>
          <a:p>
            <a:r>
              <a:rPr lang="hr-HR" dirty="0"/>
              <a:t>izostanak jasne i konkretne svrhe, neučinkovitost</a:t>
            </a:r>
          </a:p>
          <a:p>
            <a:r>
              <a:rPr lang="hr-HR" dirty="0"/>
              <a:t>neprimjerena komunikacija i antagonizam, nema  rituala, ceremonija i sl.</a:t>
            </a:r>
          </a:p>
          <a:p>
            <a:pPr marL="0" indent="0">
              <a:buNone/>
            </a:pPr>
            <a:r>
              <a:rPr lang="hr-HR" dirty="0"/>
              <a:t>                                                               (Bezinović, 2010, Spajić-</a:t>
            </a:r>
            <a:r>
              <a:rPr lang="hr-HR" dirty="0" err="1"/>
              <a:t>Vrkaš</a:t>
            </a:r>
            <a:r>
              <a:rPr lang="hr-HR" dirty="0"/>
              <a:t>, 2008)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9A06B498-59F4-4615-8BFE-57B678620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741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C89D1F0-3272-4EBE-9A62-13AB64F89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2. Kultura odgojno-obrazovne ustanove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6CE9AC3-6634-490D-A6D6-E81F7B96A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Kultura određuje kvalitetu: 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prepreka ili potpora razvoju!</a:t>
            </a:r>
          </a:p>
          <a:p>
            <a:r>
              <a:rPr lang="hr-HR" dirty="0"/>
              <a:t>Ravnatelj i ostali djelatnici trebaju prvenstveno 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osvijestiti utjecaje kulture na sve sudionike </a:t>
            </a:r>
            <a:r>
              <a:rPr lang="hr-HR" dirty="0"/>
              <a:t>i težiti stvaranju pozitivne kulture</a:t>
            </a:r>
          </a:p>
          <a:p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Učenje</a:t>
            </a:r>
            <a:r>
              <a:rPr lang="hr-HR" dirty="0"/>
              <a:t> i profesionalni razvoj (stručno usavršavanje)</a:t>
            </a:r>
          </a:p>
          <a:p>
            <a:r>
              <a:rPr lang="hr-HR" dirty="0" err="1"/>
              <a:t>Domska</a:t>
            </a:r>
            <a:r>
              <a:rPr lang="hr-HR" dirty="0"/>
              <a:t> zajednica- snaga </a:t>
            </a:r>
          </a:p>
          <a:p>
            <a:r>
              <a:rPr lang="hr-HR" dirty="0"/>
              <a:t>Razvoj </a:t>
            </a:r>
            <a:r>
              <a:rPr lang="hr-HR" b="1" dirty="0">
                <a:ea typeface="Amiri" panose="00000500000000000000" pitchFamily="2" charset="-78"/>
                <a:cs typeface="Amiri" panose="00000500000000000000" pitchFamily="2" charset="-78"/>
              </a:rPr>
              <a:t>kulture </a:t>
            </a:r>
            <a:r>
              <a:rPr lang="hr-HR" b="1" dirty="0" err="1">
                <a:ea typeface="Amiri" panose="00000500000000000000" pitchFamily="2" charset="-78"/>
                <a:cs typeface="Amiri" panose="00000500000000000000" pitchFamily="2" charset="-78"/>
              </a:rPr>
              <a:t>samovrednovanja</a:t>
            </a:r>
            <a:r>
              <a:rPr lang="hr-HR" dirty="0">
                <a:ea typeface="Amiri" panose="00000500000000000000" pitchFamily="2" charset="-78"/>
                <a:cs typeface="Amiri" panose="00000500000000000000" pitchFamily="2" charset="-78"/>
              </a:rPr>
              <a:t>.</a:t>
            </a:r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ED112C9B-6BDA-471E-A202-53FFEDE26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772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BD096F2-23F0-45A5-9582-83DE8D916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3. </a:t>
            </a:r>
            <a:r>
              <a:rPr lang="hr-HR" dirty="0" err="1"/>
              <a:t>Samovrednovanje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C85125D-F763-47B0-BE5A-518F62966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Kako početi? </a:t>
            </a:r>
          </a:p>
          <a:p>
            <a:r>
              <a:rPr lang="hr-HR" dirty="0"/>
              <a:t>Pitanje 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mijenjanja postojećih „teorija” kod sudionika (</a:t>
            </a:r>
            <a:r>
              <a:rPr lang="hr-HR" dirty="0" err="1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Bruner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, 2000), </a:t>
            </a:r>
            <a:r>
              <a:rPr lang="hr-HR" dirty="0"/>
              <a:t>a osobito profesionalaca/ odgajatelja.</a:t>
            </a:r>
          </a:p>
          <a:p>
            <a:r>
              <a:rPr lang="hr-HR" dirty="0"/>
              <a:t>Možemo li očekivati razumijevanje, prihvaćanje i uključivanje svih subjekata u proces </a:t>
            </a:r>
            <a:r>
              <a:rPr lang="hr-HR" dirty="0" err="1"/>
              <a:t>samovrednovanja</a:t>
            </a:r>
            <a:r>
              <a:rPr lang="hr-HR" dirty="0"/>
              <a:t>?</a:t>
            </a:r>
          </a:p>
          <a:p>
            <a:r>
              <a:rPr lang="hr-HR" dirty="0"/>
              <a:t>Trajanje: jednogodišnji proces? Brzo vidljive promjene u kvaliteti? </a:t>
            </a:r>
          </a:p>
          <a:p>
            <a:r>
              <a:rPr lang="hr-HR" dirty="0"/>
              <a:t>Motivacijski: </a:t>
            </a:r>
            <a:r>
              <a:rPr lang="hr-HR" b="1" dirty="0">
                <a:latin typeface="+mj-lt"/>
                <a:ea typeface="Amiri" panose="00000500000000000000" pitchFamily="2" charset="-78"/>
                <a:cs typeface="Amiri" panose="00000500000000000000" pitchFamily="2" charset="-78"/>
              </a:rPr>
              <a:t>Ocijenite što cijenite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!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0C62E0D9-BAD5-4C69-84F6-4FB70F2F9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81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94AC38E-B9B7-4F68-957D-E7CFCB26B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3. </a:t>
            </a:r>
            <a:r>
              <a:rPr lang="hr-HR" dirty="0" err="1"/>
              <a:t>Samovrednovanje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15ABCC8-4F9F-4988-81FB-8FD6DA3FF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Strukturirani način analiziranja, interpretiranja i vrednovanja vlastitog rada; „iznutra i odozdo”, autonomno i slobodno (Bezinović, 2010)</a:t>
            </a:r>
          </a:p>
          <a:p>
            <a:pPr marL="0" indent="0">
              <a:buNone/>
            </a:pPr>
            <a:r>
              <a:rPr lang="hr-HR" dirty="0"/>
              <a:t>                        </a:t>
            </a:r>
            <a:r>
              <a:rPr lang="hr-HR" b="1" dirty="0"/>
              <a:t>analiza </a:t>
            </a:r>
            <a:r>
              <a:rPr lang="hr-HR" b="1" dirty="0">
                <a:sym typeface="Wingdings" panose="05000000000000000000" pitchFamily="2" charset="2"/>
              </a:rPr>
              <a:t></a:t>
            </a:r>
            <a:r>
              <a:rPr lang="hr-HR" b="1" dirty="0"/>
              <a:t> planiranje </a:t>
            </a:r>
            <a:r>
              <a:rPr lang="hr-HR" b="1" dirty="0">
                <a:sym typeface="Wingdings" panose="05000000000000000000" pitchFamily="2" charset="2"/>
              </a:rPr>
              <a:t></a:t>
            </a:r>
            <a:r>
              <a:rPr lang="hr-HR" b="1" dirty="0"/>
              <a:t> primjena </a:t>
            </a:r>
            <a:r>
              <a:rPr lang="hr-HR" b="1" dirty="0">
                <a:sym typeface="Wingdings" panose="05000000000000000000" pitchFamily="2" charset="2"/>
              </a:rPr>
              <a:t></a:t>
            </a:r>
            <a:r>
              <a:rPr lang="hr-HR" b="1" dirty="0"/>
              <a:t> vrednovanje</a:t>
            </a:r>
          </a:p>
          <a:p>
            <a:r>
              <a:rPr lang="hr-HR" dirty="0"/>
              <a:t>Povjerenstva za kvalitetu, tim za </a:t>
            </a:r>
            <a:r>
              <a:rPr lang="hr-HR" dirty="0" err="1"/>
              <a:t>samovrednovanje</a:t>
            </a:r>
            <a:endParaRPr lang="hr-HR" dirty="0"/>
          </a:p>
          <a:p>
            <a:r>
              <a:rPr lang="hr-HR" dirty="0"/>
              <a:t>Vanjski suradnici, „kritički prijatelji”?</a:t>
            </a:r>
          </a:p>
          <a:p>
            <a:r>
              <a:rPr lang="hr-HR" dirty="0"/>
              <a:t>Važna uloga ravnatelja</a:t>
            </a:r>
          </a:p>
          <a:p>
            <a:r>
              <a:rPr lang="hr-HR" dirty="0"/>
              <a:t>Savjetodavna podrška sustava.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A6DF31D7-2A8F-4B06-9527-3F77AC972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932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F4B3EDD-D55A-4C48-8554-D9AE66C4A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/>
              <a:t>3. </a:t>
            </a:r>
            <a:r>
              <a:rPr lang="hr-HR" dirty="0" err="1"/>
              <a:t>Samovrednovanje</a:t>
            </a:r>
            <a:r>
              <a:rPr lang="hr-HR" dirty="0"/>
              <a:t>- zadaće ravnatelja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C7FBEC5-6742-4C16-95AF-A45DD37E16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Informiranje odgajateljskog vijeća, učenika i roditelja, ključnih suradnika</a:t>
            </a:r>
          </a:p>
          <a:p>
            <a:r>
              <a:rPr lang="hr-HR" dirty="0"/>
              <a:t>Motiviranje svih sudionika za aktivno sudjelovanje u svim etapama,</a:t>
            </a:r>
          </a:p>
          <a:p>
            <a:r>
              <a:rPr lang="hr-HR" dirty="0"/>
              <a:t>Osnivanje Povjerenstva za kvalitetu;</a:t>
            </a:r>
          </a:p>
          <a:p>
            <a:r>
              <a:rPr lang="hr-HR" dirty="0"/>
              <a:t>Pripremne aktivnosti za </a:t>
            </a:r>
            <a:r>
              <a:rPr lang="hr-HR" dirty="0" err="1"/>
              <a:t>samovrednovanje</a:t>
            </a:r>
            <a:r>
              <a:rPr lang="hr-HR" dirty="0"/>
              <a:t>; delegiranje obveza i nadležnosti; </a:t>
            </a:r>
          </a:p>
          <a:p>
            <a:r>
              <a:rPr lang="hr-HR" dirty="0"/>
              <a:t>Poticanje i održavanje dinamike procesa; </a:t>
            </a:r>
          </a:p>
          <a:p>
            <a:r>
              <a:rPr lang="hr-HR" dirty="0"/>
              <a:t>Praćenje i vrednovanje pokrenutih projekata i aktivnosti.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22485A5C-16DA-442A-96C6-39BE7BFC3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640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E6607E6-1B02-42E3-AF4D-07757D8CB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3. </a:t>
            </a:r>
            <a:r>
              <a:rPr lang="hr-HR" dirty="0" err="1"/>
              <a:t>Samovrednovanje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FE66D75-66F2-4C52-99A1-136091211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Transparentnost i jasnoća u svim etapama procesa </a:t>
            </a:r>
          </a:p>
          <a:p>
            <a:r>
              <a:rPr lang="hr-HR" dirty="0"/>
              <a:t>Kvalitativne i kvantitativne metode i postupci</a:t>
            </a:r>
          </a:p>
          <a:p>
            <a:r>
              <a:rPr lang="hr-HR" dirty="0"/>
              <a:t>SWOT analiza , KREDA analiza- za početno stanje</a:t>
            </a:r>
          </a:p>
          <a:p>
            <a:r>
              <a:rPr lang="hr-HR" dirty="0"/>
              <a:t>Prioritetna područja</a:t>
            </a:r>
          </a:p>
          <a:p>
            <a:r>
              <a:rPr lang="hr-HR" dirty="0"/>
              <a:t>Određivanje razvojnih ciljeva</a:t>
            </a:r>
          </a:p>
          <a:p>
            <a:r>
              <a:rPr lang="hr-HR" b="1" dirty="0"/>
              <a:t>Razvojni plan- ciljevi i njihova detaljna razrada</a:t>
            </a:r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5D103B37-4C29-4AFD-BFA8-93511FDED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833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00450B9-3563-47A3-BA26-467195812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3. </a:t>
            </a:r>
            <a:r>
              <a:rPr lang="hr-HR" dirty="0" err="1"/>
              <a:t>Samovrednovanje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51194C3-1562-4FEC-9D08-6D6B9BE31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 Prioritetna područja- </a:t>
            </a:r>
            <a:r>
              <a:rPr lang="hr-HR" dirty="0"/>
              <a:t>dogovorena i zajednička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r-HR" dirty="0"/>
              <a:t> U srednjim školama (Muraja, Vranković, 2014): </a:t>
            </a:r>
          </a:p>
          <a:p>
            <a:pPr marL="457200" indent="-457200">
              <a:buAutoNum type="arabicPeriod"/>
            </a:pP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kvaliteta nastavnoga procesa </a:t>
            </a:r>
          </a:p>
          <a:p>
            <a:pPr marL="457200" indent="-457200">
              <a:buAutoNum type="arabicPeriod"/>
            </a:pP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materijalni uvjeti i opremanje škola </a:t>
            </a:r>
          </a:p>
          <a:p>
            <a:pPr marL="457200" indent="-457200">
              <a:buAutoNum type="arabicPeriod"/>
            </a:pP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stručno  usavršavanje nastavnika </a:t>
            </a:r>
          </a:p>
          <a:p>
            <a:pPr marL="457200" indent="-457200">
              <a:buAutoNum type="arabicPeriod"/>
            </a:pP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školsko ozračje</a:t>
            </a:r>
          </a:p>
          <a:p>
            <a:endParaRPr lang="hr-HR" dirty="0"/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020B7CDB-748C-46AC-8E39-DD64C8DB7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623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7BE83F4-8240-49FD-B893-B29B09BC4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3. </a:t>
            </a:r>
            <a:r>
              <a:rPr lang="hr-HR" dirty="0" err="1"/>
              <a:t>Samovrednovanje</a:t>
            </a:r>
            <a:r>
              <a:rPr lang="hr-HR" dirty="0"/>
              <a:t> (ASO)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2324608-77F6-4CCF-AF11-66AB17CD3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>
                <a:latin typeface="+mj-lt"/>
              </a:rPr>
              <a:t>1. Planiranje i programiranje rada</a:t>
            </a:r>
            <a:br>
              <a:rPr lang="hr-HR" dirty="0">
                <a:latin typeface="+mj-lt"/>
              </a:rPr>
            </a:br>
            <a:r>
              <a:rPr lang="hr-HR" dirty="0">
                <a:latin typeface="+mj-lt"/>
              </a:rPr>
              <a:t>2. Poučavanje i učenje</a:t>
            </a:r>
            <a:br>
              <a:rPr lang="hr-HR" dirty="0">
                <a:latin typeface="+mj-lt"/>
              </a:rPr>
            </a:br>
            <a:r>
              <a:rPr lang="hr-HR" dirty="0">
                <a:latin typeface="+mj-lt"/>
              </a:rPr>
              <a:t>3. Postignuća učenika i ishodi učenja</a:t>
            </a:r>
            <a:br>
              <a:rPr lang="hr-HR" dirty="0">
                <a:latin typeface="+mj-lt"/>
              </a:rPr>
            </a:br>
            <a:r>
              <a:rPr lang="hr-HR" dirty="0">
                <a:latin typeface="+mj-lt"/>
              </a:rPr>
              <a:t>4. Materijalni uvjeti i ljudski potencijali - Profesionalni razvoj radnika</a:t>
            </a:r>
            <a:br>
              <a:rPr lang="hr-HR" dirty="0">
                <a:latin typeface="+mj-lt"/>
              </a:rPr>
            </a:br>
            <a:r>
              <a:rPr lang="hr-HR" dirty="0">
                <a:latin typeface="+mj-lt"/>
              </a:rPr>
              <a:t>5. Suradnja unutar ustanove – Suradnja s ostalim dionicama – Promicanje ustanove</a:t>
            </a:r>
            <a:br>
              <a:rPr lang="hr-HR" dirty="0">
                <a:latin typeface="+mj-lt"/>
              </a:rPr>
            </a:br>
            <a:r>
              <a:rPr lang="hr-HR" dirty="0">
                <a:latin typeface="+mj-lt"/>
              </a:rPr>
              <a:t>6. Upravljanje</a:t>
            </a:r>
          </a:p>
          <a:p>
            <a:pPr marL="0" indent="0">
              <a:buNone/>
            </a:pPr>
            <a:endParaRPr lang="hr-HR" dirty="0">
              <a:latin typeface="+mj-lt"/>
              <a:ea typeface="Amiri" panose="00000500000000000000" pitchFamily="2" charset="-78"/>
              <a:cs typeface="Amiri" panose="00000500000000000000" pitchFamily="2" charset="-78"/>
            </a:endParaRPr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43C49A13-0050-4B71-B342-F1FBC3B84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932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B76C3EB-A26A-4BF3-B8D2-C502BB1D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3. </a:t>
            </a:r>
            <a:r>
              <a:rPr lang="hr-HR" dirty="0" err="1"/>
              <a:t>Samovrednovanje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D18EB59-C05C-4A0D-B0AE-6B5797651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hr-HR" dirty="0"/>
              <a:t>Primjer: Učenički </a:t>
            </a:r>
            <a:r>
              <a:rPr lang="hr-HR"/>
              <a:t>dom Lovran</a:t>
            </a:r>
            <a:endParaRPr lang="hr-HR" dirty="0"/>
          </a:p>
          <a:p>
            <a:pPr marL="0" indent="0">
              <a:buNone/>
            </a:pPr>
            <a:r>
              <a:rPr lang="hr-HR" dirty="0"/>
              <a:t>1. </a:t>
            </a:r>
            <a:r>
              <a:rPr lang="hr-HR" dirty="0" err="1"/>
              <a:t>Domsko</a:t>
            </a:r>
            <a:r>
              <a:rPr lang="hr-HR" dirty="0"/>
              <a:t> ozračje                                   4. Ljudski resursi </a:t>
            </a:r>
          </a:p>
          <a:p>
            <a:pPr marL="0" indent="0">
              <a:buNone/>
            </a:pPr>
            <a:r>
              <a:rPr lang="hr-HR" dirty="0"/>
              <a:t>2. Materijalno tehnički uvjeti                    5. Poučavanje i učenje</a:t>
            </a:r>
          </a:p>
          <a:p>
            <a:pPr marL="0" indent="0">
              <a:buNone/>
            </a:pPr>
            <a:r>
              <a:rPr lang="hr-HR" dirty="0"/>
              <a:t>3. Suradnja s roditeljima                           6. Upravljanje domom</a:t>
            </a:r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7610883E-712C-4607-BF3B-3D0389A50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030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656F59-DC77-4BF5-ABA5-D14CFA30D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3. </a:t>
            </a:r>
            <a:r>
              <a:rPr lang="hr-HR" dirty="0" err="1"/>
              <a:t>Samovrednovanje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B50BBD9-F248-4420-BB8B-00C6B1DB6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/>
              <a:t>                   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Neki izazovi i pitanja:</a:t>
            </a:r>
          </a:p>
          <a:p>
            <a:r>
              <a:rPr lang="hr-HR" dirty="0"/>
              <a:t>Što nakon provedenog </a:t>
            </a:r>
            <a:r>
              <a:rPr lang="hr-HR" dirty="0" err="1"/>
              <a:t>samovrednovanja</a:t>
            </a:r>
            <a:r>
              <a:rPr lang="hr-HR" dirty="0"/>
              <a:t>?</a:t>
            </a:r>
          </a:p>
          <a:p>
            <a:r>
              <a:rPr lang="hr-HR" dirty="0" err="1"/>
              <a:t>Samovrednovanje</a:t>
            </a:r>
            <a:r>
              <a:rPr lang="hr-HR" dirty="0"/>
              <a:t> samo sebi svrha- od godine do godine…</a:t>
            </a:r>
          </a:p>
          <a:p>
            <a:r>
              <a:rPr lang="hr-HR" dirty="0"/>
              <a:t>Otvorenost i spremnost svih prema takvome vrednovanju?</a:t>
            </a:r>
          </a:p>
          <a:p>
            <a:r>
              <a:rPr lang="hr-HR" dirty="0"/>
              <a:t>Strah od procesa i rezultata, od promjene …</a:t>
            </a:r>
          </a:p>
          <a:p>
            <a:pPr marL="0" indent="0">
              <a:buNone/>
            </a:pPr>
            <a:endParaRPr lang="hr-HR" dirty="0"/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6ED635A4-3232-4F25-B3BF-B0D67E99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3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9AD8AF9-8C15-4012-AB41-A6EB337F7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4. Partnerstvo i </a:t>
            </a:r>
            <a:r>
              <a:rPr lang="hr-HR" dirty="0" err="1"/>
              <a:t>sukonstrukcijski</a:t>
            </a:r>
            <a:r>
              <a:rPr lang="hr-HR" dirty="0"/>
              <a:t> pristup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FC66A7F-8717-42B3-B2EB-0D679D774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Jedan od odgovora: 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Partnerstvo, </a:t>
            </a:r>
            <a:r>
              <a:rPr lang="hr-HR" dirty="0"/>
              <a:t>kao 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viši, obogaćeni oblik suradnje</a:t>
            </a:r>
          </a:p>
          <a:p>
            <a:r>
              <a:rPr lang="hr-HR" dirty="0"/>
              <a:t>Položaj svakoga pojedinca u </a:t>
            </a:r>
            <a:r>
              <a:rPr lang="hr-HR" dirty="0" err="1"/>
              <a:t>Domskoj</a:t>
            </a:r>
            <a:r>
              <a:rPr lang="hr-HR" dirty="0"/>
              <a:t> zajednici.</a:t>
            </a:r>
          </a:p>
          <a:p>
            <a:r>
              <a:rPr lang="hr-HR" dirty="0"/>
              <a:t>Obilježja partnera: 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jednakopravni, aktivni, odgovorni.</a:t>
            </a:r>
            <a:endParaRPr lang="hr-HR" dirty="0"/>
          </a:p>
          <a:p>
            <a:r>
              <a:rPr lang="hr-HR" dirty="0"/>
              <a:t>Metoda </a:t>
            </a:r>
            <a:r>
              <a:rPr lang="hr-HR" dirty="0" err="1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sukonstrukcije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: </a:t>
            </a:r>
            <a:r>
              <a:rPr lang="hr-HR" dirty="0" err="1"/>
              <a:t>suplaniranje</a:t>
            </a:r>
            <a:r>
              <a:rPr lang="hr-HR" dirty="0"/>
              <a:t>, suorganizacija, </a:t>
            </a:r>
            <a:r>
              <a:rPr lang="hr-HR" dirty="0" err="1"/>
              <a:t>sukreiranje</a:t>
            </a:r>
            <a:r>
              <a:rPr lang="hr-HR" dirty="0"/>
              <a:t>, suradništvo u zajedničkome poslu; zahtijeva osposobljenost i pripremljenost svih koji sudjeluju, njihovu otvorenost, ravnomjernu participaciju, odgovornost te usmjerenost na najbolji interes učenika.</a:t>
            </a:r>
            <a:endParaRPr lang="hr-HR" dirty="0"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72AB2D53-F684-4E38-B9D3-22D9D53A9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6064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48AC598-1623-4492-8707-FB836412A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Zaključno…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BA102ED-9AE8-45F7-942F-174AB1F95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/>
              <a:t>Koliko jesmo i koliko možemo biti bolji? Iskustva i prijedlozi.</a:t>
            </a:r>
          </a:p>
          <a:p>
            <a:r>
              <a:rPr lang="hr-HR" dirty="0"/>
              <a:t>Stvarnim, a ne formalnim </a:t>
            </a:r>
            <a:r>
              <a:rPr lang="hr-HR" dirty="0" err="1"/>
              <a:t>samovrednovanjem</a:t>
            </a:r>
            <a:r>
              <a:rPr lang="hr-HR" dirty="0"/>
              <a:t> upoznajemo svoje snage i područja za unapređivanje; podižemo kvalitetu, postajemo još bolji i oživotvorujemo inspirativnu ideju razvoja- pojedinca, ustanove, sustava i društva.</a:t>
            </a:r>
          </a:p>
          <a:p>
            <a:r>
              <a:rPr lang="hr-HR" dirty="0"/>
              <a:t>Postoji metodologija za škole</a:t>
            </a:r>
          </a:p>
          <a:p>
            <a:r>
              <a:rPr lang="hr-HR" dirty="0"/>
              <a:t>Važno je krenuti! </a:t>
            </a:r>
          </a:p>
          <a:p>
            <a:r>
              <a:rPr lang="hr-HR" dirty="0"/>
              <a:t>Graditi mrežu suradnje i podrške!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r-HR" dirty="0"/>
              <a:t>   Na </a:t>
            </a:r>
            <a:r>
              <a:rPr lang="hr-HR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beskrajnim stepenicama razvoja kvalitete, </a:t>
            </a:r>
            <a:r>
              <a:rPr lang="hr-HR" dirty="0"/>
              <a:t>prati se i proces, i napredak i krajnji  rezultat (</a:t>
            </a:r>
            <a:r>
              <a:rPr lang="hr-HR" dirty="0" err="1"/>
              <a:t>Stoll</a:t>
            </a:r>
            <a:r>
              <a:rPr lang="hr-HR" dirty="0"/>
              <a:t>, </a:t>
            </a:r>
            <a:r>
              <a:rPr lang="hr-HR" dirty="0" err="1"/>
              <a:t>Fink</a:t>
            </a:r>
            <a:r>
              <a:rPr lang="hr-HR" dirty="0"/>
              <a:t>, 2000).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6ACEFE75-D577-4AC8-BEA8-2E33CE2B6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518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D2F0A31-CAF9-41DA-B51C-29738D3C9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F4DF6A3-6752-4E21-9DB1-67DAEC04E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                                    </a:t>
            </a:r>
          </a:p>
          <a:p>
            <a:pPr marL="0" indent="0">
              <a:buNone/>
            </a:pPr>
            <a:r>
              <a:rPr lang="hr-HR" sz="4800"/>
              <a:t>             Hvala na pozornosti!</a:t>
            </a:r>
            <a:endParaRPr lang="hr-HR" sz="4800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590B9ED5-28A6-4B2B-A513-14C98F9B3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4645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379D281-7F02-4BA8-B893-7AC0861FC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62060"/>
            <a:ext cx="9601196" cy="1303867"/>
          </a:xfrm>
        </p:spPr>
        <p:txBody>
          <a:bodyPr/>
          <a:lstStyle/>
          <a:p>
            <a:r>
              <a:rPr lang="hr-HR" dirty="0"/>
              <a:t>Literatura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A60414C-B594-4D74-9C19-946578F9E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318936"/>
          </a:xfrm>
        </p:spPr>
        <p:txBody>
          <a:bodyPr>
            <a:normAutofit fontScale="85000" lnSpcReduction="20000"/>
          </a:bodyPr>
          <a:lstStyle/>
          <a:p>
            <a:r>
              <a:rPr lang="hr-HR" dirty="0"/>
              <a:t>Bezinović, P. , </a:t>
            </a:r>
            <a:r>
              <a:rPr lang="hr-HR" dirty="0" err="1"/>
              <a:t>ur</a:t>
            </a:r>
            <a:r>
              <a:rPr lang="hr-HR" dirty="0"/>
              <a:t>. (2010). </a:t>
            </a:r>
            <a:r>
              <a:rPr lang="hr-HR" dirty="0" err="1"/>
              <a:t>Samovrednovanje</a:t>
            </a:r>
            <a:r>
              <a:rPr lang="hr-HR" dirty="0"/>
              <a:t> škola: prva iskustva u osnovnim školama. Zagreb: Agencija za odgoj i obrazovanje.</a:t>
            </a:r>
          </a:p>
          <a:p>
            <a:r>
              <a:rPr lang="hr-HR" dirty="0" err="1"/>
              <a:t>Bruner</a:t>
            </a:r>
            <a:r>
              <a:rPr lang="hr-HR" dirty="0"/>
              <a:t>, J. (2000). Kultura obrazovanja. Zagreb. </a:t>
            </a:r>
            <a:r>
              <a:rPr lang="hr-HR" dirty="0" err="1"/>
              <a:t>Educa</a:t>
            </a:r>
            <a:r>
              <a:rPr lang="hr-HR" dirty="0"/>
              <a:t>.</a:t>
            </a:r>
          </a:p>
          <a:p>
            <a:r>
              <a:rPr lang="hr-HR" dirty="0" err="1"/>
              <a:t>Buljubašić</a:t>
            </a:r>
            <a:r>
              <a:rPr lang="hr-HR" dirty="0"/>
              <a:t>-Kuzmanović, V.(2016). Socijalna kultura škole i nastave. Filozofski fakultet Sveučilišta u Osijeku. Osijek.</a:t>
            </a:r>
          </a:p>
          <a:p>
            <a:r>
              <a:rPr lang="hr-HR" dirty="0"/>
              <a:t>Hrvatić, N. (2002). </a:t>
            </a:r>
            <a:r>
              <a:rPr lang="hr-HR" dirty="0" err="1"/>
              <a:t>Domska</a:t>
            </a:r>
            <a:r>
              <a:rPr lang="hr-HR" dirty="0"/>
              <a:t> pedagogija: od teorije do odgojne prakse. U: Odnos pedagogijske teorije i pedagoške prakse (</a:t>
            </a:r>
            <a:r>
              <a:rPr lang="hr-HR" dirty="0" err="1"/>
              <a:t>ur</a:t>
            </a:r>
            <a:r>
              <a:rPr lang="hr-HR" dirty="0"/>
              <a:t>. </a:t>
            </a:r>
            <a:r>
              <a:rPr lang="hr-HR" dirty="0" err="1"/>
              <a:t>Rosić</a:t>
            </a:r>
            <a:r>
              <a:rPr lang="hr-HR" dirty="0"/>
              <a:t>, V.) Rijeka: Filozofski fakultet u Rijeci, Odsjek za pedagogiju, 190-202.</a:t>
            </a:r>
          </a:p>
          <a:p>
            <a:r>
              <a:rPr lang="hr-HR" dirty="0"/>
              <a:t>Muraja, J. i Vranković, B. (2014. </a:t>
            </a:r>
            <a:r>
              <a:rPr lang="hr-HR" dirty="0" err="1"/>
              <a:t>Samovrednovanje</a:t>
            </a:r>
            <a:r>
              <a:rPr lang="hr-HR" dirty="0"/>
              <a:t> srednjih škola: pogled na kvalitetu obrazovanja iznutra, Zagreb: nacionalni centar za vanjsko vrednovanje obrazovanja. </a:t>
            </a:r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DDD0528D-C79E-437D-AAD8-B8F19EC2A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1247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D474BD-8088-409F-8697-E0FF690AC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Literatura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5E3120F-F1E3-4860-A1C6-1C1BE8755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dirty="0"/>
              <a:t>Pastuović, N. (2012). Razvoj obrazovanja: kako obrazovanje razvija ljude i mijenja društvo, a kako društvo djeluje na obrazovanje. Institut za društvena istraživanja u Zagrebu i Učiteljs.ki fakultet Zagreb.</a:t>
            </a:r>
          </a:p>
          <a:p>
            <a:r>
              <a:rPr lang="hr-HR" dirty="0" err="1"/>
              <a:t>Rosić</a:t>
            </a:r>
            <a:r>
              <a:rPr lang="hr-HR" dirty="0"/>
              <a:t>, V. </a:t>
            </a:r>
            <a:r>
              <a:rPr lang="pl-PL" dirty="0"/>
              <a:t>(2007). Domska pedagogija. Zadar: Naklada.</a:t>
            </a:r>
            <a:endParaRPr lang="hr-HR" dirty="0"/>
          </a:p>
          <a:p>
            <a:r>
              <a:rPr lang="hr-HR" dirty="0"/>
              <a:t>Spajić-</a:t>
            </a:r>
            <a:r>
              <a:rPr lang="hr-HR" dirty="0" err="1"/>
              <a:t>Vrkaš</a:t>
            </a:r>
            <a:r>
              <a:rPr lang="hr-HR" dirty="0"/>
              <a:t>, V. (2008). "Pedagoški zanemaren div: Kultura odgojno-obrazovne ustanove kao čimbenik i mjerilo njezine učinkovitosti". U: Mirisi djetinjstva: Koncepcije, pristupi i programi predškolskog odgoja i obrazovanja u Republici Hrvatskoj. Makarska: Dječji vrtić 'Biokovsko zvonce', str. 44-54.</a:t>
            </a:r>
          </a:p>
          <a:p>
            <a:r>
              <a:rPr lang="hr-HR" dirty="0" err="1"/>
              <a:t>Stoll</a:t>
            </a:r>
            <a:r>
              <a:rPr lang="hr-HR" dirty="0"/>
              <a:t>, D., </a:t>
            </a:r>
            <a:r>
              <a:rPr lang="hr-HR" dirty="0" err="1"/>
              <a:t>Fink</a:t>
            </a:r>
            <a:r>
              <a:rPr lang="hr-HR" dirty="0"/>
              <a:t>, L. (2000). Mijenjajmo naše škole. Zagreb. </a:t>
            </a:r>
            <a:r>
              <a:rPr lang="hr-HR" dirty="0" err="1"/>
              <a:t>Educa</a:t>
            </a:r>
            <a:r>
              <a:rPr lang="hr-HR" dirty="0"/>
              <a:t>.</a:t>
            </a:r>
          </a:p>
          <a:p>
            <a:r>
              <a:rPr lang="hr-HR" dirty="0">
                <a:hlinkClick r:id="rId2"/>
              </a:rPr>
              <a:t>https://www.ucenicki-dom-lovran.hr/posjećeno 8</a:t>
            </a:r>
            <a:r>
              <a:rPr lang="hr-HR" dirty="0"/>
              <a:t>. 10. 2025.</a:t>
            </a:r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CFA555F8-E4EF-42C4-AE69-38FF4C1DE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0919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ski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TM02900743[[fn=Organska]]</Template>
  <TotalTime>6720</TotalTime>
  <Words>1592</Words>
  <Application>Microsoft Office PowerPoint</Application>
  <PresentationFormat>Široki zaslon</PresentationFormat>
  <Paragraphs>199</Paragraphs>
  <Slides>27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27</vt:i4>
      </vt:variant>
    </vt:vector>
  </HeadingPairs>
  <TitlesOfParts>
    <vt:vector size="33" baseType="lpstr">
      <vt:lpstr>Amiri</vt:lpstr>
      <vt:lpstr>Arial</vt:lpstr>
      <vt:lpstr>Calibri</vt:lpstr>
      <vt:lpstr>Garamond</vt:lpstr>
      <vt:lpstr>Wingdings</vt:lpstr>
      <vt:lpstr>Organski</vt:lpstr>
      <vt:lpstr>Razvoj kulture samovrednovanja-  koliko jesmo i možemo biti dobri?</vt:lpstr>
      <vt:lpstr>Plan rada i ishodi</vt:lpstr>
      <vt:lpstr>Uvod</vt:lpstr>
      <vt:lpstr>1. Oživotvorenje ideje razvoja</vt:lpstr>
      <vt:lpstr>1. Oživotvorenje ideje razvoja</vt:lpstr>
      <vt:lpstr>Procesne varijable (novog) domskog odgoja  (Hrvatić, 2002)</vt:lpstr>
      <vt:lpstr>„Osobnost” Doma</vt:lpstr>
      <vt:lpstr>1. Oživotvorenje ideje razvoja</vt:lpstr>
      <vt:lpstr>1. Oživotvorenje ideje razvoja</vt:lpstr>
      <vt:lpstr>2. Kultura odgojno-obrazovne ustanove</vt:lpstr>
      <vt:lpstr>2. Kultura odgojno-obrazovne ustanove</vt:lpstr>
      <vt:lpstr>2. Kultura odgojno-obrazovne ustanove</vt:lpstr>
      <vt:lpstr>2. Kultura odgojno-obrazovne ustanove</vt:lpstr>
      <vt:lpstr>2. Kultura odgojno-obrazovne ustanove</vt:lpstr>
      <vt:lpstr>3. Samovrednovanje</vt:lpstr>
      <vt:lpstr>3. Samovrednovanje</vt:lpstr>
      <vt:lpstr>3. Samovrednovanje- zadaće ravnatelja</vt:lpstr>
      <vt:lpstr>3. Samovrednovanje</vt:lpstr>
      <vt:lpstr>3. Samovrednovanje</vt:lpstr>
      <vt:lpstr>3. Samovrednovanje (ASO)</vt:lpstr>
      <vt:lpstr>3. Samovrednovanje</vt:lpstr>
      <vt:lpstr>3. Samovrednovanje</vt:lpstr>
      <vt:lpstr>4. Partnerstvo i sukonstrukcijski pristup</vt:lpstr>
      <vt:lpstr>Zaključno…</vt:lpstr>
      <vt:lpstr>PowerPoint prezentacija</vt:lpstr>
      <vt:lpstr>Literatura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Razvoj kulture samovrednovanja</dc:title>
  <dc:creator>Mirna Ilakovac</dc:creator>
  <cp:lastModifiedBy>Mirna Ilakovac</cp:lastModifiedBy>
  <cp:revision>258</cp:revision>
  <dcterms:created xsi:type="dcterms:W3CDTF">2025-10-08T10:44:19Z</dcterms:created>
  <dcterms:modified xsi:type="dcterms:W3CDTF">2025-10-14T20:08:28Z</dcterms:modified>
</cp:coreProperties>
</file>