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</p:sldMasterIdLst>
  <p:sldIdLst>
    <p:sldId id="256" r:id="rId2"/>
    <p:sldId id="277" r:id="rId3"/>
    <p:sldId id="258" r:id="rId4"/>
    <p:sldId id="257" r:id="rId5"/>
    <p:sldId id="262" r:id="rId6"/>
    <p:sldId id="263" r:id="rId7"/>
    <p:sldId id="259" r:id="rId8"/>
    <p:sldId id="260" r:id="rId9"/>
    <p:sldId id="261" r:id="rId10"/>
    <p:sldId id="275" r:id="rId11"/>
    <p:sldId id="272" r:id="rId12"/>
    <p:sldId id="273" r:id="rId13"/>
    <p:sldId id="274" r:id="rId14"/>
    <p:sldId id="276" r:id="rId15"/>
    <p:sldId id="278" r:id="rId16"/>
    <p:sldId id="264" r:id="rId17"/>
    <p:sldId id="265" r:id="rId18"/>
    <p:sldId id="266" r:id="rId19"/>
    <p:sldId id="267" r:id="rId20"/>
    <p:sldId id="268" r:id="rId21"/>
    <p:sldId id="269" r:id="rId22"/>
    <p:sldId id="271" r:id="rId23"/>
    <p:sldId id="270" r:id="rId24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600" b="0" dirty="0"/>
              <a:t>Broj učenika </a:t>
            </a:r>
          </a:p>
          <a:p>
            <a:pPr>
              <a:defRPr b="0"/>
            </a:pPr>
            <a:r>
              <a:rPr lang="pl-PL" sz="1600" b="0" dirty="0"/>
              <a:t>na početku ŠKOLSKE godine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List1!$B$1:$M$1</c:f>
              <c:strCache>
                <c:ptCount val="12"/>
                <c:pt idx="0">
                  <c:v>2014/15.</c:v>
                </c:pt>
                <c:pt idx="1">
                  <c:v>2015/16.</c:v>
                </c:pt>
                <c:pt idx="2">
                  <c:v>2016/17.</c:v>
                </c:pt>
                <c:pt idx="3">
                  <c:v>2017/18.</c:v>
                </c:pt>
                <c:pt idx="4">
                  <c:v>2018/19.</c:v>
                </c:pt>
                <c:pt idx="5">
                  <c:v>2019/20.</c:v>
                </c:pt>
                <c:pt idx="6">
                  <c:v>2020/21.</c:v>
                </c:pt>
                <c:pt idx="7">
                  <c:v>2021/22.</c:v>
                </c:pt>
                <c:pt idx="8">
                  <c:v>2022/23.</c:v>
                </c:pt>
                <c:pt idx="9">
                  <c:v>2023/24.</c:v>
                </c:pt>
                <c:pt idx="10">
                  <c:v>2024/25.</c:v>
                </c:pt>
                <c:pt idx="11">
                  <c:v>2025/26.</c:v>
                </c:pt>
              </c:strCache>
            </c:strRef>
          </c:cat>
          <c:val>
            <c:numRef>
              <c:f>List1!$B$2:$M$2</c:f>
              <c:numCache>
                <c:formatCode>General</c:formatCode>
                <c:ptCount val="12"/>
                <c:pt idx="0">
                  <c:v>118</c:v>
                </c:pt>
                <c:pt idx="1">
                  <c:v>125</c:v>
                </c:pt>
                <c:pt idx="2">
                  <c:v>141</c:v>
                </c:pt>
                <c:pt idx="3">
                  <c:v>133</c:v>
                </c:pt>
                <c:pt idx="4">
                  <c:v>154</c:v>
                </c:pt>
                <c:pt idx="5">
                  <c:v>136</c:v>
                </c:pt>
                <c:pt idx="6">
                  <c:v>160</c:v>
                </c:pt>
                <c:pt idx="7">
                  <c:v>158</c:v>
                </c:pt>
                <c:pt idx="8">
                  <c:v>155</c:v>
                </c:pt>
                <c:pt idx="9">
                  <c:v>172</c:v>
                </c:pt>
                <c:pt idx="10">
                  <c:v>180</c:v>
                </c:pt>
                <c:pt idx="11">
                  <c:v>182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49-42F0-8AC3-25BFD483D2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4141343"/>
        <c:axId val="864140511"/>
      </c:lineChart>
      <c:catAx>
        <c:axId val="864141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864140511"/>
        <c:crosses val="autoZero"/>
        <c:auto val="1"/>
        <c:lblAlgn val="ctr"/>
        <c:lblOffset val="100"/>
        <c:noMultiLvlLbl val="0"/>
      </c:catAx>
      <c:valAx>
        <c:axId val="864140511"/>
        <c:scaling>
          <c:orientation val="minMax"/>
          <c:max val="190"/>
          <c:min val="1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864141343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sz="2000" dirty="0"/>
              <a:t>Porast u broju djelatnika UD Lovran</a:t>
            </a:r>
            <a:endParaRPr lang="en-US" sz="2000" dirty="0"/>
          </a:p>
        </c:rich>
      </c:tx>
      <c:layout>
        <c:manualLayout>
          <c:xMode val="edge"/>
          <c:yMode val="edge"/>
          <c:x val="0.17995682522652695"/>
          <c:y val="1.7850146613655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Skup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List1!$A$2:$A$3</c:f>
              <c:strCache>
                <c:ptCount val="2"/>
                <c:pt idx="0">
                  <c:v>Broj djelatnika Doma u šk.god. 2013/14.</c:v>
                </c:pt>
                <c:pt idx="1">
                  <c:v>Broj djelatnika Doma u šk.god. 2025/26.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23</c:v>
                </c:pt>
                <c:pt idx="1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56-45BC-9843-4F42184CE8B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46104944"/>
        <c:axId val="746100784"/>
      </c:barChart>
      <c:catAx>
        <c:axId val="74610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746100784"/>
        <c:crosses val="autoZero"/>
        <c:auto val="1"/>
        <c:lblAlgn val="ctr"/>
        <c:lblOffset val="100"/>
        <c:noMultiLvlLbl val="0"/>
      </c:catAx>
      <c:valAx>
        <c:axId val="746100784"/>
        <c:scaling>
          <c:orientation val="minMax"/>
          <c:max val="35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746104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4829-E964-4A3D-B80B-611435E76FC7}" type="datetimeFigureOut">
              <a:rPr lang="hr-HR" smtClean="0"/>
              <a:t>9.10.2025.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B452-F3BC-4A8F-A417-990CA3F87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79419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4829-E964-4A3D-B80B-611435E76FC7}" type="datetimeFigureOut">
              <a:rPr lang="hr-HR" smtClean="0"/>
              <a:t>9.10.2025.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B452-F3BC-4A8F-A417-990CA3F87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15472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4829-E964-4A3D-B80B-611435E76FC7}" type="datetimeFigureOut">
              <a:rPr lang="hr-HR" smtClean="0"/>
              <a:t>9.10.2025.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B452-F3BC-4A8F-A417-990CA3F87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2022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4829-E964-4A3D-B80B-611435E76FC7}" type="datetimeFigureOut">
              <a:rPr lang="hr-HR" smtClean="0"/>
              <a:t>9.10.2025.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B452-F3BC-4A8F-A417-990CA3F87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25078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4829-E964-4A3D-B80B-611435E76FC7}" type="datetimeFigureOut">
              <a:rPr lang="hr-HR" smtClean="0"/>
              <a:t>9.10.2025.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B452-F3BC-4A8F-A417-990CA3F87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2658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4829-E964-4A3D-B80B-611435E76FC7}" type="datetimeFigureOut">
              <a:rPr lang="hr-HR" smtClean="0"/>
              <a:t>9.10.2025.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B452-F3BC-4A8F-A417-990CA3F87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9460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4829-E964-4A3D-B80B-611435E76FC7}" type="datetimeFigureOut">
              <a:rPr lang="hr-HR" smtClean="0"/>
              <a:t>9.10.2025.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B452-F3BC-4A8F-A417-990CA3F87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70019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4829-E964-4A3D-B80B-611435E76FC7}" type="datetimeFigureOut">
              <a:rPr lang="hr-HR" smtClean="0"/>
              <a:t>9.10.2025.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B452-F3BC-4A8F-A417-990CA3F87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8093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4829-E964-4A3D-B80B-611435E76FC7}" type="datetimeFigureOut">
              <a:rPr lang="hr-HR" smtClean="0"/>
              <a:t>9.10.2025.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B452-F3BC-4A8F-A417-990CA3F87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04237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4829-E964-4A3D-B80B-611435E76FC7}" type="datetimeFigureOut">
              <a:rPr lang="hr-HR" smtClean="0"/>
              <a:t>9.10.2025.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B452-F3BC-4A8F-A417-990CA3F87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16089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4829-E964-4A3D-B80B-611435E76FC7}" type="datetimeFigureOut">
              <a:rPr lang="hr-HR" smtClean="0"/>
              <a:t>9.10.2025.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B452-F3BC-4A8F-A417-990CA3F87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13670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24829-E964-4A3D-B80B-611435E76FC7}" type="datetimeFigureOut">
              <a:rPr lang="hr-HR" smtClean="0"/>
              <a:t>9.10.2025.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9B452-F3BC-4A8F-A417-990CA3F87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916929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youtube.com/watch?v=QXfHsbwCkT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31A8FC7-9271-484E-88AB-00D0BEDE11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r-HR" dirty="0" err="1"/>
              <a:t>Samovrjednovanje</a:t>
            </a:r>
            <a:r>
              <a:rPr lang="hr-HR" dirty="0"/>
              <a:t> kao element kvalitete učeničkog doma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EE683090-A45E-43A4-B89F-0945103F01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32238"/>
            <a:ext cx="9144000" cy="605895"/>
          </a:xfrm>
        </p:spPr>
        <p:txBody>
          <a:bodyPr/>
          <a:lstStyle/>
          <a:p>
            <a:r>
              <a:rPr lang="hr-HR" dirty="0"/>
              <a:t>mr.sc. Nataša Tomić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E2D5101C-3D02-4B85-91BB-CD47016B7364}"/>
              </a:ext>
            </a:extLst>
          </p:cNvPr>
          <p:cNvSpPr txBox="1"/>
          <p:nvPr/>
        </p:nvSpPr>
        <p:spPr>
          <a:xfrm>
            <a:off x="3166534" y="6324600"/>
            <a:ext cx="4961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400" dirty="0"/>
              <a:t>Beli Manastir 13.10.2025. -15.10.2025.</a:t>
            </a:r>
          </a:p>
        </p:txBody>
      </p:sp>
    </p:spTree>
    <p:extLst>
      <p:ext uri="{BB962C8B-B14F-4D97-AF65-F5344CB8AC3E}">
        <p14:creationId xmlns:p14="http://schemas.microsoft.com/office/powerpoint/2010/main" val="1691886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>
            <a:extLst>
              <a:ext uri="{FF2B5EF4-FFF2-40B4-BE49-F238E27FC236}">
                <a16:creationId xmlns:a16="http://schemas.microsoft.com/office/drawing/2014/main" id="{F8401C17-29D5-4823-9DDA-FD363816E028}"/>
              </a:ext>
            </a:extLst>
          </p:cNvPr>
          <p:cNvSpPr/>
          <p:nvPr/>
        </p:nvSpPr>
        <p:spPr>
          <a:xfrm>
            <a:off x="1786467" y="1981195"/>
            <a:ext cx="8161865" cy="367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r-HR" b="1" dirty="0"/>
              <a:t>Planiranje                                                                                                                Evaluacija</a:t>
            </a:r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A397793C-9869-4DA4-B9F8-BB91A5457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64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r-HR" sz="3600" b="1" dirty="0"/>
              <a:t>Dinamički ciklus kvalitete (prema P. Bezinović)</a:t>
            </a:r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97FFCAAD-1F30-42E9-9C28-3EF00EC596F1}"/>
              </a:ext>
            </a:extLst>
          </p:cNvPr>
          <p:cNvSpPr/>
          <p:nvPr/>
        </p:nvSpPr>
        <p:spPr>
          <a:xfrm>
            <a:off x="1786467" y="3391821"/>
            <a:ext cx="1854193" cy="1307179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dirty="0"/>
              <a:t>SWOT,KREDA ciljevi, izrada razvojnog plana, prioritetna područja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C3DB2A30-7E9B-435B-B594-3989DE7048A0}"/>
              </a:ext>
            </a:extLst>
          </p:cNvPr>
          <p:cNvSpPr/>
          <p:nvPr/>
        </p:nvSpPr>
        <p:spPr>
          <a:xfrm>
            <a:off x="4800597" y="3716863"/>
            <a:ext cx="1913467" cy="795867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dirty="0"/>
              <a:t>Rasprava o kvaliteti, Tim za kvalitetu</a:t>
            </a: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2DCB5188-7556-421A-B0E5-90D6F04918CF}"/>
              </a:ext>
            </a:extLst>
          </p:cNvPr>
          <p:cNvSpPr/>
          <p:nvPr/>
        </p:nvSpPr>
        <p:spPr>
          <a:xfrm>
            <a:off x="4800596" y="1765825"/>
            <a:ext cx="1913467" cy="795867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dirty="0"/>
              <a:t>Primjena mjera za ostvarivanje ciljeva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70B92076-B5D5-4D70-86CA-E47C0A85C098}"/>
              </a:ext>
            </a:extLst>
          </p:cNvPr>
          <p:cNvSpPr/>
          <p:nvPr/>
        </p:nvSpPr>
        <p:spPr>
          <a:xfrm>
            <a:off x="4800598" y="5667901"/>
            <a:ext cx="1913467" cy="795867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dirty="0"/>
              <a:t>Analiza rezultata, </a:t>
            </a:r>
            <a:r>
              <a:rPr lang="hr-HR" dirty="0" err="1"/>
              <a:t>samovrednovanje</a:t>
            </a:r>
            <a:endParaRPr lang="hr-HR" dirty="0"/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B4F240E3-745E-4CD4-96FF-95FEDFB9D6CA}"/>
              </a:ext>
            </a:extLst>
          </p:cNvPr>
          <p:cNvSpPr/>
          <p:nvPr/>
        </p:nvSpPr>
        <p:spPr>
          <a:xfrm>
            <a:off x="7645394" y="3716862"/>
            <a:ext cx="2650073" cy="304805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dirty="0"/>
              <a:t>Provjera ostvarivanja cilja</a:t>
            </a:r>
          </a:p>
        </p:txBody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57AE88AB-B488-4891-9579-5E15F02087A2}"/>
              </a:ext>
            </a:extLst>
          </p:cNvPr>
          <p:cNvSpPr/>
          <p:nvPr/>
        </p:nvSpPr>
        <p:spPr>
          <a:xfrm>
            <a:off x="7645393" y="4207925"/>
            <a:ext cx="2650073" cy="304805"/>
          </a:xfrm>
          <a:prstGeom prst="rect">
            <a:avLst/>
          </a:prstGeom>
          <a:solidFill>
            <a:srgbClr val="FFFF00"/>
          </a:solidFill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dirty="0"/>
              <a:t>Rezultati upitnika</a:t>
            </a:r>
          </a:p>
        </p:txBody>
      </p:sp>
      <p:cxnSp>
        <p:nvCxnSpPr>
          <p:cNvPr id="25" name="Ravni poveznik sa strelicom 24">
            <a:extLst>
              <a:ext uri="{FF2B5EF4-FFF2-40B4-BE49-F238E27FC236}">
                <a16:creationId xmlns:a16="http://schemas.microsoft.com/office/drawing/2014/main" id="{6668A3C4-FB0A-4C9E-9F93-0FFF939E6961}"/>
              </a:ext>
            </a:extLst>
          </p:cNvPr>
          <p:cNvCxnSpPr>
            <a:cxnSpLocks/>
          </p:cNvCxnSpPr>
          <p:nvPr/>
        </p:nvCxnSpPr>
        <p:spPr>
          <a:xfrm flipV="1">
            <a:off x="3581400" y="2624271"/>
            <a:ext cx="948267" cy="8172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vni poveznik sa strelicom 26">
            <a:extLst>
              <a:ext uri="{FF2B5EF4-FFF2-40B4-BE49-F238E27FC236}">
                <a16:creationId xmlns:a16="http://schemas.microsoft.com/office/drawing/2014/main" id="{AF89C394-29FB-4EDC-9D91-2D30E133CD94}"/>
              </a:ext>
            </a:extLst>
          </p:cNvPr>
          <p:cNvCxnSpPr>
            <a:cxnSpLocks/>
          </p:cNvCxnSpPr>
          <p:nvPr/>
        </p:nvCxnSpPr>
        <p:spPr>
          <a:xfrm>
            <a:off x="7124691" y="2674011"/>
            <a:ext cx="1041403" cy="7178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avni poveznik sa strelicom 29">
            <a:extLst>
              <a:ext uri="{FF2B5EF4-FFF2-40B4-BE49-F238E27FC236}">
                <a16:creationId xmlns:a16="http://schemas.microsoft.com/office/drawing/2014/main" id="{64E9EE0A-D9D1-4778-A4CE-6EA6A89BA4F7}"/>
              </a:ext>
            </a:extLst>
          </p:cNvPr>
          <p:cNvCxnSpPr>
            <a:cxnSpLocks/>
          </p:cNvCxnSpPr>
          <p:nvPr/>
        </p:nvCxnSpPr>
        <p:spPr>
          <a:xfrm flipH="1" flipV="1">
            <a:off x="3441703" y="5020733"/>
            <a:ext cx="1087964" cy="93026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avni poveznik sa strelicom 31">
            <a:extLst>
              <a:ext uri="{FF2B5EF4-FFF2-40B4-BE49-F238E27FC236}">
                <a16:creationId xmlns:a16="http://schemas.microsoft.com/office/drawing/2014/main" id="{129EC06B-7E65-41DF-A324-4781DEB010ED}"/>
              </a:ext>
            </a:extLst>
          </p:cNvPr>
          <p:cNvCxnSpPr>
            <a:cxnSpLocks/>
          </p:cNvCxnSpPr>
          <p:nvPr/>
        </p:nvCxnSpPr>
        <p:spPr>
          <a:xfrm flipH="1">
            <a:off x="6933665" y="4865616"/>
            <a:ext cx="1423454" cy="104788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vni poveznik sa strelicom 35">
            <a:extLst>
              <a:ext uri="{FF2B5EF4-FFF2-40B4-BE49-F238E27FC236}">
                <a16:creationId xmlns:a16="http://schemas.microsoft.com/office/drawing/2014/main" id="{460E6370-09EA-4AFE-ABAA-6C6523DBC7FC}"/>
              </a:ext>
            </a:extLst>
          </p:cNvPr>
          <p:cNvCxnSpPr/>
          <p:nvPr/>
        </p:nvCxnSpPr>
        <p:spPr>
          <a:xfrm>
            <a:off x="4055533" y="4114796"/>
            <a:ext cx="567267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ni poveznik sa strelicom 36">
            <a:extLst>
              <a:ext uri="{FF2B5EF4-FFF2-40B4-BE49-F238E27FC236}">
                <a16:creationId xmlns:a16="http://schemas.microsoft.com/office/drawing/2014/main" id="{BD2F6DC9-30CA-4462-9E9F-4FC067020F34}"/>
              </a:ext>
            </a:extLst>
          </p:cNvPr>
          <p:cNvCxnSpPr/>
          <p:nvPr/>
        </p:nvCxnSpPr>
        <p:spPr>
          <a:xfrm>
            <a:off x="6933665" y="3869264"/>
            <a:ext cx="567267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vni poveznik sa strelicom 37">
            <a:extLst>
              <a:ext uri="{FF2B5EF4-FFF2-40B4-BE49-F238E27FC236}">
                <a16:creationId xmlns:a16="http://schemas.microsoft.com/office/drawing/2014/main" id="{74FD8876-38D9-402B-8442-499FB0F60C85}"/>
              </a:ext>
            </a:extLst>
          </p:cNvPr>
          <p:cNvCxnSpPr/>
          <p:nvPr/>
        </p:nvCxnSpPr>
        <p:spPr>
          <a:xfrm>
            <a:off x="6946356" y="4343391"/>
            <a:ext cx="567267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vni poveznik sa strelicom 38">
            <a:extLst>
              <a:ext uri="{FF2B5EF4-FFF2-40B4-BE49-F238E27FC236}">
                <a16:creationId xmlns:a16="http://schemas.microsoft.com/office/drawing/2014/main" id="{9F1473E2-BE09-4786-BE8A-AE903475F4F9}"/>
              </a:ext>
            </a:extLst>
          </p:cNvPr>
          <p:cNvCxnSpPr>
            <a:cxnSpLocks/>
          </p:cNvCxnSpPr>
          <p:nvPr/>
        </p:nvCxnSpPr>
        <p:spPr>
          <a:xfrm flipV="1">
            <a:off x="5757329" y="2837787"/>
            <a:ext cx="0" cy="62692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vni poveznik sa strelicom 40">
            <a:extLst>
              <a:ext uri="{FF2B5EF4-FFF2-40B4-BE49-F238E27FC236}">
                <a16:creationId xmlns:a16="http://schemas.microsoft.com/office/drawing/2014/main" id="{F6FC33E1-C69E-4BB1-B24E-FA4C6E968EC0}"/>
              </a:ext>
            </a:extLst>
          </p:cNvPr>
          <p:cNvCxnSpPr>
            <a:cxnSpLocks/>
          </p:cNvCxnSpPr>
          <p:nvPr/>
        </p:nvCxnSpPr>
        <p:spPr>
          <a:xfrm flipV="1">
            <a:off x="5740391" y="4762631"/>
            <a:ext cx="0" cy="62692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596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0ED6BD0-3AD7-4C57-AB25-6B79969B7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567" y="208492"/>
            <a:ext cx="11590866" cy="1117600"/>
          </a:xfrm>
        </p:spPr>
        <p:txBody>
          <a:bodyPr>
            <a:normAutofit/>
          </a:bodyPr>
          <a:lstStyle/>
          <a:p>
            <a:pPr algn="ctr"/>
            <a:r>
              <a:rPr lang="hr-HR" sz="2800" b="1" dirty="0">
                <a:solidFill>
                  <a:schemeClr val="accent6">
                    <a:lumMod val="75000"/>
                  </a:schemeClr>
                </a:solidFill>
              </a:rPr>
              <a:t>˝Postoji li napredak u _____? Obrazložite koristeći što objektivnije pokazatelje˝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5779AD1-9CA1-4523-B490-F35B11C6E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5512" y="1579316"/>
            <a:ext cx="6756400" cy="2991908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obrazovna postignuća učenika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vrednovanje učeničkog napretka i postignuća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planiranje odgojno-obrazovnog rada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ponuđene aktivnosti za učenike doma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pedagoške mjere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odnos učenika prema drugim učenicima i domu</a:t>
            </a:r>
          </a:p>
          <a:p>
            <a:r>
              <a:rPr lang="hr-HR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radno ozračje</a:t>
            </a:r>
            <a:endParaRPr lang="hr-HR" sz="1600" dirty="0"/>
          </a:p>
        </p:txBody>
      </p:sp>
      <p:sp>
        <p:nvSpPr>
          <p:cNvPr id="4" name="Rezervirano mjesto sadržaja 2">
            <a:extLst>
              <a:ext uri="{FF2B5EF4-FFF2-40B4-BE49-F238E27FC236}">
                <a16:creationId xmlns:a16="http://schemas.microsoft.com/office/drawing/2014/main" id="{07F23E10-5D36-4D22-9C0E-9704C0F25E37}"/>
              </a:ext>
            </a:extLst>
          </p:cNvPr>
          <p:cNvSpPr txBox="1">
            <a:spLocks/>
          </p:cNvSpPr>
          <p:nvPr/>
        </p:nvSpPr>
        <p:spPr>
          <a:xfrm>
            <a:off x="6297218" y="1529292"/>
            <a:ext cx="6629401" cy="29919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osiguravanje i unaprjeđenje kvalitete doma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materijalni uvjeti i opremljenost doma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sigurnosne mjere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podrška učenicima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stručno usavršavanje djelatnika doma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uključenost doma u projekte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napredak doma u posljednje dvije godine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1600" dirty="0"/>
          </a:p>
        </p:txBody>
      </p:sp>
      <p:sp>
        <p:nvSpPr>
          <p:cNvPr id="5" name="Rezervirano mjesto sadržaja 2">
            <a:extLst>
              <a:ext uri="{FF2B5EF4-FFF2-40B4-BE49-F238E27FC236}">
                <a16:creationId xmlns:a16="http://schemas.microsoft.com/office/drawing/2014/main" id="{0081E778-94A8-4B68-97D1-2B21B22032EB}"/>
              </a:ext>
            </a:extLst>
          </p:cNvPr>
          <p:cNvSpPr txBox="1">
            <a:spLocks/>
          </p:cNvSpPr>
          <p:nvPr/>
        </p:nvSpPr>
        <p:spPr>
          <a:xfrm>
            <a:off x="1830917" y="5534025"/>
            <a:ext cx="8530166" cy="4434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r-HR" sz="1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Koje bi elemente ovog područja trebalo poboljšati i kako to planirate učiniti?</a:t>
            </a:r>
            <a:endParaRPr lang="hr-HR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Rezervirano mjesto sadržaja 2">
            <a:extLst>
              <a:ext uri="{FF2B5EF4-FFF2-40B4-BE49-F238E27FC236}">
                <a16:creationId xmlns:a16="http://schemas.microsoft.com/office/drawing/2014/main" id="{5A75E2FD-EA41-4590-8D53-B6AFDFE1CCEC}"/>
              </a:ext>
            </a:extLst>
          </p:cNvPr>
          <p:cNvSpPr txBox="1">
            <a:spLocks/>
          </p:cNvSpPr>
          <p:nvPr/>
        </p:nvSpPr>
        <p:spPr>
          <a:xfrm>
            <a:off x="1830917" y="6180667"/>
            <a:ext cx="8530166" cy="4434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r-HR" sz="180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Procijenite zadovoljstvo Tima za kvalitetu ovim područjem (1-5)</a:t>
            </a:r>
          </a:p>
          <a:p>
            <a:pPr marL="0" indent="0" algn="ctr">
              <a:buNone/>
            </a:pPr>
            <a:endParaRPr lang="hr-HR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906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FBE2626-CEE1-46D9-8B4F-334FE44CE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66" y="102658"/>
            <a:ext cx="11768666" cy="1325563"/>
          </a:xfrm>
        </p:spPr>
        <p:txBody>
          <a:bodyPr>
            <a:normAutofit/>
          </a:bodyPr>
          <a:lstStyle/>
          <a:p>
            <a:r>
              <a:rPr lang="hr-HR" sz="3600" dirty="0"/>
              <a:t>KREDA analiza – određivanje prioritetnih područja rada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3C6C735C-C294-429F-B141-98C2AB5219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9352" y="1304932"/>
            <a:ext cx="7013295" cy="5374210"/>
          </a:xfrm>
        </p:spPr>
      </p:pic>
    </p:spTree>
    <p:extLst>
      <p:ext uri="{BB962C8B-B14F-4D97-AF65-F5344CB8AC3E}">
        <p14:creationId xmlns:p14="http://schemas.microsoft.com/office/powerpoint/2010/main" val="1045414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EF0207E-2A62-45FE-936E-1E3B7AC1A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sz="3600" b="1" dirty="0"/>
              <a:t>PEST analiza (1)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5EF86111-BAF0-4A80-8596-AAD3AD271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634" y="1546753"/>
            <a:ext cx="7478732" cy="482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942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EF0207E-2A62-45FE-936E-1E3B7AC1A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sz="3600" b="1" dirty="0"/>
              <a:t>PEST analiza (2)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29BAECA7-0ACD-4F12-835F-859E2A5F6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313" y="1456483"/>
            <a:ext cx="6531373" cy="514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650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8E6B079-6086-42B3-AF9D-D1C57164E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933" y="2117465"/>
            <a:ext cx="4491566" cy="13255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hr-HR" sz="2400" dirty="0"/>
              <a:t>U krajnjem desnom stupcu tablice znakom X označite prioritetno područje koje želite unaprijediti u idućoj školskoj godini: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C5B1213C-31B6-4637-A03E-1F40032A8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08518"/>
            <a:ext cx="4741333" cy="666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235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EA282A6-7251-4579-8BF2-3BB8FCDD1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125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r-HR" sz="3600" b="1" dirty="0"/>
              <a:t>Domski razvojni plan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593AC411-6DB4-4F3D-AD93-B0E582C24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84116"/>
            <a:ext cx="10515600" cy="308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954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6CBBBD3-83A7-4224-B862-390C97073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/>
              <a:t>Osvrt na proces </a:t>
            </a:r>
            <a:r>
              <a:rPr lang="hr-HR" b="1" dirty="0" err="1"/>
              <a:t>samovrjednovanja</a:t>
            </a:r>
            <a:endParaRPr lang="hr-HR" b="1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BEFE95E-21E0-43E4-B982-CA2BE73D8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/>
          </a:bodyPr>
          <a:lstStyle/>
          <a:p>
            <a:r>
              <a:rPr lang="hr-H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Koliko se puta Tim za kvalitetu sastao tijekom procesa </a:t>
            </a:r>
            <a:r>
              <a:rPr lang="hr-HR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samovrjednovanja</a:t>
            </a:r>
            <a:r>
              <a:rPr lang="hr-H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</a:p>
          <a:p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hr-H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Koliko ste vi kao Tim za kvalitetu zadovoljni obavljenim poslom (1-5)?</a:t>
            </a:r>
          </a:p>
          <a:p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hr-HR" sz="2400" dirty="0">
                <a:latin typeface="Calibri" panose="020F0502020204030204" pitchFamily="34" charset="0"/>
                <a:cs typeface="Arial" panose="020B0604020202020204" pitchFamily="34" charset="0"/>
              </a:rPr>
              <a:t>Vaše primjedbe i prijedlozi za poboljšanje procesa </a:t>
            </a:r>
            <a:r>
              <a:rPr lang="hr-HR" sz="2400" dirty="0" err="1">
                <a:latin typeface="Calibri" panose="020F0502020204030204" pitchFamily="34" charset="0"/>
                <a:cs typeface="Arial" panose="020B0604020202020204" pitchFamily="34" charset="0"/>
              </a:rPr>
              <a:t>samovrednovanja</a:t>
            </a:r>
            <a:r>
              <a:rPr lang="hr-HR" sz="2400" dirty="0">
                <a:latin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hr-HR" sz="3600" dirty="0"/>
          </a:p>
        </p:txBody>
      </p:sp>
    </p:spTree>
    <p:extLst>
      <p:ext uri="{BB962C8B-B14F-4D97-AF65-F5344CB8AC3E}">
        <p14:creationId xmlns:p14="http://schemas.microsoft.com/office/powerpoint/2010/main" val="1001839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77B6628-9531-480B-996A-A55CF7216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r-HR" sz="3600" dirty="0"/>
              <a:t>SWOT analiza 2014.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B1AC487B-CA52-47DE-B3E8-7302ECB40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163" y="1012825"/>
            <a:ext cx="7476503" cy="573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59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37A762B2-033D-44FF-B67F-779E1ED93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742" y="381864"/>
            <a:ext cx="9548515" cy="609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706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B1483A6F-E257-4B4F-81B7-00A0887DC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740" y="430212"/>
            <a:ext cx="9915067" cy="599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843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22F54CAD-A5A7-48DD-8892-AD84D9D6B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81" y="347232"/>
            <a:ext cx="11555438" cy="616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932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6D9F24C-8606-4DF9-B60C-ED27EB9B9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r-HR" sz="3600" dirty="0"/>
              <a:t>KREDA analiza 2025.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9483EA59-F9C6-42D4-94A7-9E34AB697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562" y="1149621"/>
            <a:ext cx="7068876" cy="539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236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406C4BF-C511-4F6A-B94C-5E8B52C43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Razvojni plan 2025./26.</a:t>
            </a:r>
          </a:p>
        </p:txBody>
      </p:sp>
      <p:graphicFrame>
        <p:nvGraphicFramePr>
          <p:cNvPr id="4" name="Rezervirano mjesto sadržaja 3">
            <a:extLst>
              <a:ext uri="{FF2B5EF4-FFF2-40B4-BE49-F238E27FC236}">
                <a16:creationId xmlns:a16="http://schemas.microsoft.com/office/drawing/2014/main" id="{C9AEEF80-18E6-42FC-8DF9-0B8B7CCB96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648836"/>
              </p:ext>
            </p:extLst>
          </p:nvPr>
        </p:nvGraphicFramePr>
        <p:xfrm>
          <a:off x="838195" y="1216326"/>
          <a:ext cx="10515603" cy="521493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01829">
                  <a:extLst>
                    <a:ext uri="{9D8B030D-6E8A-4147-A177-3AD203B41FA5}">
                      <a16:colId xmlns:a16="http://schemas.microsoft.com/office/drawing/2014/main" val="464069649"/>
                    </a:ext>
                  </a:extLst>
                </a:gridCol>
                <a:gridCol w="1501829">
                  <a:extLst>
                    <a:ext uri="{9D8B030D-6E8A-4147-A177-3AD203B41FA5}">
                      <a16:colId xmlns:a16="http://schemas.microsoft.com/office/drawing/2014/main" val="1943691097"/>
                    </a:ext>
                  </a:extLst>
                </a:gridCol>
                <a:gridCol w="1501829">
                  <a:extLst>
                    <a:ext uri="{9D8B030D-6E8A-4147-A177-3AD203B41FA5}">
                      <a16:colId xmlns:a16="http://schemas.microsoft.com/office/drawing/2014/main" val="2803392041"/>
                    </a:ext>
                  </a:extLst>
                </a:gridCol>
                <a:gridCol w="1502529">
                  <a:extLst>
                    <a:ext uri="{9D8B030D-6E8A-4147-A177-3AD203B41FA5}">
                      <a16:colId xmlns:a16="http://schemas.microsoft.com/office/drawing/2014/main" val="3431249243"/>
                    </a:ext>
                  </a:extLst>
                </a:gridCol>
                <a:gridCol w="1502529">
                  <a:extLst>
                    <a:ext uri="{9D8B030D-6E8A-4147-A177-3AD203B41FA5}">
                      <a16:colId xmlns:a16="http://schemas.microsoft.com/office/drawing/2014/main" val="646953034"/>
                    </a:ext>
                  </a:extLst>
                </a:gridCol>
                <a:gridCol w="1502529">
                  <a:extLst>
                    <a:ext uri="{9D8B030D-6E8A-4147-A177-3AD203B41FA5}">
                      <a16:colId xmlns:a16="http://schemas.microsoft.com/office/drawing/2014/main" val="1451519366"/>
                    </a:ext>
                  </a:extLst>
                </a:gridCol>
                <a:gridCol w="1502529">
                  <a:extLst>
                    <a:ext uri="{9D8B030D-6E8A-4147-A177-3AD203B41FA5}">
                      <a16:colId xmlns:a16="http://schemas.microsoft.com/office/drawing/2014/main" val="3725490392"/>
                    </a:ext>
                  </a:extLst>
                </a:gridCol>
              </a:tblGrid>
              <a:tr h="469384">
                <a:tc>
                  <a:txBody>
                    <a:bodyPr/>
                    <a:lstStyle/>
                    <a:p>
                      <a:pPr algn="ctr"/>
                      <a:r>
                        <a:rPr lang="hr-HR" sz="800">
                          <a:effectLst/>
                        </a:rPr>
                        <a:t>PRIORITETNO PODRUČJE UNAPRJEĐENJA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800">
                          <a:effectLst/>
                        </a:rPr>
                        <a:t>RAZVOJNI CILJEVI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800">
                          <a:effectLst/>
                        </a:rPr>
                        <a:t>METODE I AKTIVNOSTI ZA OSTVARIVANJE CILJEVA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800">
                          <a:effectLst/>
                        </a:rPr>
                        <a:t>NUŽNI RESURSI</a:t>
                      </a:r>
                      <a:endParaRPr lang="hr-HR" sz="1000">
                        <a:effectLst/>
                      </a:endParaRPr>
                    </a:p>
                    <a:p>
                      <a:pPr algn="ctr"/>
                      <a:r>
                        <a:rPr lang="hr-HR" sz="800">
                          <a:effectLst/>
                        </a:rPr>
                        <a:t> 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800">
                          <a:effectLst/>
                        </a:rPr>
                        <a:t>DATUM DO KOJEGA ĆE SE CILJ OSTVARITI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800">
                          <a:effectLst/>
                        </a:rPr>
                        <a:t>OSOBE ODGOVORNE ZA PROVEDBU AKTIVNOSTI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800">
                          <a:effectLst/>
                        </a:rPr>
                        <a:t>MJERLJIVI POKAZATELJI OSTVARIVANJA CILJEVA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 anchor="ctr"/>
                </a:tc>
                <a:extLst>
                  <a:ext uri="{0D108BD9-81ED-4DB2-BD59-A6C34878D82A}">
                    <a16:rowId xmlns:a16="http://schemas.microsoft.com/office/drawing/2014/main" val="1012182211"/>
                  </a:ext>
                </a:extLst>
              </a:tr>
              <a:tr h="1408327">
                <a:tc>
                  <a:txBody>
                    <a:bodyPr/>
                    <a:lstStyle/>
                    <a:p>
                      <a:pPr algn="l"/>
                      <a:r>
                        <a:rPr lang="hr-HR" sz="700">
                          <a:effectLst/>
                        </a:rPr>
                        <a:t>OBRAZOVNA POSTIGNUĆA UČENIKA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Povećanje razine osnovnih kompetencija učenika (čitalačkih, matematičkih)</a:t>
                      </a:r>
                      <a:endParaRPr lang="hr-HR" sz="1000">
                        <a:effectLst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Napraviti vanjsku učionicu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algn="l"/>
                      <a:r>
                        <a:rPr lang="hr-HR" sz="700">
                          <a:effectLst/>
                        </a:rPr>
                        <a:t> </a:t>
                      </a:r>
                      <a:endParaRPr lang="hr-HR" sz="1000">
                        <a:effectLst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Primjena višestrukih načina predstavljanja informacija (vizualno, auditivno, kinestetički)</a:t>
                      </a:r>
                      <a:endParaRPr lang="hr-HR" sz="1000">
                        <a:effectLst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Korištenje digitalnih alata za učenje</a:t>
                      </a:r>
                      <a:endParaRPr lang="hr-HR" sz="1000">
                        <a:effectLst/>
                      </a:endParaRPr>
                    </a:p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Obrasci za samoprocjenu i planiranje</a:t>
                      </a:r>
                      <a:endParaRPr lang="hr-HR" sz="1000">
                        <a:effectLst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Odgajatelji i stručni suradnici </a:t>
                      </a:r>
                      <a:endParaRPr lang="hr-HR" sz="1000">
                        <a:effectLst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Financije 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Tijekom školske godine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Odgajatelji</a:t>
                      </a:r>
                      <a:endParaRPr lang="hr-HR" sz="1000">
                        <a:effectLst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stručni suradnici</a:t>
                      </a:r>
                      <a:endParaRPr lang="hr-HR" sz="1000">
                        <a:effectLst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ravnateljica 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Bolji obrazovni uspjeh- statistika na kraju godine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extLst>
                  <a:ext uri="{0D108BD9-81ED-4DB2-BD59-A6C34878D82A}">
                    <a16:rowId xmlns:a16="http://schemas.microsoft.com/office/drawing/2014/main" val="3558219432"/>
                  </a:ext>
                </a:extLst>
              </a:tr>
              <a:tr h="960272">
                <a:tc>
                  <a:txBody>
                    <a:bodyPr/>
                    <a:lstStyle/>
                    <a:p>
                      <a:pPr algn="l"/>
                      <a:r>
                        <a:rPr lang="hr-HR" sz="700">
                          <a:effectLst/>
                        </a:rPr>
                        <a:t>PONUĐENE AKTIVNOSTI ZA UČENIKE DOMA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Poticati razvoj zdravih životnih navika i osobne odgovornosti</a:t>
                      </a:r>
                      <a:endParaRPr lang="hr-HR" sz="1000">
                        <a:effectLst/>
                      </a:endParaRPr>
                    </a:p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s više kreativnih i sportskih aktivnosti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Organizirati tjelesne aktivnosti i sportska natjecanja</a:t>
                      </a:r>
                      <a:endParaRPr lang="hr-HR" sz="1000">
                        <a:effectLst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Interaktivna predavanja i edukacijske radionice </a:t>
                      </a:r>
                      <a:endParaRPr lang="hr-HR" sz="1000">
                        <a:effectLst/>
                      </a:endParaRPr>
                    </a:p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Odgajatelji</a:t>
                      </a:r>
                      <a:endParaRPr lang="hr-HR" sz="1000">
                        <a:effectLst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Financije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Tijekom školske godine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Odgajatelji</a:t>
                      </a:r>
                      <a:endParaRPr lang="hr-HR" sz="1000">
                        <a:effectLst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Ravnateljica 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extLst>
                  <a:ext uri="{0D108BD9-81ED-4DB2-BD59-A6C34878D82A}">
                    <a16:rowId xmlns:a16="http://schemas.microsoft.com/office/drawing/2014/main" val="3590168490"/>
                  </a:ext>
                </a:extLst>
              </a:tr>
              <a:tr h="960272">
                <a:tc>
                  <a:txBody>
                    <a:bodyPr/>
                    <a:lstStyle/>
                    <a:p>
                      <a:pPr algn="l"/>
                      <a:r>
                        <a:rPr lang="hr-HR" sz="700">
                          <a:effectLst/>
                        </a:rPr>
                        <a:t>UKLJUČENOST DOMA U PROJEKTE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marL="449580" algn="l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- efikasnije korištenje europskih fondova za edukativne projekte (Erasmus, etwinning)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algn="l"/>
                      <a:r>
                        <a:rPr lang="hr-HR" sz="700">
                          <a:effectLst/>
                        </a:rPr>
                        <a:t>- edukacije Agencije za mobilnost za sve djelatnike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algn="l"/>
                      <a:r>
                        <a:rPr lang="hr-HR" sz="700">
                          <a:effectLst/>
                        </a:rPr>
                        <a:t>- vrijeme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algn="l"/>
                      <a:r>
                        <a:rPr lang="hr-HR" sz="700">
                          <a:effectLst/>
                        </a:rPr>
                        <a:t>- u slijedeće 2,3 školske godine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algn="l"/>
                      <a:r>
                        <a:rPr lang="hr-HR" sz="700">
                          <a:effectLst/>
                        </a:rPr>
                        <a:t>- ravnatelj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algn="l"/>
                      <a:r>
                        <a:rPr lang="hr-HR" sz="700">
                          <a:effectLst/>
                        </a:rPr>
                        <a:t>- napisani i prihvaćeni projekti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extLst>
                  <a:ext uri="{0D108BD9-81ED-4DB2-BD59-A6C34878D82A}">
                    <a16:rowId xmlns:a16="http://schemas.microsoft.com/office/drawing/2014/main" val="786786635"/>
                  </a:ext>
                </a:extLst>
              </a:tr>
              <a:tr h="736244">
                <a:tc>
                  <a:txBody>
                    <a:bodyPr/>
                    <a:lstStyle/>
                    <a:p>
                      <a:pPr algn="l"/>
                      <a:r>
                        <a:rPr lang="hr-HR" sz="700">
                          <a:effectLst/>
                        </a:rPr>
                        <a:t>LJUDSKI RESURSI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marL="449580" algn="l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-uspješnije informatičko savladavanje prepreka- korištenje različitih alata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algn="l"/>
                      <a:r>
                        <a:rPr lang="hr-HR" sz="700">
                          <a:effectLst/>
                        </a:rPr>
                        <a:t>Edukacija iz medijske pismenosti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vanjski edukator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algn="l"/>
                      <a:r>
                        <a:rPr lang="hr-HR" sz="700">
                          <a:effectLst/>
                        </a:rPr>
                        <a:t>Svibanj 2026.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algn="l"/>
                      <a:r>
                        <a:rPr lang="hr-HR" sz="700">
                          <a:effectLst/>
                        </a:rPr>
                        <a:t>-ravnateljica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algn="l"/>
                      <a:r>
                        <a:rPr lang="hr-HR" sz="700">
                          <a:effectLst/>
                        </a:rPr>
                        <a:t>Zadovoljstvo odgajatelja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extLst>
                  <a:ext uri="{0D108BD9-81ED-4DB2-BD59-A6C34878D82A}">
                    <a16:rowId xmlns:a16="http://schemas.microsoft.com/office/drawing/2014/main" val="3785543605"/>
                  </a:ext>
                </a:extLst>
              </a:tr>
              <a:tr h="680437">
                <a:tc>
                  <a:txBody>
                    <a:bodyPr/>
                    <a:lstStyle/>
                    <a:p>
                      <a:pPr algn="l"/>
                      <a:r>
                        <a:rPr lang="hr-HR" sz="700">
                          <a:effectLst/>
                        </a:rPr>
                        <a:t>UPRAVLJANJE DOMOM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marL="449580" algn="l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Bolja promidžba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algn="l"/>
                      <a:r>
                        <a:rPr lang="hr-HR" sz="700">
                          <a:effectLst/>
                        </a:rPr>
                        <a:t>Prisutnost na društvenim mrežama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hr-HR" sz="700">
                          <a:effectLst/>
                        </a:rPr>
                        <a:t>vještine 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algn="l"/>
                      <a:r>
                        <a:rPr lang="hr-HR" sz="700">
                          <a:effectLst/>
                        </a:rPr>
                        <a:t>Svibanj 2026.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algn="l"/>
                      <a:r>
                        <a:rPr lang="hr-HR" sz="700">
                          <a:effectLst/>
                        </a:rPr>
                        <a:t>Tim za kvalitetu</a:t>
                      </a:r>
                      <a:endParaRPr lang="hr-H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tc>
                  <a:txBody>
                    <a:bodyPr/>
                    <a:lstStyle/>
                    <a:p>
                      <a:pPr algn="l"/>
                      <a:r>
                        <a:rPr lang="hr-HR" sz="700" dirty="0">
                          <a:effectLst/>
                        </a:rPr>
                        <a:t>Izvješće i vrednovanje</a:t>
                      </a:r>
                      <a:endParaRPr lang="hr-HR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61" marR="45561" marT="30553" marB="30553"/>
                </a:tc>
                <a:extLst>
                  <a:ext uri="{0D108BD9-81ED-4DB2-BD59-A6C34878D82A}">
                    <a16:rowId xmlns:a16="http://schemas.microsoft.com/office/drawing/2014/main" val="1854775783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43AADFB3-5E17-4169-8997-0D72F3158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60950" y="-882756"/>
            <a:ext cx="15913894" cy="2105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39580" tIns="539580" rIns="539580" bIns="53958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altLang="sr-Latn-RS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</a:t>
            </a:r>
            <a:r>
              <a:rPr kumimoji="0" lang="hr-HR" altLang="sr-Latn-RS" sz="1600" b="1" i="0" u="none" strike="noStrike" cap="none" normalizeH="0" baseline="0" bmk="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OMSKI RAZVOJNI PLAN</a:t>
            </a:r>
            <a:endParaRPr kumimoji="0" lang="hr-HR" altLang="sr-Latn-R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hr-HR" altLang="sr-Latn-R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kumimoji="0" lang="hr-HR" altLang="sr-Latn-R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hr-HR" altLang="sr-Latn-R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kumimoji="0" lang="hr-HR" altLang="sr-Latn-R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342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6B1D8CB-75CE-4B31-B344-807F7BBFE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79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r-HR" sz="3600" b="1" dirty="0"/>
              <a:t>Anonimna evaluacija učenika na kraju školske godine ´24. /´25. </a:t>
            </a:r>
            <a:br>
              <a:rPr lang="hr-HR" sz="3600" b="1" dirty="0"/>
            </a:br>
            <a:endParaRPr lang="hr-HR" sz="3600" b="1" dirty="0"/>
          </a:p>
        </p:txBody>
      </p:sp>
      <p:graphicFrame>
        <p:nvGraphicFramePr>
          <p:cNvPr id="9" name="Tablica 8">
            <a:extLst>
              <a:ext uri="{FF2B5EF4-FFF2-40B4-BE49-F238E27FC236}">
                <a16:creationId xmlns:a16="http://schemas.microsoft.com/office/drawing/2014/main" id="{4AB235A2-BB4C-43A3-AC01-D74F28BB35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772461"/>
              </p:ext>
            </p:extLst>
          </p:nvPr>
        </p:nvGraphicFramePr>
        <p:xfrm>
          <a:off x="3805767" y="2047089"/>
          <a:ext cx="4580466" cy="3260323"/>
        </p:xfrm>
        <a:graphic>
          <a:graphicData uri="http://schemas.openxmlformats.org/drawingml/2006/table">
            <a:tbl>
              <a:tblPr firstRow="1" firstCol="1" bandRow="1"/>
              <a:tblGrid>
                <a:gridCol w="2209799">
                  <a:extLst>
                    <a:ext uri="{9D8B030D-6E8A-4147-A177-3AD203B41FA5}">
                      <a16:colId xmlns:a16="http://schemas.microsoft.com/office/drawing/2014/main" val="3035085064"/>
                    </a:ext>
                  </a:extLst>
                </a:gridCol>
                <a:gridCol w="2370667">
                  <a:extLst>
                    <a:ext uri="{9D8B030D-6E8A-4147-A177-3AD203B41FA5}">
                      <a16:colId xmlns:a16="http://schemas.microsoft.com/office/drawing/2014/main" val="1482223862"/>
                    </a:ext>
                  </a:extLst>
                </a:gridCol>
              </a:tblGrid>
              <a:tr h="6043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Kategorija</a:t>
                      </a:r>
                      <a:endParaRPr lang="hr-H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Prosječna ocjena od strane učenika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831908"/>
                  </a:ext>
                </a:extLst>
              </a:tr>
              <a:tr h="322182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Odgojno-obrazovni rad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4,54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408244"/>
                  </a:ext>
                </a:extLst>
              </a:tr>
              <a:tr h="211852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Zdravstvena skrb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8030890"/>
                  </a:ext>
                </a:extLst>
              </a:tr>
              <a:tr h="211852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Noć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3,97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6909573"/>
                  </a:ext>
                </a:extLst>
              </a:tr>
              <a:tr h="211852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Prehrana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3,47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3291663"/>
                  </a:ext>
                </a:extLst>
              </a:tr>
              <a:tr h="301222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Izvršavanje školskih obaveza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5937534"/>
                  </a:ext>
                </a:extLst>
              </a:tr>
              <a:tr h="211852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Urednost sobe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35037"/>
                  </a:ext>
                </a:extLst>
              </a:tr>
              <a:tr h="39425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Odnos prema drugima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4,62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1273044"/>
                  </a:ext>
                </a:extLst>
              </a:tr>
              <a:tr h="39425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hr-HR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Ukupna prosječna ocjena</a:t>
                      </a:r>
                      <a:endParaRPr lang="hr-H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4,25</a:t>
                      </a:r>
                      <a:endParaRPr lang="hr-H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409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4546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6B1D8CB-75CE-4B31-B344-807F7BBFE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9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r-HR" sz="3600" b="1" dirty="0"/>
              <a:t>Anonimna evaluacija roditelja na kraju školske godine ´24. /´25. </a:t>
            </a:r>
            <a:br>
              <a:rPr lang="hr-HR" sz="3600" b="1" dirty="0"/>
            </a:br>
            <a:endParaRPr lang="hr-HR" sz="3600" b="1" dirty="0"/>
          </a:p>
        </p:txBody>
      </p:sp>
      <p:graphicFrame>
        <p:nvGraphicFramePr>
          <p:cNvPr id="4" name="Tablica 3">
            <a:extLst>
              <a:ext uri="{FF2B5EF4-FFF2-40B4-BE49-F238E27FC236}">
                <a16:creationId xmlns:a16="http://schemas.microsoft.com/office/drawing/2014/main" id="{4AFECBA8-3864-4430-B72A-7485AE523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669275"/>
              </p:ext>
            </p:extLst>
          </p:nvPr>
        </p:nvGraphicFramePr>
        <p:xfrm>
          <a:off x="1960033" y="1081245"/>
          <a:ext cx="8271933" cy="5538036"/>
        </p:xfrm>
        <a:graphic>
          <a:graphicData uri="http://schemas.openxmlformats.org/drawingml/2006/table">
            <a:tbl>
              <a:tblPr firstRow="1" firstCol="1" bandRow="1"/>
              <a:tblGrid>
                <a:gridCol w="6970436">
                  <a:extLst>
                    <a:ext uri="{9D8B030D-6E8A-4147-A177-3AD203B41FA5}">
                      <a16:colId xmlns:a16="http://schemas.microsoft.com/office/drawing/2014/main" val="1226028284"/>
                    </a:ext>
                  </a:extLst>
                </a:gridCol>
                <a:gridCol w="1301497">
                  <a:extLst>
                    <a:ext uri="{9D8B030D-6E8A-4147-A177-3AD203B41FA5}">
                      <a16:colId xmlns:a16="http://schemas.microsoft.com/office/drawing/2014/main" val="809304716"/>
                    </a:ext>
                  </a:extLst>
                </a:gridCol>
              </a:tblGrid>
              <a:tr h="300293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Čestica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Prosječna ocjena od strane roditelja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158730"/>
                  </a:ext>
                </a:extLst>
              </a:tr>
              <a:tr h="144511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Za moje dijete organizira se svakodnevno redovno učenje.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4,71</a:t>
                      </a: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4723414"/>
                  </a:ext>
                </a:extLst>
              </a:tr>
              <a:tr h="144511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Mom djetetu prema njegovoj/njenoj želji  pomaže se u učenju.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4,67</a:t>
                      </a: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164890"/>
                  </a:ext>
                </a:extLst>
              </a:tr>
              <a:tr h="58262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Moje dijete potiče se na učenje.</a:t>
                      </a:r>
                      <a:r>
                        <a:rPr lang="hr-H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4,6</a:t>
                      </a: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4011433"/>
                  </a:ext>
                </a:extLst>
              </a:tr>
              <a:tr h="144511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Moje dijete ulaže potreban trud u učenju.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4,18</a:t>
                      </a: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762612"/>
                  </a:ext>
                </a:extLst>
              </a:tr>
              <a:tr h="250151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Odgojno-obrazovni radnici Doma upoznali su moje dijete s Kućnim redom i ostalim pravilnicima kojima su regulirana prava i obaveze učenika.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4,75</a:t>
                      </a: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41906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Zadovoljan/na sam kako moje dijete poštuje odredbe Kućnog reda .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4,46</a:t>
                      </a: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126118"/>
                  </a:ext>
                </a:extLst>
              </a:tr>
              <a:tr h="134855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Odgojno-obrazovni radnici Doma potiču moje dijete  na stvaranje dobrih odnosa s drugim učenicima.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4,64</a:t>
                      </a: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9574975"/>
                  </a:ext>
                </a:extLst>
              </a:tr>
              <a:tr h="144511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Odgojno-obrazovni radnici Doma  potiču moje dijete na rješavanje eventualnih sukoba.</a:t>
                      </a:r>
                      <a:endParaRPr lang="hr-HR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4,59</a:t>
                      </a: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6280445"/>
                  </a:ext>
                </a:extLst>
              </a:tr>
              <a:tr h="144511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Odgojno-obrazovni radnici Doma  korektno se odnose prema mome djetetu.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4,65</a:t>
                      </a: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000054"/>
                  </a:ext>
                </a:extLst>
              </a:tr>
              <a:tr h="250151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Matični odgajatelj pravovremeno mi prenosi sve potrebne informacije vezano za život i rad mog djeteta u Domu te zajedno tražimo rješenja.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4,65</a:t>
                      </a: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8797087"/>
                  </a:ext>
                </a:extLst>
              </a:tr>
              <a:tr h="90276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Odgojno-obrazovni radnici potiču moje dijete na održavanje osobne higijene i higijene prostora (svoje sobe)</a:t>
                      </a:r>
                      <a:endParaRPr lang="hr-HR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4,58</a:t>
                      </a: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4104179"/>
                  </a:ext>
                </a:extLst>
              </a:tr>
              <a:tr h="250151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Odgojno-obrazovni radnici Doma potiču moje dijete na uključivanje u organizirano provođenje slobodnog vremena.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4,42</a:t>
                      </a: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6625136"/>
                  </a:ext>
                </a:extLst>
              </a:tr>
              <a:tr h="51751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Potičem moje dijete na uključenje u aktivnosti organiziranog provođenja slobodnog vremena u  Domu.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4,44</a:t>
                      </a: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146172"/>
                  </a:ext>
                </a:extLst>
              </a:tr>
              <a:tr h="144511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Dom nudi dovoljno aktivnosti učenicima u organizaciji slobodnog vremena.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4,48</a:t>
                      </a: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0842462"/>
                  </a:ext>
                </a:extLst>
              </a:tr>
              <a:tr h="144511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Mom djetetu osiguran je nesmetani noćni počinak.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4,51</a:t>
                      </a: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24429"/>
                  </a:ext>
                </a:extLst>
              </a:tr>
              <a:tr h="144511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Moje dijete osjeća se sigurno u Domu.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4,51</a:t>
                      </a: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2341177"/>
                  </a:ext>
                </a:extLst>
              </a:tr>
              <a:tr h="144511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Moje dijete rado boravi u Domu.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4,37</a:t>
                      </a: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9159869"/>
                  </a:ext>
                </a:extLst>
              </a:tr>
              <a:tr h="91648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Zadovoljan/na sam odgojno-obrazovnim radom Doma s mojim djetetom i brigom za njega/nju.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4,56</a:t>
                      </a: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2472607"/>
                  </a:ext>
                </a:extLst>
              </a:tr>
              <a:tr h="144511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Učenički dom Lovran preporučila bih i drugim roditeljima.</a:t>
                      </a:r>
                      <a:endParaRPr lang="hr-HR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4,60</a:t>
                      </a: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1601598"/>
                  </a:ext>
                </a:extLst>
              </a:tr>
              <a:tr h="144511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Ukupna prosječna ocjena zadovoljstva radom Doma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800"/>
                        </a:spcAft>
                      </a:pPr>
                      <a:r>
                        <a:rPr lang="hr-HR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4,54</a:t>
                      </a:r>
                      <a:endParaRPr lang="hr-H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4589" marR="54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1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4754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6B1D8CB-75CE-4B31-B344-807F7BBFE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433" y="187324"/>
            <a:ext cx="1126913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r-HR" sz="3600" b="1" dirty="0"/>
              <a:t>Anonimna evaluacija djelatnika na početku školske godine ´24. /´25. </a:t>
            </a:r>
            <a:br>
              <a:rPr lang="hr-HR" sz="3600" b="1" dirty="0"/>
            </a:br>
            <a:endParaRPr lang="hr-HR" sz="3600" b="1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B6FAC61C-C0C3-463C-B72E-1AB99B786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723" y="1180799"/>
            <a:ext cx="4744553" cy="533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342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on 3">
            <a:extLst>
              <a:ext uri="{FF2B5EF4-FFF2-40B4-BE49-F238E27FC236}">
                <a16:creationId xmlns:a16="http://schemas.microsoft.com/office/drawing/2014/main" id="{ACBE10B9-F906-45F4-87A6-59098E99E9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2638158"/>
              </p:ext>
            </p:extLst>
          </p:nvPr>
        </p:nvGraphicFramePr>
        <p:xfrm>
          <a:off x="1508290" y="145915"/>
          <a:ext cx="9175420" cy="5817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Naslov 1">
            <a:extLst>
              <a:ext uri="{FF2B5EF4-FFF2-40B4-BE49-F238E27FC236}">
                <a16:creationId xmlns:a16="http://schemas.microsoft.com/office/drawing/2014/main" id="{1465D1E5-0708-4DF1-819E-959A672F6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290" y="6350859"/>
            <a:ext cx="6497574" cy="507141"/>
          </a:xfrm>
        </p:spPr>
        <p:txBody>
          <a:bodyPr>
            <a:noAutofit/>
          </a:bodyPr>
          <a:lstStyle/>
          <a:p>
            <a:r>
              <a:rPr lang="hr-HR" sz="1600" b="1" dirty="0"/>
              <a:t>*školske godine 2010./2011. u Dom je upisano 88, a ove godine 182 učenika</a:t>
            </a:r>
          </a:p>
        </p:txBody>
      </p:sp>
    </p:spTree>
    <p:extLst>
      <p:ext uri="{BB962C8B-B14F-4D97-AF65-F5344CB8AC3E}">
        <p14:creationId xmlns:p14="http://schemas.microsoft.com/office/powerpoint/2010/main" val="21530595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10850C7A-0899-4508-937A-75DB0F57DA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1628029"/>
              </p:ext>
            </p:extLst>
          </p:nvPr>
        </p:nvGraphicFramePr>
        <p:xfrm>
          <a:off x="4009619" y="233462"/>
          <a:ext cx="4172761" cy="6157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025136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8361A24-F35B-4880-9047-50F42DD37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035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r-HR" sz="3600" b="1" dirty="0"/>
              <a:t>Učionica / dnevni boravak odgojne skupine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6CA6C59F-3E6E-42E0-AFAA-54DD266F96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0800000">
            <a:off x="173113" y="1879306"/>
            <a:ext cx="4965967" cy="3581704"/>
          </a:xfr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ECBF16C-2F1A-4176-87DD-85478AA2E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712" y="1633455"/>
            <a:ext cx="3330100" cy="2215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4764265F-EEF2-47D4-8E49-59CAB5ACA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370" y="1782109"/>
            <a:ext cx="3114422" cy="175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F0FC12CC-CA44-49DF-A4C9-22D4D28B2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478" y="4233215"/>
            <a:ext cx="3186745" cy="179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17D3A49D-2AD0-4442-A3C8-C8356D664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361" y="4066844"/>
            <a:ext cx="3193341" cy="2125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Naslov 1">
            <a:extLst>
              <a:ext uri="{FF2B5EF4-FFF2-40B4-BE49-F238E27FC236}">
                <a16:creationId xmlns:a16="http://schemas.microsoft.com/office/drawing/2014/main" id="{EF7ECA57-E3A5-4DFD-812D-D3A022BAC9B7}"/>
              </a:ext>
            </a:extLst>
          </p:cNvPr>
          <p:cNvSpPr txBox="1">
            <a:spLocks/>
          </p:cNvSpPr>
          <p:nvPr/>
        </p:nvSpPr>
        <p:spPr>
          <a:xfrm>
            <a:off x="1747147" y="5324824"/>
            <a:ext cx="1817901" cy="9027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r-HR" sz="2800" dirty="0"/>
              <a:t>2013.</a:t>
            </a:r>
          </a:p>
        </p:txBody>
      </p:sp>
      <p:sp>
        <p:nvSpPr>
          <p:cNvPr id="12" name="Naslov 1">
            <a:extLst>
              <a:ext uri="{FF2B5EF4-FFF2-40B4-BE49-F238E27FC236}">
                <a16:creationId xmlns:a16="http://schemas.microsoft.com/office/drawing/2014/main" id="{FAEB79CA-372A-4F4F-A25F-15CE83D31354}"/>
              </a:ext>
            </a:extLst>
          </p:cNvPr>
          <p:cNvSpPr txBox="1">
            <a:spLocks/>
          </p:cNvSpPr>
          <p:nvPr/>
        </p:nvSpPr>
        <p:spPr>
          <a:xfrm>
            <a:off x="7812761" y="6079736"/>
            <a:ext cx="1817901" cy="9027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r-HR" sz="2800" dirty="0"/>
              <a:t>2025.</a:t>
            </a:r>
          </a:p>
        </p:txBody>
      </p:sp>
      <p:cxnSp>
        <p:nvCxnSpPr>
          <p:cNvPr id="7" name="Ravni poveznik 6">
            <a:extLst>
              <a:ext uri="{FF2B5EF4-FFF2-40B4-BE49-F238E27FC236}">
                <a16:creationId xmlns:a16="http://schemas.microsoft.com/office/drawing/2014/main" id="{293CD096-13D0-4F2D-B7C1-9029EB29B8F5}"/>
              </a:ext>
            </a:extLst>
          </p:cNvPr>
          <p:cNvCxnSpPr>
            <a:cxnSpLocks/>
          </p:cNvCxnSpPr>
          <p:nvPr/>
        </p:nvCxnSpPr>
        <p:spPr>
          <a:xfrm>
            <a:off x="5330757" y="1633455"/>
            <a:ext cx="0" cy="489763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08337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0F450D-248E-4C9A-B413-2C0746C81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919" y="23687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r-HR" sz="3600" b="1" dirty="0"/>
              <a:t>Sobe učenika</a:t>
            </a:r>
          </a:p>
        </p:txBody>
      </p:sp>
      <p:sp>
        <p:nvSpPr>
          <p:cNvPr id="4" name="Naslov 1">
            <a:extLst>
              <a:ext uri="{FF2B5EF4-FFF2-40B4-BE49-F238E27FC236}">
                <a16:creationId xmlns:a16="http://schemas.microsoft.com/office/drawing/2014/main" id="{8BB18DDC-D9DF-4A28-8095-A370F58491A7}"/>
              </a:ext>
            </a:extLst>
          </p:cNvPr>
          <p:cNvSpPr txBox="1">
            <a:spLocks/>
          </p:cNvSpPr>
          <p:nvPr/>
        </p:nvSpPr>
        <p:spPr>
          <a:xfrm>
            <a:off x="1747147" y="5324824"/>
            <a:ext cx="1817901" cy="9027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r-HR" sz="2800" dirty="0"/>
              <a:t>2013.</a:t>
            </a:r>
          </a:p>
        </p:txBody>
      </p:sp>
      <p:cxnSp>
        <p:nvCxnSpPr>
          <p:cNvPr id="5" name="Ravni poveznik 4">
            <a:extLst>
              <a:ext uri="{FF2B5EF4-FFF2-40B4-BE49-F238E27FC236}">
                <a16:creationId xmlns:a16="http://schemas.microsoft.com/office/drawing/2014/main" id="{0B795A33-4940-4A1A-B94A-6D5BFD8E4DA7}"/>
              </a:ext>
            </a:extLst>
          </p:cNvPr>
          <p:cNvCxnSpPr>
            <a:cxnSpLocks/>
          </p:cNvCxnSpPr>
          <p:nvPr/>
        </p:nvCxnSpPr>
        <p:spPr>
          <a:xfrm>
            <a:off x="5330757" y="1633455"/>
            <a:ext cx="0" cy="489763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Naslov 1">
            <a:extLst>
              <a:ext uri="{FF2B5EF4-FFF2-40B4-BE49-F238E27FC236}">
                <a16:creationId xmlns:a16="http://schemas.microsoft.com/office/drawing/2014/main" id="{A553694E-7602-49D1-B589-CE825FF8EEE6}"/>
              </a:ext>
            </a:extLst>
          </p:cNvPr>
          <p:cNvSpPr txBox="1">
            <a:spLocks/>
          </p:cNvSpPr>
          <p:nvPr/>
        </p:nvSpPr>
        <p:spPr>
          <a:xfrm>
            <a:off x="8115071" y="5776180"/>
            <a:ext cx="1817901" cy="9027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r-HR" sz="2800" dirty="0"/>
              <a:t>2025.</a:t>
            </a:r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90ED5DF5-0633-4822-81CD-18462CF01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80783" y="1105748"/>
            <a:ext cx="3550627" cy="5085948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3F82584C-0658-435A-9A8D-232A409FD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726" y="1703153"/>
            <a:ext cx="2950980" cy="196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95B9CF21-1FBA-41D7-802A-CB657AD10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719" y="3917860"/>
            <a:ext cx="3426046" cy="1927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14D9711C-3B7F-4539-94D6-1C64704EE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727" y="4096236"/>
            <a:ext cx="2953062" cy="166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6460C050-259A-4067-99FD-D549AE6FA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719" y="1721571"/>
            <a:ext cx="3426046" cy="1927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7672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7C135B0-D07D-47D6-A44B-C8B47CF76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19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r-HR" sz="3600" b="1" dirty="0"/>
              <a:t>Za kraj…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62E7011-0B94-45E4-82A9-80CA49E2E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13966"/>
            <a:ext cx="10515600" cy="800843"/>
          </a:xfrm>
        </p:spPr>
        <p:txBody>
          <a:bodyPr/>
          <a:lstStyle/>
          <a:p>
            <a:pPr marL="0" indent="0" algn="ctr">
              <a:buNone/>
            </a:pPr>
            <a:r>
              <a:rPr lang="hr-HR" dirty="0">
                <a:hlinkClick r:id="rId2"/>
              </a:rPr>
              <a:t>https://www.youtube.com/watch?v=QXfHsbwCkT0</a:t>
            </a:r>
            <a:endParaRPr lang="hr-HR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EB4F3448-7C00-425F-B61E-9567BEA90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1455" y="2823205"/>
            <a:ext cx="5089090" cy="2816655"/>
          </a:xfrm>
          <a:prstGeom prst="rect">
            <a:avLst/>
          </a:prstGeom>
        </p:spPr>
      </p:pic>
      <p:sp>
        <p:nvSpPr>
          <p:cNvPr id="6" name="Rezervirano mjesto sadržaja 2">
            <a:extLst>
              <a:ext uri="{FF2B5EF4-FFF2-40B4-BE49-F238E27FC236}">
                <a16:creationId xmlns:a16="http://schemas.microsoft.com/office/drawing/2014/main" id="{4E8A02FC-8E51-4381-8B43-74752F158573}"/>
              </a:ext>
            </a:extLst>
          </p:cNvPr>
          <p:cNvSpPr txBox="1">
            <a:spLocks/>
          </p:cNvSpPr>
          <p:nvPr/>
        </p:nvSpPr>
        <p:spPr>
          <a:xfrm>
            <a:off x="838200" y="2131945"/>
            <a:ext cx="10515600" cy="8008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hr-HR" dirty="0"/>
              <a:t>Promo video UD Lovran 2025.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35998384-1CA8-4E7E-8E62-15C28490E64C}"/>
              </a:ext>
            </a:extLst>
          </p:cNvPr>
          <p:cNvSpPr txBox="1"/>
          <p:nvPr/>
        </p:nvSpPr>
        <p:spPr>
          <a:xfrm>
            <a:off x="1236133" y="1684867"/>
            <a:ext cx="9609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Nagrada za najbolju odgojno obrazovnu ustanovu PGŽ za 2025. godinu</a:t>
            </a:r>
          </a:p>
        </p:txBody>
      </p:sp>
    </p:spTree>
    <p:extLst>
      <p:ext uri="{BB962C8B-B14F-4D97-AF65-F5344CB8AC3E}">
        <p14:creationId xmlns:p14="http://schemas.microsoft.com/office/powerpoint/2010/main" val="1553935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sustava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Tema sustava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sustava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</TotalTime>
  <Words>869</Words>
  <Application>Microsoft Office PowerPoint</Application>
  <PresentationFormat>Široki zaslon</PresentationFormat>
  <Paragraphs>178</Paragraphs>
  <Slides>23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Samovrjednovanje kao element kvalitete učeničkog doma</vt:lpstr>
      <vt:lpstr>Dinamički ciklus kvalitete (prema P. Bezinović)</vt:lpstr>
      <vt:lpstr>˝Postoji li napredak u _____? Obrazložite koristeći što objektivnije pokazatelje˝</vt:lpstr>
      <vt:lpstr>KREDA analiza – određivanje prioritetnih područja rada</vt:lpstr>
      <vt:lpstr>PEST analiza (1)</vt:lpstr>
      <vt:lpstr>PEST analiza (2)</vt:lpstr>
      <vt:lpstr>U krajnjem desnom stupcu tablice znakom X označite prioritetno područje koje želite unaprijediti u idućoj školskoj godini:</vt:lpstr>
      <vt:lpstr>Domski razvojni plan</vt:lpstr>
      <vt:lpstr>Osvrt na proces samovrjednovanja</vt:lpstr>
      <vt:lpstr>SWOT analiza 2014.</vt:lpstr>
      <vt:lpstr>PowerPoint prezentacija</vt:lpstr>
      <vt:lpstr>PowerPoint prezentacija</vt:lpstr>
      <vt:lpstr>PowerPoint prezentacija</vt:lpstr>
      <vt:lpstr>KREDA analiza 2025.</vt:lpstr>
      <vt:lpstr>Razvojni plan 2025./26.</vt:lpstr>
      <vt:lpstr>Anonimna evaluacija učenika na kraju školske godine ´24. /´25.  </vt:lpstr>
      <vt:lpstr>Anonimna evaluacija roditelja na kraju školske godine ´24. /´25.  </vt:lpstr>
      <vt:lpstr>Anonimna evaluacija djelatnika na početku školske godine ´24. /´25.  </vt:lpstr>
      <vt:lpstr>*školske godine 2010./2011. u Dom je upisano 88, a ove godine 182 učenika</vt:lpstr>
      <vt:lpstr>PowerPoint prezentacija</vt:lpstr>
      <vt:lpstr>Učionica / dnevni boravak odgojne skupine</vt:lpstr>
      <vt:lpstr>Sobe učenika</vt:lpstr>
      <vt:lpstr>Za kraj…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Ivan</dc:creator>
  <cp:lastModifiedBy>Korisnik</cp:lastModifiedBy>
  <cp:revision>23</cp:revision>
  <cp:lastPrinted>2025-10-09T11:42:45Z</cp:lastPrinted>
  <dcterms:created xsi:type="dcterms:W3CDTF">2025-09-16T11:39:30Z</dcterms:created>
  <dcterms:modified xsi:type="dcterms:W3CDTF">2025-10-09T11:43:11Z</dcterms:modified>
</cp:coreProperties>
</file>